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5"/>
    <p:restoredTop sz="96197"/>
  </p:normalViewPr>
  <p:slideViewPr>
    <p:cSldViewPr snapToGrid="0">
      <p:cViewPr varScale="1">
        <p:scale>
          <a:sx n="106" d="100"/>
          <a:sy n="106" d="100"/>
        </p:scale>
        <p:origin x="92"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B51D-918B-FFA7-927E-337BC59CA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5A453215-B9FE-7FDC-7588-EEB087171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D40A6AB4-EB99-9992-4B74-87E4DBF53AC0}"/>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5" name="Footer Placeholder 4">
            <a:extLst>
              <a:ext uri="{FF2B5EF4-FFF2-40B4-BE49-F238E27FC236}">
                <a16:creationId xmlns:a16="http://schemas.microsoft.com/office/drawing/2014/main" id="{8845F36D-50D7-F12E-8F75-5F40A3D935F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0220682-3709-F445-AB5D-553681F8D98A}"/>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39093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AFFE-5FBF-7964-7ABA-3A5367BC87B8}"/>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5AEDF017-8A65-6B3F-A03D-3A6CB96365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0F31E82-CD44-6543-2DE9-F9EBB487CC09}"/>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5" name="Footer Placeholder 4">
            <a:extLst>
              <a:ext uri="{FF2B5EF4-FFF2-40B4-BE49-F238E27FC236}">
                <a16:creationId xmlns:a16="http://schemas.microsoft.com/office/drawing/2014/main" id="{30862E00-9F45-D622-0C9F-9791B20B9A1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8EE7998-86C4-8F30-9006-0849B924AEDD}"/>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139336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BE5DA-393D-AAB4-E969-427EF5EA95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B2A9475-D693-59CE-DF95-3D89460FD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2771247-0F32-817C-852C-3DEE89C5D65B}"/>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5" name="Footer Placeholder 4">
            <a:extLst>
              <a:ext uri="{FF2B5EF4-FFF2-40B4-BE49-F238E27FC236}">
                <a16:creationId xmlns:a16="http://schemas.microsoft.com/office/drawing/2014/main" id="{A3B0077B-E3FD-4E8C-85C5-91186DBDB94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116A7FE-79DB-DBC1-145C-5A6EF0CFC648}"/>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156706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E8EF-4D37-C29A-1A55-1307CF08CF66}"/>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17230F8-B70D-9269-46EF-D8F0C91CD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C78EDCC-149B-CDF5-C05B-5E0450EDBFD6}"/>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5" name="Footer Placeholder 4">
            <a:extLst>
              <a:ext uri="{FF2B5EF4-FFF2-40B4-BE49-F238E27FC236}">
                <a16:creationId xmlns:a16="http://schemas.microsoft.com/office/drawing/2014/main" id="{A26AC685-F9F0-33BB-4C13-0C47FF395A1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B8591A0-2617-6F56-C6BA-A8D97AF18AE6}"/>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121170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51EA-7048-61AF-25BC-2D84A62E3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3574653-7D58-C2E6-204E-B4D74E1527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1AA8A3-CAF9-F274-78A0-9A01432F59FE}"/>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5" name="Footer Placeholder 4">
            <a:extLst>
              <a:ext uri="{FF2B5EF4-FFF2-40B4-BE49-F238E27FC236}">
                <a16:creationId xmlns:a16="http://schemas.microsoft.com/office/drawing/2014/main" id="{048F4CBA-396F-89E9-0082-F6BE985C684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3E7679F-9265-9643-DC4B-01EE8637E1EC}"/>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200040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CFED-F155-73A6-6F67-2C830736CC1B}"/>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16EB636-8361-1A15-EC1E-884EFCA4F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6C52F7D-1BB1-CD01-E7B0-60158A4E9D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10AE3CBB-507C-C944-1553-E418FA38BCD6}"/>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6" name="Footer Placeholder 5">
            <a:extLst>
              <a:ext uri="{FF2B5EF4-FFF2-40B4-BE49-F238E27FC236}">
                <a16:creationId xmlns:a16="http://schemas.microsoft.com/office/drawing/2014/main" id="{AFF2EBB5-C65D-88BA-CA36-6102A85635A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D9194CC-3E3D-F6CC-752A-363B2C60AF88}"/>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389911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BF74-CB81-849A-3D61-AD371BFD2001}"/>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38A90865-59BD-876B-B407-E0BA0B025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02003-8BBE-5EE0-F76B-24627A7636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7178BE61-5691-75AF-6702-DEDFEE735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7E119-FF33-CE36-055B-F51D6CFA21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DF6A0ED4-E518-D643-0459-EE4FCD654652}"/>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8" name="Footer Placeholder 7">
            <a:extLst>
              <a:ext uri="{FF2B5EF4-FFF2-40B4-BE49-F238E27FC236}">
                <a16:creationId xmlns:a16="http://schemas.microsoft.com/office/drawing/2014/main" id="{067993D3-DB2A-4CD8-B7E4-C8E8635B263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4C6DAA2A-351F-2B0F-4E01-DEE5FE93C310}"/>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277974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D4E0-F54B-AF5C-C9E2-218BFC118200}"/>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B1D23D0D-24A1-7868-D829-54BA671E2067}"/>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4" name="Footer Placeholder 3">
            <a:extLst>
              <a:ext uri="{FF2B5EF4-FFF2-40B4-BE49-F238E27FC236}">
                <a16:creationId xmlns:a16="http://schemas.microsoft.com/office/drawing/2014/main" id="{A8F5CCE1-7023-C279-1382-642562B0BAEA}"/>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4D148277-1D8D-DC99-605E-ED78E5023509}"/>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127606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3C52-2731-BEA9-EAED-EC9120620670}"/>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3" name="Footer Placeholder 2">
            <a:extLst>
              <a:ext uri="{FF2B5EF4-FFF2-40B4-BE49-F238E27FC236}">
                <a16:creationId xmlns:a16="http://schemas.microsoft.com/office/drawing/2014/main" id="{25A0D89F-2A20-5EA6-EAD3-2BA73D585D90}"/>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979B5A55-6ADC-3093-EEB4-37FC17B97DED}"/>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264940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4C7A-177A-2C38-4876-74CAC622F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5DDD0406-D4A7-F3A2-9B0D-47560C064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4EF041F-A38F-4161-9E7A-FF2A44C2D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59D4A-3D9F-5D0E-D801-0F18F5CEDAFF}"/>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6" name="Footer Placeholder 5">
            <a:extLst>
              <a:ext uri="{FF2B5EF4-FFF2-40B4-BE49-F238E27FC236}">
                <a16:creationId xmlns:a16="http://schemas.microsoft.com/office/drawing/2014/main" id="{E654DA7A-2596-D00B-F3B6-06BFEE08693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EC3080A-86CB-9A32-03A1-3D890C013EFF}"/>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187676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25E9-0489-19B1-C20E-42403B3C4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B78B9D9F-09EA-A0AA-A912-6B769E0A1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E0E55373-7BCF-F65D-93FB-17DC24DAF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36B44-FF98-3971-0968-3FFD566C1DB0}"/>
              </a:ext>
            </a:extLst>
          </p:cNvPr>
          <p:cNvSpPr>
            <a:spLocks noGrp="1"/>
          </p:cNvSpPr>
          <p:nvPr>
            <p:ph type="dt" sz="half" idx="10"/>
          </p:nvPr>
        </p:nvSpPr>
        <p:spPr/>
        <p:txBody>
          <a:bodyPr/>
          <a:lstStyle/>
          <a:p>
            <a:fld id="{1C7C8D3D-CBDF-1F49-B6EC-BAA25D32B52E}" type="datetimeFigureOut">
              <a:rPr lang="en-VN" smtClean="0"/>
              <a:t>10/18/2024</a:t>
            </a:fld>
            <a:endParaRPr lang="en-VN"/>
          </a:p>
        </p:txBody>
      </p:sp>
      <p:sp>
        <p:nvSpPr>
          <p:cNvPr id="6" name="Footer Placeholder 5">
            <a:extLst>
              <a:ext uri="{FF2B5EF4-FFF2-40B4-BE49-F238E27FC236}">
                <a16:creationId xmlns:a16="http://schemas.microsoft.com/office/drawing/2014/main" id="{84DA774C-85FB-6AE5-2EBD-243A995DC1F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DBAA093-93C5-A7A1-DDE9-500D189AF22B}"/>
              </a:ext>
            </a:extLst>
          </p:cNvPr>
          <p:cNvSpPr>
            <a:spLocks noGrp="1"/>
          </p:cNvSpPr>
          <p:nvPr>
            <p:ph type="sldNum" sz="quarter" idx="12"/>
          </p:nvPr>
        </p:nvSpPr>
        <p:spPr/>
        <p:txBody>
          <a:bodyPr/>
          <a:lstStyle/>
          <a:p>
            <a:fld id="{52018DC9-E1EA-F64F-BF01-D160C7656D1A}" type="slidenum">
              <a:rPr lang="en-VN" smtClean="0"/>
              <a:t>‹#›</a:t>
            </a:fld>
            <a:endParaRPr lang="en-VN"/>
          </a:p>
        </p:txBody>
      </p:sp>
    </p:spTree>
    <p:extLst>
      <p:ext uri="{BB962C8B-B14F-4D97-AF65-F5344CB8AC3E}">
        <p14:creationId xmlns:p14="http://schemas.microsoft.com/office/powerpoint/2010/main" val="7423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27B2C-40E9-A766-6ED9-F0D7387FE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98928ED-9796-2283-4D5A-5AFFBC78E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1F923C9-7539-66C9-6FF5-054419CB1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C8D3D-CBDF-1F49-B6EC-BAA25D32B52E}" type="datetimeFigureOut">
              <a:rPr lang="en-VN" smtClean="0"/>
              <a:t>10/18/2024</a:t>
            </a:fld>
            <a:endParaRPr lang="en-VN"/>
          </a:p>
        </p:txBody>
      </p:sp>
      <p:sp>
        <p:nvSpPr>
          <p:cNvPr id="5" name="Footer Placeholder 4">
            <a:extLst>
              <a:ext uri="{FF2B5EF4-FFF2-40B4-BE49-F238E27FC236}">
                <a16:creationId xmlns:a16="http://schemas.microsoft.com/office/drawing/2014/main" id="{BA105223-182B-39EF-2EE2-79C0BFAC7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2BE53249-66C5-67CA-370D-428B271D6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18DC9-E1EA-F64F-BF01-D160C7656D1A}" type="slidenum">
              <a:rPr lang="en-VN" smtClean="0"/>
              <a:t>‹#›</a:t>
            </a:fld>
            <a:endParaRPr lang="en-VN"/>
          </a:p>
        </p:txBody>
      </p:sp>
    </p:spTree>
    <p:extLst>
      <p:ext uri="{BB962C8B-B14F-4D97-AF65-F5344CB8AC3E}">
        <p14:creationId xmlns:p14="http://schemas.microsoft.com/office/powerpoint/2010/main" val="312830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u/0/folders/1NuwE_iuLKFO96c1enkdU1NubBO4vlyp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FBB33-0E0E-83CB-B02B-8CA83EB2CCAD}"/>
              </a:ext>
            </a:extLst>
          </p:cNvPr>
          <p:cNvSpPr>
            <a:spLocks noGrp="1"/>
          </p:cNvSpPr>
          <p:nvPr>
            <p:ph idx="1"/>
          </p:nvPr>
        </p:nvSpPr>
        <p:spPr>
          <a:xfrm>
            <a:off x="414338" y="204395"/>
            <a:ext cx="11444287" cy="5972568"/>
          </a:xfrm>
        </p:spPr>
        <p:txBody>
          <a:bodyPr>
            <a:noAutofit/>
          </a:bodyPr>
          <a:lstStyle/>
          <a:p>
            <a:pPr marL="0" indent="0" algn="ctr">
              <a:buNone/>
            </a:pPr>
            <a:r>
              <a:rPr lang="en-US" sz="1900" b="1" dirty="0">
                <a:effectLst/>
                <a:latin typeface="Times New Roman" panose="02020603050405020304" pitchFamily="18" charset="0"/>
                <a:ea typeface="Times New Roman" panose="02020603050405020304" pitchFamily="18" charset="0"/>
              </a:rPr>
              <a:t>MIDTERM TEST</a:t>
            </a:r>
            <a:endParaRPr lang="en-VN" sz="1900" b="1" dirty="0">
              <a:effectLst/>
              <a:latin typeface="Times New Roman" panose="02020603050405020304" pitchFamily="18" charset="0"/>
              <a:ea typeface="Times New Roman" panose="02020603050405020304" pitchFamily="18" charset="0"/>
            </a:endParaRPr>
          </a:p>
          <a:p>
            <a:pPr marL="0" indent="0" algn="ctr">
              <a:buNone/>
            </a:pPr>
            <a:r>
              <a:rPr lang="en-US" sz="1900" b="1" dirty="0">
                <a:effectLst/>
                <a:latin typeface="Times New Roman" panose="02020603050405020304" pitchFamily="18" charset="0"/>
              </a:rPr>
              <a:t>System Analysis and Design</a:t>
            </a:r>
            <a:endParaRPr lang="en-VN" sz="1900" b="1" dirty="0">
              <a:effectLst/>
              <a:latin typeface="Times New Roman" panose="02020603050405020304" pitchFamily="18" charset="0"/>
            </a:endParaRPr>
          </a:p>
          <a:p>
            <a:pPr marL="0" indent="0" algn="ctr">
              <a:buNone/>
            </a:pPr>
            <a:r>
              <a:rPr lang="en-US" sz="1900" b="1" i="1" kern="0" dirty="0">
                <a:effectLst/>
                <a:latin typeface="Times New Roman" panose="02020603050405020304" pitchFamily="18" charset="0"/>
              </a:rPr>
              <a:t>Time: 90 minutes</a:t>
            </a:r>
            <a:endParaRPr lang="en-VN" sz="1900" b="1" i="1" kern="0" dirty="0">
              <a:effectLst/>
              <a:latin typeface="Times New Roman" panose="02020603050405020304" pitchFamily="18" charset="0"/>
            </a:endParaRPr>
          </a:p>
          <a:p>
            <a:pPr marL="0" indent="0" algn="just">
              <a:spcBef>
                <a:spcPts val="600"/>
              </a:spcBef>
              <a:buNone/>
            </a:pPr>
            <a:r>
              <a:rPr lang="en-US" sz="1900" dirty="0">
                <a:effectLst/>
                <a:latin typeface="Times New Roman" panose="02020603050405020304" pitchFamily="18" charset="0"/>
                <a:ea typeface="Times New Roman" panose="02020603050405020304" pitchFamily="18" charset="0"/>
              </a:rPr>
              <a:t>VKU wants to develop a system to manage the Informatics Olympic Competition for students. Each high school can register a team including a manager and many candidates. The competition has two rounds. For the first round, each candidate has to log into the system from home or school and does the first test. If the candidate passes, she/he can participate in the second round organized at VKU campus. During the second round, candidates log into the system and participate in the final test. Their results will be scored automatically by the system. When the final test finishes, the examiners log into the system to check if there is any cheat. If yes, the result of that candidate will be removed. Then, the system will rank the candidates’ scores and suggest prizes. The chief of examiner team will approve the ranking and prizes. If it is necessary, the chief of examiner team can adjust the prizes. The chief of examiner team announce</a:t>
            </a:r>
            <a:r>
              <a:rPr lang="vi-VN" sz="1900" dirty="0">
                <a:effectLst/>
                <a:latin typeface="Times New Roman" panose="02020603050405020304" pitchFamily="18" charset="0"/>
                <a:ea typeface="Times New Roman" panose="02020603050405020304" pitchFamily="18" charset="0"/>
              </a:rPr>
              <a:t>s </a:t>
            </a:r>
            <a:r>
              <a:rPr lang="en-US" sz="1900" dirty="0">
                <a:effectLst/>
                <a:latin typeface="Times New Roman" panose="02020603050405020304" pitchFamily="18" charset="0"/>
                <a:ea typeface="Times New Roman" panose="02020603050405020304" pitchFamily="18" charset="0"/>
              </a:rPr>
              <a:t>the prizes through the system. If the candidate team does not agree with the results, the team manager can log into the system to complain and give the reason. In such case, the examiner team will discuss the complaint and arrive a decision. The system will send the decision to the candidate team and the manager. If there is some change, the chief will adjust the prizes.</a:t>
            </a:r>
            <a:endParaRPr lang="en-VN" sz="1900" dirty="0">
              <a:effectLst/>
              <a:latin typeface="Times New Roman" panose="02020603050405020304" pitchFamily="18" charset="0"/>
              <a:ea typeface="Times New Roman" panose="02020603050405020304" pitchFamily="18" charset="0"/>
            </a:endParaRPr>
          </a:p>
          <a:p>
            <a:pPr marL="0" indent="0" algn="just">
              <a:spcBef>
                <a:spcPts val="600"/>
              </a:spcBef>
              <a:buNone/>
            </a:pPr>
            <a:r>
              <a:rPr lang="en-US" sz="1900" dirty="0">
                <a:effectLst/>
                <a:latin typeface="Times New Roman" panose="02020603050405020304" pitchFamily="18" charset="0"/>
                <a:ea typeface="Times New Roman" panose="02020603050405020304" pitchFamily="18" charset="0"/>
              </a:rPr>
              <a:t>Candidates coming from far away can register for dormitory at VKU or find hotel near VKU through the system. If candidate registers for dormitory, the system needs to check the room availability by interacting with the dormitory management system.</a:t>
            </a:r>
            <a:r>
              <a:rPr lang="en-VN" sz="1900" dirty="0">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All users have account to log into the system.</a:t>
            </a:r>
            <a:endParaRPr lang="en-VN" sz="1900" dirty="0">
              <a:effectLst/>
              <a:latin typeface="Times New Roman" panose="02020603050405020304" pitchFamily="18" charset="0"/>
              <a:ea typeface="Times New Roman" panose="02020603050405020304" pitchFamily="18" charset="0"/>
            </a:endParaRPr>
          </a:p>
          <a:p>
            <a:pPr marL="0" indent="0" algn="just">
              <a:spcBef>
                <a:spcPts val="600"/>
              </a:spcBef>
              <a:buNone/>
            </a:pPr>
            <a:r>
              <a:rPr lang="en-US" sz="1900" dirty="0">
                <a:effectLst/>
                <a:latin typeface="Times New Roman" panose="02020603050405020304" pitchFamily="18" charset="0"/>
                <a:ea typeface="Times New Roman" panose="02020603050405020304" pitchFamily="18" charset="0"/>
              </a:rPr>
              <a:t>Analyze the requirement and build:</a:t>
            </a:r>
            <a:endParaRPr lang="en-VN" sz="1900" dirty="0">
              <a:effectLst/>
              <a:latin typeface="Times New Roman" panose="02020603050405020304" pitchFamily="18" charset="0"/>
              <a:ea typeface="Times New Roman" panose="02020603050405020304" pitchFamily="18" charset="0"/>
            </a:endParaRPr>
          </a:p>
          <a:p>
            <a:pPr marL="0" lvl="0" indent="0" algn="just">
              <a:buNone/>
            </a:pPr>
            <a:r>
              <a:rPr lang="en-US" sz="1900">
                <a:effectLst/>
                <a:latin typeface="Times New Roman" panose="02020603050405020304" pitchFamily="18" charset="0"/>
                <a:ea typeface="Times New Roman" panose="02020603050405020304" pitchFamily="18" charset="0"/>
              </a:rPr>
              <a:t>1, Use </a:t>
            </a:r>
            <a:r>
              <a:rPr lang="en-US" sz="1900" dirty="0">
                <a:effectLst/>
                <a:latin typeface="Times New Roman" panose="02020603050405020304" pitchFamily="18" charset="0"/>
                <a:ea typeface="Times New Roman" panose="02020603050405020304" pitchFamily="18" charset="0"/>
              </a:rPr>
              <a:t>case diagram.                         4. Activity model 	5. Sequence models</a:t>
            </a:r>
            <a:endParaRPr lang="en-VN" sz="1900" dirty="0">
              <a:effectLst/>
              <a:latin typeface="Times New Roman" panose="02020603050405020304" pitchFamily="18" charset="0"/>
              <a:ea typeface="Times New Roman" panose="02020603050405020304" pitchFamily="18" charset="0"/>
            </a:endParaRPr>
          </a:p>
          <a:p>
            <a:pPr marL="0" lvl="0" indent="0" algn="just">
              <a:buNone/>
            </a:pPr>
            <a:r>
              <a:rPr lang="en-US" sz="1900" dirty="0">
                <a:effectLst/>
                <a:latin typeface="Times New Roman" panose="02020603050405020304" pitchFamily="18" charset="0"/>
                <a:ea typeface="Times New Roman" panose="02020603050405020304" pitchFamily="18" charset="0"/>
              </a:rPr>
              <a:t>2. Analysis class diagram.</a:t>
            </a:r>
          </a:p>
          <a:p>
            <a:pPr marL="0" lvl="0" indent="0" algn="just">
              <a:buNone/>
            </a:pPr>
            <a:r>
              <a:rPr lang="en-US" sz="1900" dirty="0">
                <a:latin typeface="Times New Roman" panose="02020603050405020304" pitchFamily="18" charset="0"/>
                <a:ea typeface="Times New Roman" panose="02020603050405020304" pitchFamily="18" charset="0"/>
              </a:rPr>
              <a:t>3. Class model</a:t>
            </a:r>
            <a:endParaRPr lang="en-VN" sz="1900" dirty="0">
              <a:effectLst/>
              <a:latin typeface="Times New Roman" panose="02020603050405020304" pitchFamily="18" charset="0"/>
              <a:ea typeface="Times New Roman" panose="02020603050405020304" pitchFamily="18" charset="0"/>
            </a:endParaRPr>
          </a:p>
          <a:p>
            <a:pPr marL="0" indent="0" algn="ctr">
              <a:buNone/>
            </a:pPr>
            <a:endParaRPr lang="en-VN"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878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8C9D-3A39-1A38-D923-530C3F4BC9E9}"/>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CB0466E8-F91D-14F7-E6F9-FA8FF5F0BF61}"/>
              </a:ext>
            </a:extLst>
          </p:cNvPr>
          <p:cNvSpPr>
            <a:spLocks noGrp="1"/>
          </p:cNvSpPr>
          <p:nvPr>
            <p:ph idx="1"/>
          </p:nvPr>
        </p:nvSpPr>
        <p:spPr/>
        <p:txBody>
          <a:bodyPr/>
          <a:lstStyle/>
          <a:p>
            <a:r>
              <a:rPr lang="en-US" dirty="0"/>
              <a:t>Submission Link:</a:t>
            </a:r>
          </a:p>
          <a:p>
            <a:pPr marL="457200" lvl="1" indent="0">
              <a:buNone/>
            </a:pPr>
            <a:r>
              <a:rPr lang="vi-VN" dirty="0">
                <a:hlinkClick r:id="rId2"/>
              </a:rPr>
              <a:t>https://drive.google.com/drive/u/0/folders/1NuwE_iuLKFO96c1enkdU1NubBO4vlypU</a:t>
            </a:r>
            <a:endParaRPr lang="en-US" dirty="0"/>
          </a:p>
          <a:p>
            <a:pPr marL="457200" lvl="1" indent="0">
              <a:buNone/>
            </a:pPr>
            <a:endParaRPr lang="en-US" dirty="0"/>
          </a:p>
          <a:p>
            <a:pPr marL="457200" lvl="1" indent="0">
              <a:buNone/>
            </a:pPr>
            <a:r>
              <a:rPr lang="en-US" dirty="0"/>
              <a:t>Syntax: </a:t>
            </a:r>
            <a:r>
              <a:rPr lang="en-US" dirty="0" err="1"/>
              <a:t>StudentID</a:t>
            </a:r>
            <a:r>
              <a:rPr lang="en-US" dirty="0"/>
              <a:t>- Name</a:t>
            </a:r>
          </a:p>
          <a:p>
            <a:pPr marL="457200" lvl="1" indent="0">
              <a:buNone/>
            </a:pPr>
            <a:r>
              <a:rPr lang="en-US" dirty="0"/>
              <a:t>Ex: 23IT001-Nguyen Van Anh</a:t>
            </a:r>
            <a:endParaRPr lang="vi-VN" dirty="0"/>
          </a:p>
        </p:txBody>
      </p:sp>
    </p:spTree>
    <p:extLst>
      <p:ext uri="{BB962C8B-B14F-4D97-AF65-F5344CB8AC3E}">
        <p14:creationId xmlns:p14="http://schemas.microsoft.com/office/powerpoint/2010/main" val="1902402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383</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Thanh Binh - VKU</dc:creator>
  <cp:lastModifiedBy>Hà Thị Minh Phương</cp:lastModifiedBy>
  <cp:revision>6</cp:revision>
  <dcterms:created xsi:type="dcterms:W3CDTF">2023-10-25T08:15:00Z</dcterms:created>
  <dcterms:modified xsi:type="dcterms:W3CDTF">2024-10-18T00:51:35Z</dcterms:modified>
</cp:coreProperties>
</file>