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53" r:id="rId2"/>
    <p:sldId id="514" r:id="rId3"/>
    <p:sldId id="560" r:id="rId4"/>
    <p:sldId id="516" r:id="rId5"/>
    <p:sldId id="519" r:id="rId6"/>
    <p:sldId id="557" r:id="rId7"/>
    <p:sldId id="520" r:id="rId8"/>
    <p:sldId id="549" r:id="rId9"/>
    <p:sldId id="550" r:id="rId10"/>
    <p:sldId id="521" r:id="rId11"/>
    <p:sldId id="522" r:id="rId12"/>
    <p:sldId id="523" r:id="rId13"/>
    <p:sldId id="556" r:id="rId14"/>
    <p:sldId id="524" r:id="rId15"/>
    <p:sldId id="525" r:id="rId16"/>
    <p:sldId id="526" r:id="rId17"/>
    <p:sldId id="527" r:id="rId18"/>
    <p:sldId id="529" r:id="rId19"/>
    <p:sldId id="530" r:id="rId20"/>
    <p:sldId id="531" r:id="rId21"/>
    <p:sldId id="532" r:id="rId22"/>
    <p:sldId id="534" r:id="rId23"/>
    <p:sldId id="545" r:id="rId24"/>
    <p:sldId id="546" r:id="rId25"/>
    <p:sldId id="558" r:id="rId26"/>
    <p:sldId id="509" r:id="rId27"/>
    <p:sldId id="431" r:id="rId28"/>
    <p:sldId id="539" r:id="rId29"/>
    <p:sldId id="551" r:id="rId30"/>
    <p:sldId id="552" r:id="rId31"/>
    <p:sldId id="553" r:id="rId32"/>
    <p:sldId id="554" r:id="rId33"/>
    <p:sldId id="555" r:id="rId34"/>
    <p:sldId id="540" r:id="rId35"/>
    <p:sldId id="541" r:id="rId36"/>
    <p:sldId id="542" r:id="rId37"/>
    <p:sldId id="544" r:id="rId38"/>
    <p:sldId id="559" r:id="rId39"/>
    <p:sldId id="511" r:id="rId40"/>
    <p:sldId id="512" r:id="rId41"/>
    <p:sldId id="513" r:id="rId42"/>
    <p:sldId id="474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20E7B-FB55-46AE-977A-706A7DAB3D39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E26D-840D-44D3-857F-659E347F22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56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</a:p>
          <a:p>
            <a:r>
              <a:rPr lang="en-US" dirty="0"/>
              <a:t>Element </a:t>
            </a:r>
            <a:r>
              <a:rPr lang="en-US" dirty="0" err="1"/>
              <a:t>rootElement</a:t>
            </a:r>
            <a:r>
              <a:rPr lang="en-US" dirty="0"/>
              <a:t> = </a:t>
            </a:r>
            <a:r>
              <a:rPr lang="en-US" dirty="0" err="1"/>
              <a:t>doc.getDocumentElement</a:t>
            </a:r>
            <a:r>
              <a:rPr lang="en-US" dirty="0"/>
              <a:t>();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/>
              <a:t>làm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46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</p:spPr>
        <p:txBody>
          <a:bodyPr/>
          <a:lstStyle>
            <a:lvl1pPr algn="r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341120"/>
            <a:ext cx="11020097" cy="512064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938" y="365126"/>
            <a:ext cx="9427779" cy="681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89" y="1310640"/>
            <a:ext cx="11020097" cy="516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75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0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en-US"/>
              <a:t>	</a:t>
            </a:r>
            <a:r>
              <a:rPr lang="en-US" altLang="en-US" sz="1000"/>
              <a:t>Introduction to </a:t>
            </a:r>
            <a:r>
              <a:rPr lang="en-US" altLang="en-US" sz="1000">
                <a:latin typeface="Arial" panose="020B0604020202020204" pitchFamily="34" charset="0"/>
              </a:rPr>
              <a:t>Java 2 / Session   / </a:t>
            </a:r>
            <a:fld id="{1B7941B9-7FB7-49A0-BC93-4BFACF06BE9A}" type="slidenum">
              <a:rPr lang="en-US" altLang="en-US" sz="1000">
                <a:latin typeface="Arial" panose="020B0604020202020204" pitchFamily="34" charset="0"/>
              </a:rPr>
              <a:pPr/>
              <a:t>1</a:t>
            </a:fld>
            <a:r>
              <a:rPr lang="en-US" altLang="en-US" sz="1000">
                <a:latin typeface="Arial" panose="020B0604020202020204" pitchFamily="34" charset="0"/>
              </a:rPr>
              <a:t> of 34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XML </a:t>
            </a:r>
            <a:r>
              <a:rPr lang="en-US" dirty="0">
                <a:solidFill>
                  <a:schemeClr val="tx1"/>
                </a:solidFill>
              </a:rPr>
              <a:t>with Java</a:t>
            </a:r>
            <a:endParaRPr lang="en-US" sz="5000" dirty="0">
              <a:solidFill>
                <a:srgbClr val="00206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Advanced Java</a:t>
            </a:r>
          </a:p>
        </p:txBody>
      </p:sp>
    </p:spTree>
    <p:extLst>
      <p:ext uri="{BB962C8B-B14F-4D97-AF65-F5344CB8AC3E}">
        <p14:creationId xmlns:p14="http://schemas.microsoft.com/office/powerpoint/2010/main" val="125355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0960" y="317904"/>
            <a:ext cx="7696200" cy="685800"/>
          </a:xfrm>
        </p:spPr>
        <p:txBody>
          <a:bodyPr/>
          <a:lstStyle/>
          <a:p>
            <a:r>
              <a:rPr lang="en-US" dirty="0"/>
              <a:t>Common DOM methods</a:t>
            </a:r>
            <a:endParaRPr lang="en-US" altLang="en-US" dirty="0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902" y="1355127"/>
            <a:ext cx="10879257" cy="5091448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2800" dirty="0" err="1"/>
              <a:t>Document.getDocumentElement</a:t>
            </a:r>
            <a:r>
              <a:rPr lang="en-US" altLang="en-US" sz="2800" dirty="0"/>
              <a:t>(): Returns the root element (the first child) of the document.</a:t>
            </a:r>
          </a:p>
          <a:p>
            <a:r>
              <a:rPr lang="en-US" altLang="en-US" sz="2800" dirty="0" err="1"/>
              <a:t>Node.getFirstChild</a:t>
            </a:r>
            <a:r>
              <a:rPr lang="en-US" altLang="en-US" sz="2800" dirty="0"/>
              <a:t>(): Returns the first child of a given Node.</a:t>
            </a:r>
          </a:p>
          <a:p>
            <a:r>
              <a:rPr lang="en-US" altLang="en-US" sz="2800" dirty="0" err="1"/>
              <a:t>Node.getLastChild</a:t>
            </a:r>
            <a:r>
              <a:rPr lang="en-US" altLang="en-US" sz="2800" dirty="0"/>
              <a:t>(): Returns the last child of a given Node.</a:t>
            </a:r>
          </a:p>
          <a:p>
            <a:r>
              <a:rPr lang="en-US" altLang="en-US" sz="2800" dirty="0" err="1"/>
              <a:t>Node.getNextSibling</a:t>
            </a:r>
            <a:r>
              <a:rPr lang="en-US" altLang="en-US" sz="2800" dirty="0"/>
              <a:t>(): This method returns the next sibling of a given Node.</a:t>
            </a:r>
          </a:p>
          <a:p>
            <a:r>
              <a:rPr lang="en-US" altLang="en-US" sz="2800" dirty="0" err="1"/>
              <a:t>Node.getPreviousSibling</a:t>
            </a:r>
            <a:r>
              <a:rPr lang="en-US" altLang="en-US" sz="2800" dirty="0"/>
              <a:t>(): This method returns the previous sibling of a given Node.</a:t>
            </a:r>
          </a:p>
          <a:p>
            <a:r>
              <a:rPr lang="en-US" altLang="en-US" sz="2800" dirty="0" err="1"/>
              <a:t>Node.getAttribute</a:t>
            </a:r>
            <a:r>
              <a:rPr lang="en-US" altLang="en-US" sz="2800" dirty="0"/>
              <a:t>(</a:t>
            </a:r>
            <a:r>
              <a:rPr lang="en-US" altLang="en-US" sz="2800" dirty="0" err="1"/>
              <a:t>attrName</a:t>
            </a:r>
            <a:r>
              <a:rPr lang="en-US" altLang="en-US" sz="2800" dirty="0"/>
              <a:t>): For a given Node, it returns the attribute with the requested name </a:t>
            </a:r>
            <a:r>
              <a:rPr lang="en-US" altLang="en-US" sz="2800" dirty="0" err="1"/>
              <a:t>attrName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08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0959" y="330261"/>
            <a:ext cx="7696200" cy="685800"/>
          </a:xfrm>
        </p:spPr>
        <p:txBody>
          <a:bodyPr/>
          <a:lstStyle/>
          <a:p>
            <a:r>
              <a:rPr lang="en-US" dirty="0"/>
              <a:t>Steps to use DOM</a:t>
            </a:r>
            <a:endParaRPr lang="en-US" altLang="en-US" dirty="0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274" y="1226859"/>
            <a:ext cx="11821297" cy="5091448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Import XML related packages:</a:t>
            </a:r>
          </a:p>
          <a:p>
            <a:pPr marL="1045845" lvl="2" indent="0">
              <a:buNone/>
            </a:pPr>
            <a:r>
              <a:rPr lang="en-US" sz="1800" dirty="0"/>
              <a:t>import org.w3c.dom.*;</a:t>
            </a:r>
          </a:p>
          <a:p>
            <a:pPr marL="1045845" lvl="2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javax.xml.parsers</a:t>
            </a:r>
            <a:r>
              <a:rPr lang="en-US" sz="1800" dirty="0"/>
              <a:t>.*;</a:t>
            </a:r>
          </a:p>
          <a:p>
            <a:pPr marL="1045845" lvl="2" indent="0">
              <a:buNone/>
            </a:pPr>
            <a:r>
              <a:rPr lang="en-US" sz="1800" dirty="0"/>
              <a:t>import java.io.*;</a:t>
            </a:r>
            <a:endParaRPr lang="en-US" altLang="en-US" sz="2800" dirty="0"/>
          </a:p>
          <a:p>
            <a:r>
              <a:rPr lang="en-US" altLang="en-US" sz="2800" dirty="0"/>
              <a:t>Create a </a:t>
            </a:r>
            <a:r>
              <a:rPr lang="en-US" altLang="en-US" sz="2800" dirty="0" err="1"/>
              <a:t>DocumentBuilder</a:t>
            </a:r>
            <a:r>
              <a:rPr lang="en-US" altLang="en-US" sz="2800" dirty="0"/>
              <a:t> object: </a:t>
            </a:r>
            <a:r>
              <a:rPr lang="en-US" altLang="en-US" sz="2800" dirty="0">
                <a:solidFill>
                  <a:srgbClr val="FF0000"/>
                </a:solidFill>
              </a:rPr>
              <a:t>2 </a:t>
            </a:r>
            <a:r>
              <a:rPr lang="en-US" altLang="en-US" sz="2800" dirty="0" err="1">
                <a:solidFill>
                  <a:srgbClr val="FF0000"/>
                </a:solidFill>
              </a:rPr>
              <a:t>substeps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1045845" lvl="2" indent="0">
              <a:buNone/>
            </a:pPr>
            <a:r>
              <a:rPr lang="en-US" sz="1800" dirty="0" err="1"/>
              <a:t>DocumentBuilderFactory</a:t>
            </a:r>
            <a:r>
              <a:rPr lang="en-US" sz="1800" dirty="0"/>
              <a:t> </a:t>
            </a:r>
            <a:r>
              <a:rPr lang="en-US" sz="1800" dirty="0" err="1"/>
              <a:t>dbFactory</a:t>
            </a:r>
            <a:r>
              <a:rPr lang="en-US" sz="1800" dirty="0"/>
              <a:t> = </a:t>
            </a:r>
            <a:r>
              <a:rPr lang="en-US" sz="1800" dirty="0" err="1"/>
              <a:t>DocumentBuilderFactory.newInstance</a:t>
            </a:r>
            <a:r>
              <a:rPr lang="en-US" sz="1800" dirty="0"/>
              <a:t>();</a:t>
            </a:r>
          </a:p>
          <a:p>
            <a:pPr marL="1045845" lvl="2" indent="0">
              <a:buNone/>
            </a:pPr>
            <a:r>
              <a:rPr lang="en-US" sz="1800" dirty="0" err="1"/>
              <a:t>DocumentBuilder</a:t>
            </a:r>
            <a:r>
              <a:rPr lang="en-US" sz="1800" dirty="0"/>
              <a:t> </a:t>
            </a:r>
            <a:r>
              <a:rPr lang="en-US" sz="1800" dirty="0" err="1"/>
              <a:t>dBuilder</a:t>
            </a:r>
            <a:r>
              <a:rPr lang="en-US" sz="1800" dirty="0"/>
              <a:t> = </a:t>
            </a:r>
            <a:r>
              <a:rPr lang="en-US" sz="1800" dirty="0" err="1"/>
              <a:t>dbFactory.newDocumentBuilder</a:t>
            </a:r>
            <a:r>
              <a:rPr lang="en-US" sz="1800" dirty="0"/>
              <a:t>();</a:t>
            </a:r>
            <a:endParaRPr lang="en-US" altLang="en-US" sz="1800" dirty="0"/>
          </a:p>
          <a:p>
            <a:r>
              <a:rPr lang="en-US" altLang="en-US" sz="2800" dirty="0"/>
              <a:t>Create a Document object from a file or a stream:</a:t>
            </a:r>
          </a:p>
          <a:p>
            <a:pPr marL="1045845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Document doc = </a:t>
            </a:r>
            <a:r>
              <a:rPr lang="en-US" sz="1800" dirty="0" err="1">
                <a:solidFill>
                  <a:srgbClr val="0070C0"/>
                </a:solidFill>
              </a:rPr>
              <a:t>dBuilder.parse</a:t>
            </a:r>
            <a:r>
              <a:rPr lang="en-US" sz="1800" dirty="0">
                <a:solidFill>
                  <a:srgbClr val="0070C0"/>
                </a:solidFill>
              </a:rPr>
              <a:t>(File </a:t>
            </a:r>
            <a:r>
              <a:rPr lang="en-US" sz="1800" dirty="0" err="1">
                <a:solidFill>
                  <a:srgbClr val="0070C0"/>
                </a:solidFill>
              </a:rPr>
              <a:t>inputFile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 marL="1045845" lvl="2" indent="0">
              <a:buNone/>
            </a:pPr>
            <a:r>
              <a:rPr lang="en-US" sz="1800" dirty="0"/>
              <a:t>StringBuilder </a:t>
            </a:r>
            <a:r>
              <a:rPr lang="en-US" sz="1800" dirty="0" err="1"/>
              <a:t>xmlStringBuilder</a:t>
            </a:r>
            <a:r>
              <a:rPr lang="en-US" sz="1800" dirty="0"/>
              <a:t> = new StringBuilder();</a:t>
            </a:r>
          </a:p>
          <a:p>
            <a:pPr marL="1045845" lvl="2" indent="0">
              <a:buNone/>
            </a:pPr>
            <a:r>
              <a:rPr lang="en-US" sz="1800" dirty="0" err="1"/>
              <a:t>xmlStringBuilder.append</a:t>
            </a:r>
            <a:r>
              <a:rPr lang="en-US" sz="1800" dirty="0"/>
              <a:t>("&lt;?xml version="1.0"?&gt; &lt;class&gt; &lt;/class&gt;");</a:t>
            </a:r>
          </a:p>
          <a:p>
            <a:pPr marL="1045845" lvl="2" indent="0">
              <a:buNone/>
            </a:pPr>
            <a:r>
              <a:rPr lang="en-US" sz="1800" dirty="0" err="1"/>
              <a:t>ByteArrayInputStream</a:t>
            </a:r>
            <a:r>
              <a:rPr lang="en-US" sz="1800" dirty="0"/>
              <a:t> input = new </a:t>
            </a:r>
            <a:r>
              <a:rPr lang="en-US" sz="1800" dirty="0" err="1"/>
              <a:t>ByteArrayInputStream</a:t>
            </a:r>
            <a:r>
              <a:rPr lang="en-US" sz="1800" dirty="0"/>
              <a:t>(</a:t>
            </a:r>
            <a:r>
              <a:rPr lang="en-US" sz="1800" dirty="0" err="1"/>
              <a:t>xmlStringBuilder.toString</a:t>
            </a:r>
            <a:r>
              <a:rPr lang="en-US" sz="1800" dirty="0"/>
              <a:t>().</a:t>
            </a:r>
            <a:r>
              <a:rPr lang="en-US" sz="1800" dirty="0" err="1"/>
              <a:t>getBytes</a:t>
            </a:r>
            <a:r>
              <a:rPr lang="en-US" sz="1800" dirty="0"/>
              <a:t>("UTF-8"));</a:t>
            </a:r>
          </a:p>
          <a:p>
            <a:pPr marL="1045845" lvl="2" indent="0">
              <a:buNone/>
            </a:pPr>
            <a:r>
              <a:rPr lang="en-US" sz="1800" dirty="0"/>
              <a:t>Document doc = </a:t>
            </a:r>
            <a:r>
              <a:rPr lang="en-US" sz="1800" dirty="0" err="1"/>
              <a:t>builder.parse</a:t>
            </a:r>
            <a:r>
              <a:rPr lang="en-US" sz="1800" dirty="0"/>
              <a:t>(input);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521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6183" y="317904"/>
            <a:ext cx="7696200" cy="685800"/>
          </a:xfrm>
        </p:spPr>
        <p:txBody>
          <a:bodyPr/>
          <a:lstStyle/>
          <a:p>
            <a:r>
              <a:rPr lang="en-US" dirty="0"/>
              <a:t>Steps to use DOM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altLang="en-US" dirty="0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112" y="1362786"/>
            <a:ext cx="9897761" cy="5091448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Extract the root element:</a:t>
            </a:r>
          </a:p>
          <a:p>
            <a:pPr marL="1045845" lvl="2" indent="0">
              <a:buNone/>
            </a:pPr>
            <a:r>
              <a:rPr lang="en-US" sz="1800" dirty="0"/>
              <a:t>Element root = </a:t>
            </a:r>
            <a:r>
              <a:rPr lang="en-US" sz="1800" dirty="0" err="1"/>
              <a:t>doc.getDocumentElement</a:t>
            </a:r>
            <a:r>
              <a:rPr lang="en-US" sz="1800" dirty="0"/>
              <a:t>();</a:t>
            </a:r>
          </a:p>
          <a:p>
            <a:pPr marL="1045845" lvl="2" indent="0"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//Node root = </a:t>
            </a:r>
            <a:r>
              <a:rPr lang="en-US" altLang="en-US" sz="1800" dirty="0" err="1">
                <a:solidFill>
                  <a:srgbClr val="0070C0"/>
                </a:solidFill>
              </a:rPr>
              <a:t>doc.getFirstChild</a:t>
            </a:r>
            <a:r>
              <a:rPr lang="en-US" altLang="en-US" sz="1800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en-US" sz="2800" dirty="0"/>
              <a:t>Check </a:t>
            </a:r>
            <a:r>
              <a:rPr lang="en-US" sz="2800" dirty="0"/>
              <a:t>attributes:</a:t>
            </a:r>
            <a:endParaRPr lang="en-US" altLang="en-US" sz="2800" dirty="0"/>
          </a:p>
          <a:p>
            <a:pPr marL="1045845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//return specific attribute</a:t>
            </a:r>
          </a:p>
          <a:p>
            <a:pPr marL="1045845" lvl="2" indent="0">
              <a:buNone/>
            </a:pPr>
            <a:r>
              <a:rPr lang="en-US" sz="1800" dirty="0" err="1"/>
              <a:t>Node.getAttribute</a:t>
            </a:r>
            <a:r>
              <a:rPr lang="en-US" sz="1800" dirty="0"/>
              <a:t>("</a:t>
            </a:r>
            <a:r>
              <a:rPr lang="en-US" sz="1800" dirty="0" err="1"/>
              <a:t>attributeName</a:t>
            </a:r>
            <a:r>
              <a:rPr lang="en-US" sz="1800" dirty="0"/>
              <a:t>");</a:t>
            </a:r>
          </a:p>
          <a:p>
            <a:pPr marL="1045845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//return a Map (table) of name/value pairs</a:t>
            </a:r>
          </a:p>
          <a:p>
            <a:pPr marL="1045845" lvl="2" indent="0">
              <a:buNone/>
            </a:pPr>
            <a:r>
              <a:rPr lang="en-US" sz="1800" dirty="0" err="1"/>
              <a:t>Node.getAttributes</a:t>
            </a:r>
            <a:r>
              <a:rPr lang="en-US" sz="1800" dirty="0"/>
              <a:t>();</a:t>
            </a:r>
            <a:endParaRPr lang="en-US" altLang="en-US" sz="1800" dirty="0"/>
          </a:p>
          <a:p>
            <a:r>
              <a:rPr lang="en-US" altLang="en-US" sz="2800" dirty="0"/>
              <a:t>Check child elements:</a:t>
            </a:r>
          </a:p>
          <a:p>
            <a:pPr marL="1045845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//return a list of children of the specified name</a:t>
            </a:r>
          </a:p>
          <a:p>
            <a:pPr marL="1045845" lvl="2" indent="0">
              <a:buNone/>
            </a:pPr>
            <a:r>
              <a:rPr lang="en-US" sz="1800" dirty="0" err="1"/>
              <a:t>Node.getElementsByTagName</a:t>
            </a:r>
            <a:r>
              <a:rPr lang="en-US" sz="1800" dirty="0"/>
              <a:t>("</a:t>
            </a:r>
            <a:r>
              <a:rPr lang="en-US" sz="1800" dirty="0" err="1"/>
              <a:t>subelementName</a:t>
            </a:r>
            <a:r>
              <a:rPr lang="en-US" sz="1800" dirty="0"/>
              <a:t>");</a:t>
            </a:r>
          </a:p>
          <a:p>
            <a:pPr marL="1045845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//return a list of all child nodes</a:t>
            </a:r>
          </a:p>
          <a:p>
            <a:pPr marL="1045845" lvl="2" indent="0">
              <a:buNone/>
            </a:pPr>
            <a:r>
              <a:rPr lang="en-US" sz="1800" dirty="0" err="1"/>
              <a:t>Node.getChildNodes</a:t>
            </a:r>
            <a:r>
              <a:rPr lang="en-US" sz="1800" dirty="0"/>
              <a:t>();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223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0390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10137714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58B8-4B90-438A-81D3-78ECF8C7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1313772"/>
            <a:ext cx="7524319" cy="51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033" y="317904"/>
            <a:ext cx="7696200" cy="685800"/>
          </a:xfrm>
        </p:spPr>
        <p:txBody>
          <a:bodyPr/>
          <a:lstStyle/>
          <a:p>
            <a:r>
              <a:rPr lang="en-US" dirty="0"/>
              <a:t>DOM - Read XML documents</a:t>
            </a:r>
            <a:endParaRPr lang="en-US" altLang="en-US" dirty="0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6753" y="1350429"/>
            <a:ext cx="8610600" cy="5091448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Create Student.java</a:t>
            </a:r>
          </a:p>
          <a:p>
            <a:pPr marL="588645" lvl="1" indent="0">
              <a:buNone/>
            </a:pPr>
            <a:r>
              <a:rPr lang="en-US" sz="2000" dirty="0"/>
              <a:t>public class Student {</a:t>
            </a:r>
          </a:p>
          <a:p>
            <a:pPr marL="588645" lvl="1" indent="0">
              <a:buNone/>
            </a:pPr>
            <a:r>
              <a:rPr lang="en-US" sz="2000" dirty="0"/>
              <a:t>   	private String id;</a:t>
            </a:r>
          </a:p>
          <a:p>
            <a:pPr marL="588645" lvl="1" indent="0">
              <a:buNone/>
            </a:pPr>
            <a:r>
              <a:rPr lang="en-US" sz="2000" dirty="0"/>
              <a:t>    	private String name;</a:t>
            </a:r>
          </a:p>
          <a:p>
            <a:pPr marL="588645" lvl="1" indent="0">
              <a:buNone/>
            </a:pPr>
            <a:r>
              <a:rPr lang="en-US" sz="2000" dirty="0"/>
              <a:t>   	</a:t>
            </a:r>
            <a:r>
              <a:rPr lang="en-US" sz="2000" dirty="0">
                <a:solidFill>
                  <a:srgbClr val="FF0000"/>
                </a:solidFill>
              </a:rPr>
              <a:t>//Constructors</a:t>
            </a:r>
          </a:p>
          <a:p>
            <a:pPr marL="58864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    	//Getters and setters</a:t>
            </a:r>
          </a:p>
          <a:p>
            <a:pPr marL="588645" lvl="1" indent="0">
              <a:buNone/>
            </a:pPr>
            <a:r>
              <a:rPr lang="en-US" sz="2000" dirty="0"/>
              <a:t>   	@Override</a:t>
            </a:r>
          </a:p>
          <a:p>
            <a:pPr marL="588645" lvl="1" indent="0">
              <a:buNone/>
            </a:pPr>
            <a:r>
              <a:rPr lang="en-US" sz="2000" dirty="0"/>
              <a:t>    	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pPr marL="588645" lvl="1" indent="0">
              <a:buNone/>
            </a:pPr>
            <a:r>
              <a:rPr lang="en-US" sz="2000" dirty="0"/>
              <a:t>        return "Student{" + "id=" + id + ", name=" + name + '}';</a:t>
            </a:r>
          </a:p>
          <a:p>
            <a:pPr marL="588645" lvl="1" indent="0">
              <a:buNone/>
            </a:pPr>
            <a:r>
              <a:rPr lang="en-US" sz="2000" dirty="0"/>
              <a:t>    	}</a:t>
            </a:r>
          </a:p>
          <a:p>
            <a:pPr marL="588645" lvl="1" indent="0">
              <a:buNone/>
            </a:pPr>
            <a:r>
              <a:rPr lang="en-US" sz="2000" dirty="0"/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99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2747" y="317904"/>
            <a:ext cx="7696200" cy="685800"/>
          </a:xfrm>
        </p:spPr>
        <p:txBody>
          <a:bodyPr/>
          <a:lstStyle/>
          <a:p>
            <a:r>
              <a:rPr lang="en-US" dirty="0"/>
              <a:t>DOM - Read XML documents</a:t>
            </a: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30DDD-5550-49B3-961C-80125FFFC406}"/>
              </a:ext>
            </a:extLst>
          </p:cNvPr>
          <p:cNvSpPr txBox="1"/>
          <p:nvPr/>
        </p:nvSpPr>
        <p:spPr>
          <a:xfrm>
            <a:off x="679621" y="1285098"/>
            <a:ext cx="689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Create a DOMReadXML.java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60306-1976-4E0A-B2CF-7B545F71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01" y="1765408"/>
            <a:ext cx="9626040" cy="47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2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3319" y="379689"/>
            <a:ext cx="7696200" cy="685800"/>
          </a:xfrm>
        </p:spPr>
        <p:txBody>
          <a:bodyPr/>
          <a:lstStyle/>
          <a:p>
            <a:r>
              <a:rPr lang="en-US" dirty="0"/>
              <a:t>DOM - Read XML documents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727A0-170C-4507-B418-9B0F4E26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65" y="1371023"/>
            <a:ext cx="11493216" cy="37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5680" y="317904"/>
            <a:ext cx="7696200" cy="685800"/>
          </a:xfrm>
        </p:spPr>
        <p:txBody>
          <a:bodyPr/>
          <a:lstStyle/>
          <a:p>
            <a:r>
              <a:rPr lang="en-US" dirty="0"/>
              <a:t>DOM - Read XML documents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8EE0A-422F-417F-AEC4-40A645EF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6" y="1346869"/>
            <a:ext cx="11429113" cy="430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BE9F8-D57B-4561-935D-F0D7BE9A81C1}"/>
              </a:ext>
            </a:extLst>
          </p:cNvPr>
          <p:cNvSpPr txBox="1"/>
          <p:nvPr/>
        </p:nvSpPr>
        <p:spPr>
          <a:xfrm>
            <a:off x="7722967" y="4757350"/>
            <a:ext cx="189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</a:rPr>
              <a:t>The result: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B6F30-472D-4022-AFFC-5ED47780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09" y="5207245"/>
            <a:ext cx="4013433" cy="12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3325" y="317904"/>
            <a:ext cx="7696200" cy="685800"/>
          </a:xfrm>
        </p:spPr>
        <p:txBody>
          <a:bodyPr/>
          <a:lstStyle/>
          <a:p>
            <a:r>
              <a:rPr lang="en-US" dirty="0"/>
              <a:t>DOM - Create XML documents</a:t>
            </a:r>
            <a:endParaRPr lang="en-US" altLang="en-US" dirty="0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4665" y="1387497"/>
            <a:ext cx="9553227" cy="685800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To create the following </a:t>
            </a:r>
            <a:r>
              <a:rPr lang="en-US" b="1" dirty="0">
                <a:solidFill>
                  <a:srgbClr val="0070C0"/>
                </a:solidFill>
              </a:rPr>
              <a:t>XML document named </a:t>
            </a:r>
            <a:r>
              <a:rPr lang="en-US" dirty="0">
                <a:solidFill>
                  <a:srgbClr val="FF0000"/>
                </a:solidFill>
              </a:rPr>
              <a:t>example.xml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71891-F4B4-4F94-A676-65BF18BE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02" y="2095505"/>
            <a:ext cx="8096950" cy="32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9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029" y="317904"/>
            <a:ext cx="7696200" cy="685800"/>
          </a:xfrm>
        </p:spPr>
        <p:txBody>
          <a:bodyPr/>
          <a:lstStyle/>
          <a:p>
            <a:r>
              <a:rPr lang="en-US" dirty="0"/>
              <a:t>DOM - Create XML documents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FC39E-A520-49FD-9119-ABB1ADDA880D}"/>
              </a:ext>
            </a:extLst>
          </p:cNvPr>
          <p:cNvSpPr txBox="1"/>
          <p:nvPr/>
        </p:nvSpPr>
        <p:spPr>
          <a:xfrm>
            <a:off x="333625" y="1161528"/>
            <a:ext cx="689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Create a DOMCreateXML.java file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A0C9-1DFD-4255-80FD-5BB15125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6" y="1621201"/>
            <a:ext cx="11449527" cy="47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7903" y="367332"/>
            <a:ext cx="7696200" cy="685800"/>
          </a:xfrm>
        </p:spPr>
        <p:txBody>
          <a:bodyPr/>
          <a:lstStyle/>
          <a:p>
            <a:r>
              <a:rPr lang="en-US" altLang="en-US" dirty="0"/>
              <a:t>What is XML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614" y="1305699"/>
            <a:ext cx="10231395" cy="5132173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2800" dirty="0"/>
              <a:t>XML is a simple text-based language designed to store and transmit data in a plain text format. It stands for </a:t>
            </a:r>
            <a:r>
              <a:rPr lang="en-US" altLang="en-US" sz="2800" dirty="0" err="1"/>
              <a:t>e</a:t>
            </a:r>
            <a:r>
              <a:rPr lang="en-US" altLang="en-US" sz="2800" dirty="0" err="1">
                <a:solidFill>
                  <a:srgbClr val="FF0000"/>
                </a:solidFill>
              </a:rPr>
              <a:t>X</a:t>
            </a:r>
            <a:r>
              <a:rPr lang="en-US" altLang="en-US" sz="2800" dirty="0" err="1"/>
              <a:t>tensible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M</a:t>
            </a:r>
            <a:r>
              <a:rPr lang="en-US" altLang="en-US" sz="2800" dirty="0"/>
              <a:t>arkup </a:t>
            </a:r>
            <a:r>
              <a:rPr lang="en-US" altLang="en-US" sz="2800" dirty="0">
                <a:solidFill>
                  <a:srgbClr val="FF0000"/>
                </a:solidFill>
              </a:rPr>
              <a:t>L</a:t>
            </a:r>
            <a:r>
              <a:rPr lang="en-US" altLang="en-US" sz="2800" dirty="0"/>
              <a:t>anguage. Some salient features of XML:</a:t>
            </a:r>
          </a:p>
          <a:p>
            <a:pPr lvl="1"/>
            <a:r>
              <a:rPr lang="en-US" altLang="en-US" sz="2600" dirty="0"/>
              <a:t>XML is a markup language.</a:t>
            </a:r>
          </a:p>
          <a:p>
            <a:pPr lvl="1"/>
            <a:r>
              <a:rPr lang="en-US" altLang="en-US" sz="2600" dirty="0"/>
              <a:t>XML is a tag-based language like HTML.</a:t>
            </a:r>
          </a:p>
          <a:p>
            <a:pPr lvl="1"/>
            <a:r>
              <a:rPr lang="en-US" altLang="en-US" sz="2600" dirty="0"/>
              <a:t>XML tags are not predefined like HTML. You can define your own tags. That's why it's called an extensible language.</a:t>
            </a:r>
          </a:p>
          <a:p>
            <a:pPr lvl="1"/>
            <a:r>
              <a:rPr lang="en-US" altLang="en-US" sz="2600" dirty="0"/>
              <a:t>XML tags are designed to be self-describing.</a:t>
            </a:r>
          </a:p>
          <a:p>
            <a:pPr lvl="1"/>
            <a:r>
              <a:rPr lang="en-US" altLang="en-US" sz="2600" dirty="0"/>
              <a:t>XML is the W3C recommendation for data storage and transmission.</a:t>
            </a:r>
          </a:p>
        </p:txBody>
      </p:sp>
    </p:spTree>
    <p:extLst>
      <p:ext uri="{BB962C8B-B14F-4D97-AF65-F5344CB8AC3E}">
        <p14:creationId xmlns:p14="http://schemas.microsoft.com/office/powerpoint/2010/main" val="215851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027" y="369420"/>
            <a:ext cx="7696200" cy="685800"/>
          </a:xfrm>
        </p:spPr>
        <p:txBody>
          <a:bodyPr/>
          <a:lstStyle/>
          <a:p>
            <a:r>
              <a:rPr lang="en-US" dirty="0"/>
              <a:t>DOM - Create XML documents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80A4D-5FE5-4758-917C-1C19733E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14" y="1311108"/>
            <a:ext cx="9394605" cy="51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3321" y="240630"/>
            <a:ext cx="7696200" cy="685800"/>
          </a:xfrm>
        </p:spPr>
        <p:txBody>
          <a:bodyPr/>
          <a:lstStyle/>
          <a:p>
            <a:r>
              <a:rPr lang="en-US" dirty="0"/>
              <a:t>DOM - Create XML documents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1C056-297D-4E18-8F21-C65C7C41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6" y="1269964"/>
            <a:ext cx="11450417" cy="39985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CAD381-7E23-460F-BAF5-4A3C60BC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44" y="5426028"/>
            <a:ext cx="4144659" cy="937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F14149-AC47-4A0A-891E-810610D44BFE}"/>
              </a:ext>
            </a:extLst>
          </p:cNvPr>
          <p:cNvSpPr txBox="1"/>
          <p:nvPr/>
        </p:nvSpPr>
        <p:spPr>
          <a:xfrm>
            <a:off x="7587044" y="4633777"/>
            <a:ext cx="4065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read by DOMReadXML.java above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 result:</a:t>
            </a:r>
          </a:p>
        </p:txBody>
      </p:sp>
    </p:spTree>
    <p:extLst>
      <p:ext uri="{BB962C8B-B14F-4D97-AF65-F5344CB8AC3E}">
        <p14:creationId xmlns:p14="http://schemas.microsoft.com/office/powerpoint/2010/main" val="293437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0966" y="317904"/>
            <a:ext cx="7696200" cy="685800"/>
          </a:xfrm>
        </p:spPr>
        <p:txBody>
          <a:bodyPr/>
          <a:lstStyle/>
          <a:p>
            <a:r>
              <a:rPr lang="en-US" dirty="0"/>
              <a:t>DOM - Modify XML documents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A2FC4-CDE4-4FAF-8FE7-EF8D62468C5A}"/>
              </a:ext>
            </a:extLst>
          </p:cNvPr>
          <p:cNvSpPr txBox="1"/>
          <p:nvPr/>
        </p:nvSpPr>
        <p:spPr>
          <a:xfrm>
            <a:off x="494266" y="1161528"/>
            <a:ext cx="689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Edit the file </a:t>
            </a:r>
            <a:r>
              <a:rPr lang="en-US" sz="2800" b="1" dirty="0">
                <a:solidFill>
                  <a:srgbClr val="0070C0"/>
                </a:solidFill>
              </a:rPr>
              <a:t>example.xml</a:t>
            </a:r>
            <a:r>
              <a:rPr lang="en-US" sz="2800" b="1" dirty="0">
                <a:solidFill>
                  <a:srgbClr val="FF0000"/>
                </a:solidFill>
              </a:rPr>
              <a:t> above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232E0-9A60-4233-995A-C26C35B7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4" y="1635491"/>
            <a:ext cx="11320707" cy="46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2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0392" y="317904"/>
            <a:ext cx="7696200" cy="685800"/>
          </a:xfrm>
        </p:spPr>
        <p:txBody>
          <a:bodyPr/>
          <a:lstStyle/>
          <a:p>
            <a:r>
              <a:rPr lang="en-US" dirty="0"/>
              <a:t>DOM - Modify XML documents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13BC2-60AB-4391-AB6A-675F599C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04" y="1340784"/>
            <a:ext cx="10272982" cy="44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9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3320" y="317904"/>
            <a:ext cx="7696200" cy="685800"/>
          </a:xfrm>
        </p:spPr>
        <p:txBody>
          <a:bodyPr/>
          <a:lstStyle/>
          <a:p>
            <a:r>
              <a:rPr lang="en-US" dirty="0"/>
              <a:t>DOM - Modify XML documents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95EF4-3D31-468C-BB53-F754205C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4" y="1329599"/>
            <a:ext cx="11446385" cy="3131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A2AD8-751A-414C-9C6B-A85A2EE9CEC2}"/>
              </a:ext>
            </a:extLst>
          </p:cNvPr>
          <p:cNvSpPr txBox="1"/>
          <p:nvPr/>
        </p:nvSpPr>
        <p:spPr>
          <a:xfrm>
            <a:off x="6672651" y="4386641"/>
            <a:ext cx="412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read by DOMReadXML.java above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 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05AA1-4C3D-4924-AA19-5715591A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848" y="5050923"/>
            <a:ext cx="5041579" cy="14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7821" y="1701862"/>
            <a:ext cx="8790642" cy="1066052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SAX </a:t>
            </a:r>
            <a:r>
              <a:rPr lang="en-GB" altLang="en-US" sz="4000" dirty="0">
                <a:solidFill>
                  <a:srgbClr val="0000FF"/>
                </a:solidFill>
              </a:rPr>
              <a:t>–</a:t>
            </a:r>
            <a:r>
              <a:rPr lang="en-GB" altLang="en-US" sz="4000" dirty="0"/>
              <a:t> </a:t>
            </a:r>
            <a:r>
              <a:rPr lang="en-GB" altLang="en-US" sz="4000" dirty="0">
                <a:solidFill>
                  <a:srgbClr val="FF0000"/>
                </a:solidFill>
              </a:rPr>
              <a:t>S</a:t>
            </a:r>
            <a:r>
              <a:rPr lang="en-GB" altLang="en-US" sz="4000" dirty="0">
                <a:solidFill>
                  <a:srgbClr val="0000FF"/>
                </a:solidFill>
              </a:rPr>
              <a:t>imple </a:t>
            </a:r>
            <a:r>
              <a:rPr lang="en-GB" altLang="en-US" sz="4000" dirty="0">
                <a:solidFill>
                  <a:srgbClr val="FF0000"/>
                </a:solidFill>
              </a:rPr>
              <a:t>A</a:t>
            </a:r>
            <a:r>
              <a:rPr lang="en-GB" altLang="en-US" sz="4000" dirty="0">
                <a:solidFill>
                  <a:srgbClr val="0000FF"/>
                </a:solidFill>
              </a:rPr>
              <a:t>PI</a:t>
            </a:r>
            <a:r>
              <a:rPr lang="en-GB" altLang="en-US" sz="4000" dirty="0"/>
              <a:t> </a:t>
            </a:r>
            <a:r>
              <a:rPr lang="en-GB" altLang="en-US" sz="4000" dirty="0">
                <a:solidFill>
                  <a:srgbClr val="0000FF"/>
                </a:solidFill>
              </a:rPr>
              <a:t>for </a:t>
            </a:r>
            <a:r>
              <a:rPr lang="en-GB" altLang="en-US" sz="4000" dirty="0">
                <a:solidFill>
                  <a:srgbClr val="FF0000"/>
                </a:solidFill>
              </a:rPr>
              <a:t>X</a:t>
            </a:r>
            <a:r>
              <a:rPr lang="en-GB" altLang="en-US" sz="4000" dirty="0">
                <a:solidFill>
                  <a:srgbClr val="0000FF"/>
                </a:solidFill>
              </a:rPr>
              <a:t>ML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707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FB18C-4882-449D-8E1F-5D69530B3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614F4-C6C8-4B90-B27F-18C454A14BC8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EA37DC7D-50BF-47C4-B6BB-07ABAAF60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08644" y="378940"/>
            <a:ext cx="7696200" cy="685800"/>
          </a:xfrm>
        </p:spPr>
        <p:txBody>
          <a:bodyPr/>
          <a:lstStyle/>
          <a:p>
            <a:r>
              <a:rPr lang="en-US" altLang="en-US"/>
              <a:t>SAX Parser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89D7A743-4CE1-4B64-ADB4-FD1EDA827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SAX = Simple API for XML</a:t>
            </a:r>
          </a:p>
          <a:p>
            <a:r>
              <a:rPr lang="en-GB" altLang="en-US" sz="3200" dirty="0"/>
              <a:t>XML is read sequentially</a:t>
            </a:r>
            <a:endParaRPr lang="en-US" altLang="en-US" sz="3200" dirty="0"/>
          </a:p>
          <a:p>
            <a:r>
              <a:rPr lang="en-GB" altLang="en-US" sz="3200" dirty="0"/>
              <a:t>When a </a:t>
            </a:r>
            <a:r>
              <a:rPr lang="en-GB" altLang="en-US" sz="3200" i="1" dirty="0">
                <a:solidFill>
                  <a:srgbClr val="0000FF"/>
                </a:solidFill>
              </a:rPr>
              <a:t>parsing event</a:t>
            </a:r>
            <a:r>
              <a:rPr lang="en-GB" altLang="en-US" sz="3200" dirty="0"/>
              <a:t> happens, the parser invokes the corresponding method of the corresponding handler</a:t>
            </a:r>
          </a:p>
          <a:p>
            <a:r>
              <a:rPr lang="en-GB" altLang="en-US" sz="3200" dirty="0"/>
              <a:t>The handlers are programmer</a:t>
            </a:r>
            <a:r>
              <a:rPr lang="en-GB" altLang="en-US" sz="3200" dirty="0">
                <a:latin typeface="Arial" panose="020B0604020202020204" pitchFamily="34" charset="0"/>
              </a:rPr>
              <a:t>’</a:t>
            </a:r>
            <a:r>
              <a:rPr lang="en-GB" altLang="en-US" sz="3200" dirty="0"/>
              <a:t>s implementation of standard Java API (i.e., interfaces and classes)</a:t>
            </a:r>
            <a:endParaRPr lang="en-US" altLang="en-US" sz="3200" dirty="0"/>
          </a:p>
          <a:p>
            <a:r>
              <a:rPr lang="en-US" altLang="en-US" sz="3200" dirty="0"/>
              <a:t>Similar to an I/O-Stream, goes in one direction</a:t>
            </a:r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471CE-FFCD-4ECE-BE74-91D347C59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66CE-71B4-4C4B-B6DB-6437109091B6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2C248634-86E9-4A0F-B8EC-8F6AD592D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7850" y="304798"/>
            <a:ext cx="7696200" cy="685800"/>
          </a:xfrm>
        </p:spPr>
        <p:txBody>
          <a:bodyPr/>
          <a:lstStyle/>
          <a:p>
            <a:r>
              <a:rPr lang="en-US" altLang="en-US" b="0" dirty="0"/>
              <a:t>Implementing the Content Handler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1C7614FE-DCAC-4A2F-A789-1FDFB6975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 SAX parser invokes methods such as </a:t>
            </a:r>
            <a:r>
              <a:rPr lang="en-US" alt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startDocument</a:t>
            </a:r>
            <a:r>
              <a:rPr lang="en-US" altLang="en-US" sz="2800" dirty="0"/>
              <a:t>,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endDocument</a:t>
            </a:r>
            <a:r>
              <a:rPr lang="en-US" alt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startElement</a:t>
            </a:r>
            <a:r>
              <a:rPr lang="en-US" altLang="en-US" sz="2800" dirty="0"/>
              <a:t> and </a:t>
            </a:r>
            <a:r>
              <a:rPr lang="en-US" alt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endElement</a:t>
            </a:r>
            <a:r>
              <a:rPr lang="en-US" altLang="en-US" sz="2800" dirty="0"/>
              <a:t> of its </a:t>
            </a:r>
            <a:r>
              <a:rPr lang="en-US" altLang="en-US" sz="2800" i="1" dirty="0">
                <a:solidFill>
                  <a:srgbClr val="CC0000"/>
                </a:solidFill>
              </a:rPr>
              <a:t>content handler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dirty="0"/>
              <a:t>as it runs</a:t>
            </a:r>
          </a:p>
          <a:p>
            <a:r>
              <a:rPr lang="en-US" altLang="en-US" sz="2800" dirty="0"/>
              <a:t>In order to react to parsing events we must:</a:t>
            </a:r>
          </a:p>
          <a:p>
            <a:pPr lvl="1"/>
            <a:r>
              <a:rPr lang="en-US" altLang="en-US" sz="2400" dirty="0"/>
              <a:t>implement the </a:t>
            </a:r>
            <a:r>
              <a:rPr lang="en-US" altLang="en-US" sz="2400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ContentHandler</a:t>
            </a:r>
            <a:r>
              <a:rPr lang="en-US" altLang="en-US" sz="2400" dirty="0"/>
              <a:t> interface</a:t>
            </a:r>
          </a:p>
          <a:p>
            <a:pPr lvl="1"/>
            <a:r>
              <a:rPr lang="en-US" altLang="en-US" sz="2400" dirty="0"/>
              <a:t>set the parser</a:t>
            </a:r>
            <a:r>
              <a:rPr lang="en-US" altLang="en-US" sz="2400" dirty="0">
                <a:latin typeface="Arial" panose="020B0604020202020204" pitchFamily="34" charset="0"/>
              </a:rPr>
              <a:t>’</a:t>
            </a:r>
            <a:r>
              <a:rPr lang="en-US" altLang="en-US" sz="2400" dirty="0"/>
              <a:t>s content handler with an instance of our </a:t>
            </a:r>
            <a:r>
              <a:rPr lang="en-US" altLang="en-US" sz="2400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ContentHandler</a:t>
            </a:r>
            <a:r>
              <a:rPr lang="en-US" altLang="en-US" sz="2400" dirty="0"/>
              <a:t> implementation</a:t>
            </a:r>
          </a:p>
          <a:p>
            <a:r>
              <a:rPr lang="en-US" altLang="en-US" sz="2800" dirty="0"/>
              <a:t>An easy way to implement the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ContentHandler</a:t>
            </a:r>
            <a:r>
              <a:rPr lang="en-US" altLang="en-US" sz="2800" dirty="0"/>
              <a:t> interface is to extend </a:t>
            </a:r>
            <a:r>
              <a:rPr lang="en-US" altLang="en-US" sz="2800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DefaultHandler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9243" y="317904"/>
            <a:ext cx="7696200" cy="685800"/>
          </a:xfrm>
        </p:spPr>
        <p:txBody>
          <a:bodyPr/>
          <a:lstStyle/>
          <a:p>
            <a:r>
              <a:rPr lang="en-US" altLang="en-US" dirty="0"/>
              <a:t>When should SAX be used?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8476" y="1301000"/>
            <a:ext cx="11046939" cy="5091448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SAX parser does not load the complete XML into memory</a:t>
            </a:r>
          </a:p>
          <a:p>
            <a:r>
              <a:rPr lang="en-US" altLang="en-US" dirty="0"/>
              <a:t>It parses the XML by firing different events and when it encounters different elements like: opening tag, closing tag, data character, comment </a:t>
            </a:r>
            <a:r>
              <a:rPr lang="en-US" altLang="en-US" dirty="0" err="1"/>
              <a:t>etc</a:t>
            </a:r>
            <a:r>
              <a:rPr lang="en-US" altLang="en-US" dirty="0"/>
              <a:t> (an event-based parser)</a:t>
            </a:r>
          </a:p>
          <a:p>
            <a:r>
              <a:rPr lang="en-US" altLang="en-US" dirty="0"/>
              <a:t>To read XML documents with SAX Parser we need to create a class that extends the </a:t>
            </a:r>
            <a:r>
              <a:rPr lang="en-US" altLang="en-US" dirty="0" err="1"/>
              <a:t>DefaultHandler</a:t>
            </a:r>
            <a:r>
              <a:rPr lang="en-US" altLang="en-US" dirty="0"/>
              <a:t> class. </a:t>
            </a:r>
          </a:p>
          <a:p>
            <a:r>
              <a:rPr lang="en-US" altLang="en-US" dirty="0"/>
              <a:t>The </a:t>
            </a:r>
            <a:r>
              <a:rPr lang="en-US" altLang="en-US" dirty="0" err="1"/>
              <a:t>DefaultHandler</a:t>
            </a:r>
            <a:r>
              <a:rPr lang="en-US" altLang="en-US" dirty="0"/>
              <a:t> class provides the following different methods:</a:t>
            </a:r>
          </a:p>
          <a:p>
            <a:pPr lvl="1"/>
            <a:r>
              <a:rPr lang="en-US" altLang="en-US" b="1" dirty="0" err="1">
                <a:solidFill>
                  <a:srgbClr val="FF0000"/>
                </a:solidFill>
              </a:rPr>
              <a:t>startElement</a:t>
            </a:r>
            <a:r>
              <a:rPr lang="en-US" altLang="en-US" b="1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: trigger this event when an opening tag is encountered.</a:t>
            </a:r>
          </a:p>
          <a:p>
            <a:pPr lvl="1"/>
            <a:r>
              <a:rPr lang="en-US" altLang="en-US" b="1" dirty="0" err="1">
                <a:solidFill>
                  <a:srgbClr val="FF0000"/>
                </a:solidFill>
              </a:rPr>
              <a:t>endElement</a:t>
            </a:r>
            <a:r>
              <a:rPr lang="en-US" altLang="en-US" b="1" dirty="0">
                <a:solidFill>
                  <a:srgbClr val="FF0000"/>
                </a:solidFill>
              </a:rPr>
              <a:t>()</a:t>
            </a:r>
            <a:r>
              <a:rPr lang="en-US" altLang="en-US" dirty="0"/>
              <a:t>: fires this event when a closing tag is encountered.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characters()</a:t>
            </a:r>
            <a:r>
              <a:rPr lang="en-US" altLang="en-US" dirty="0"/>
              <a:t>: trigger this event when it encounters some text data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205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85105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8864961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58B8-4B90-438A-81D3-78ECF8C7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1313772"/>
            <a:ext cx="7524319" cy="51516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805EE55-792E-49F2-964D-5C5DE279269B}"/>
              </a:ext>
            </a:extLst>
          </p:cNvPr>
          <p:cNvGrpSpPr/>
          <p:nvPr/>
        </p:nvGrpSpPr>
        <p:grpSpPr>
          <a:xfrm>
            <a:off x="2152921" y="1536881"/>
            <a:ext cx="3186445" cy="1972705"/>
            <a:chOff x="628920" y="1536880"/>
            <a:chExt cx="3186445" cy="1972705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1235C98B-69F9-45F3-979E-69C2BEB0CC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1590">
              <a:off x="628920" y="1536880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2DA2459-BFEF-405F-9CEC-158954A92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965" y="2525335"/>
              <a:ext cx="2819400" cy="98425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Start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DD3F-9371-48DE-9F24-D50C6EF30C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F73E-F13F-422E-8E8C-82F86D155267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80F3DE69-07D9-4E54-935C-7B86D3D3D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3" y="421353"/>
            <a:ext cx="7696200" cy="685800"/>
          </a:xfrm>
        </p:spPr>
        <p:txBody>
          <a:bodyPr/>
          <a:lstStyle/>
          <a:p>
            <a:r>
              <a:rPr lang="en-GB" altLang="en-US" dirty="0"/>
              <a:t>XML Parsers</a:t>
            </a:r>
            <a:endParaRPr lang="en-US" altLang="en-US" dirty="0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111096AA-298A-4BA5-974D-9103B4C0D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What is a parser?</a:t>
            </a:r>
          </a:p>
          <a:p>
            <a:pPr lvl="1"/>
            <a:r>
              <a:rPr lang="en-US" altLang="en-US" sz="2800" b="1" dirty="0"/>
              <a:t>A program that analyses the grammatical structure of an input, with respect to a given formal grammar</a:t>
            </a:r>
          </a:p>
          <a:p>
            <a:pPr lvl="1"/>
            <a:r>
              <a:rPr lang="en-US" altLang="en-US" sz="2800" dirty="0"/>
              <a:t>The parser determines how a sentence can be constructed from the grammar of the language by describing the atomic elements of the input and the relationship among them</a:t>
            </a:r>
          </a:p>
          <a:p>
            <a:r>
              <a:rPr lang="en-US" altLang="en-US" sz="3600" dirty="0">
                <a:solidFill>
                  <a:srgbClr val="CC0000"/>
                </a:solidFill>
              </a:rPr>
              <a:t>How should an XML parser work?</a:t>
            </a:r>
          </a:p>
          <a:p>
            <a:endParaRPr lang="en-US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033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8864961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58B8-4B90-438A-81D3-78ECF8C7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1313772"/>
            <a:ext cx="7524319" cy="51516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140C66F-7414-41E6-84EC-4F442089A497}"/>
              </a:ext>
            </a:extLst>
          </p:cNvPr>
          <p:cNvGrpSpPr/>
          <p:nvPr/>
        </p:nvGrpSpPr>
        <p:grpSpPr>
          <a:xfrm>
            <a:off x="2678805" y="1985498"/>
            <a:ext cx="3186445" cy="1972705"/>
            <a:chOff x="628920" y="1536880"/>
            <a:chExt cx="3186445" cy="1972705"/>
          </a:xfrm>
        </p:grpSpPr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03171C6F-E05A-4942-B128-94AD906716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1590">
              <a:off x="628920" y="1536880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0C693F30-301A-47DD-BB27-6A6A6340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965" y="2525335"/>
              <a:ext cx="2819400" cy="98425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Start root Element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9C39B6-963F-4BB9-870C-C9171932585D}"/>
              </a:ext>
            </a:extLst>
          </p:cNvPr>
          <p:cNvGrpSpPr/>
          <p:nvPr/>
        </p:nvGrpSpPr>
        <p:grpSpPr>
          <a:xfrm>
            <a:off x="2985750" y="5186973"/>
            <a:ext cx="3431146" cy="984250"/>
            <a:chOff x="1461750" y="5186973"/>
            <a:chExt cx="3431146" cy="984250"/>
          </a:xfrm>
        </p:grpSpPr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8B7135A8-4CB5-4529-A052-539F4B7FCF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864471">
              <a:off x="1461750" y="5409133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F30F1375-83DD-43D0-9BA7-7F639331D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496" y="5186973"/>
              <a:ext cx="2819400" cy="98425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End root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2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85106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8864961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58B8-4B90-438A-81D3-78ECF8C7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1313772"/>
            <a:ext cx="7524319" cy="515163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6DBF04-8F8E-41AB-9D40-0DB06DD0EECC}"/>
              </a:ext>
            </a:extLst>
          </p:cNvPr>
          <p:cNvGrpSpPr/>
          <p:nvPr/>
        </p:nvGrpSpPr>
        <p:grpSpPr>
          <a:xfrm>
            <a:off x="3230452" y="2369718"/>
            <a:ext cx="3186445" cy="1972705"/>
            <a:chOff x="628920" y="1536880"/>
            <a:chExt cx="3186445" cy="1972705"/>
          </a:xfrm>
        </p:grpSpPr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8B7135A8-4CB5-4529-A052-539F4B7FCF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1590">
              <a:off x="628920" y="1536880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F30F1375-83DD-43D0-9BA7-7F639331D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965" y="2525335"/>
              <a:ext cx="2819400" cy="98425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Start Element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AE9B64-EF7B-405A-AA9E-B4FD9C41454C}"/>
              </a:ext>
            </a:extLst>
          </p:cNvPr>
          <p:cNvGrpSpPr/>
          <p:nvPr/>
        </p:nvGrpSpPr>
        <p:grpSpPr>
          <a:xfrm>
            <a:off x="3050145" y="2005889"/>
            <a:ext cx="3431146" cy="907960"/>
            <a:chOff x="1461750" y="5186973"/>
            <a:chExt cx="3431146" cy="907960"/>
          </a:xfrm>
        </p:grpSpPr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0E627E92-1386-4340-A64B-FACAA7B365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864471">
              <a:off x="1461750" y="5409133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1368B865-BB86-4345-91C2-0BB2EA01F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496" y="5186973"/>
              <a:ext cx="2819400" cy="52322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End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81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85104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8864961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58B8-4B90-438A-81D3-78ECF8C7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1313772"/>
            <a:ext cx="7524319" cy="51516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6014A2A-771F-4295-B1FC-A27DBE33B1BE}"/>
              </a:ext>
            </a:extLst>
          </p:cNvPr>
          <p:cNvGrpSpPr/>
          <p:nvPr/>
        </p:nvGrpSpPr>
        <p:grpSpPr>
          <a:xfrm>
            <a:off x="4168465" y="2341812"/>
            <a:ext cx="3186445" cy="1511675"/>
            <a:chOff x="628920" y="1536880"/>
            <a:chExt cx="3186445" cy="1511675"/>
          </a:xfrm>
        </p:grpSpPr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33FFDF7A-D00A-4550-AC3E-0565C70C6F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1590">
              <a:off x="628920" y="1536880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D621A5E6-BD7B-4386-A453-14E6E8DF5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965" y="2525335"/>
              <a:ext cx="2819400" cy="52322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dirty="0"/>
                <a:t>Attribute</a:t>
              </a:r>
              <a:endParaRPr lang="en-US" altLang="en-US" sz="2800" b="1" i="1" dirty="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8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7459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8864961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58B8-4B90-438A-81D3-78ECF8C7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1313772"/>
            <a:ext cx="7524319" cy="515163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6DBF04-8F8E-41AB-9D40-0DB06DD0EECC}"/>
              </a:ext>
            </a:extLst>
          </p:cNvPr>
          <p:cNvGrpSpPr/>
          <p:nvPr/>
        </p:nvGrpSpPr>
        <p:grpSpPr>
          <a:xfrm>
            <a:off x="3655457" y="2678814"/>
            <a:ext cx="3186445" cy="1972705"/>
            <a:chOff x="628920" y="1536880"/>
            <a:chExt cx="3186445" cy="1972705"/>
          </a:xfrm>
        </p:grpSpPr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8B7135A8-4CB5-4529-A052-539F4B7FCF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1590">
              <a:off x="628920" y="1536880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F30F1375-83DD-43D0-9BA7-7F639331D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965" y="2525335"/>
              <a:ext cx="2819400" cy="98425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Start Element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64547A-97FC-4930-91FB-F9F4715584C7}"/>
              </a:ext>
            </a:extLst>
          </p:cNvPr>
          <p:cNvGrpSpPr/>
          <p:nvPr/>
        </p:nvGrpSpPr>
        <p:grpSpPr>
          <a:xfrm>
            <a:off x="5029202" y="2726035"/>
            <a:ext cx="3186445" cy="1511675"/>
            <a:chOff x="628920" y="1536880"/>
            <a:chExt cx="3186445" cy="1511675"/>
          </a:xfrm>
        </p:grpSpPr>
        <p:sp>
          <p:nvSpPr>
            <p:cNvPr id="22" name="AutoShape 6">
              <a:extLst>
                <a:ext uri="{FF2B5EF4-FFF2-40B4-BE49-F238E27FC236}">
                  <a16:creationId xmlns:a16="http://schemas.microsoft.com/office/drawing/2014/main" id="{7C39EAB1-5CF1-4E8D-A5D8-217E9F0344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1590">
              <a:off x="628920" y="1536880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6ED39CDC-4797-4B9F-97ED-9CAA08B99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965" y="2525335"/>
              <a:ext cx="2819400" cy="52322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Characters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A4F019-6F9A-4D4B-A408-D60BC76A331F}"/>
              </a:ext>
            </a:extLst>
          </p:cNvPr>
          <p:cNvGrpSpPr/>
          <p:nvPr/>
        </p:nvGrpSpPr>
        <p:grpSpPr>
          <a:xfrm>
            <a:off x="6488809" y="1619523"/>
            <a:ext cx="3431146" cy="907960"/>
            <a:chOff x="1461750" y="5186973"/>
            <a:chExt cx="3431146" cy="907960"/>
          </a:xfrm>
        </p:grpSpPr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7994663C-B0D3-4CEE-9B3B-0BFDFB1960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864471">
              <a:off x="1461750" y="5409133"/>
              <a:ext cx="381000" cy="685800"/>
            </a:xfrm>
            <a:prstGeom prst="upArrow">
              <a:avLst>
                <a:gd name="adj1" fmla="val 22130"/>
                <a:gd name="adj2" fmla="val 109342"/>
              </a:avLst>
            </a:prstGeom>
            <a:solidFill>
              <a:srgbClr val="CC00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51AD7701-D4DA-4674-B098-D275235F9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496" y="5186973"/>
              <a:ext cx="2819400" cy="523220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i="1" dirty="0">
                  <a:latin typeface="Verdana" panose="020B0604030504040204" pitchFamily="34" charset="0"/>
                  <a:cs typeface="Times New Roman" panose="02020603050405020304" pitchFamily="18" charset="0"/>
                </a:rPr>
                <a:t>End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3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2747" y="317904"/>
            <a:ext cx="7696200" cy="685800"/>
          </a:xfrm>
        </p:spPr>
        <p:txBody>
          <a:bodyPr/>
          <a:lstStyle/>
          <a:p>
            <a:r>
              <a:rPr lang="en-US" dirty="0"/>
              <a:t>SAX - Read XML documents</a:t>
            </a:r>
            <a:endParaRPr lang="en-US" altLang="en-US" dirty="0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03289"/>
            <a:ext cx="8610600" cy="5091448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Create Student.java</a:t>
            </a:r>
          </a:p>
          <a:p>
            <a:pPr marL="588645" lvl="1" indent="0">
              <a:buNone/>
            </a:pPr>
            <a:r>
              <a:rPr lang="en-US" sz="2000" dirty="0"/>
              <a:t>public class Student {</a:t>
            </a:r>
          </a:p>
          <a:p>
            <a:pPr marL="588645" lvl="1" indent="0">
              <a:buNone/>
            </a:pPr>
            <a:r>
              <a:rPr lang="en-US" sz="2000" dirty="0"/>
              <a:t>   	private String id;</a:t>
            </a:r>
          </a:p>
          <a:p>
            <a:pPr marL="588645" lvl="1" indent="0">
              <a:buNone/>
            </a:pPr>
            <a:r>
              <a:rPr lang="en-US" sz="2000" dirty="0"/>
              <a:t>    	private String name;</a:t>
            </a:r>
          </a:p>
          <a:p>
            <a:pPr marL="588645" lvl="1" indent="0">
              <a:buNone/>
            </a:pPr>
            <a:r>
              <a:rPr lang="en-US" sz="2000" dirty="0"/>
              <a:t>   	</a:t>
            </a:r>
            <a:r>
              <a:rPr lang="en-US" sz="2000" dirty="0">
                <a:solidFill>
                  <a:srgbClr val="FF0000"/>
                </a:solidFill>
              </a:rPr>
              <a:t>//Constructors</a:t>
            </a:r>
          </a:p>
          <a:p>
            <a:pPr marL="58864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    	//Getters and setters</a:t>
            </a:r>
          </a:p>
          <a:p>
            <a:pPr marL="588645" lvl="1" indent="0">
              <a:buNone/>
            </a:pPr>
            <a:r>
              <a:rPr lang="en-US" sz="2000" dirty="0"/>
              <a:t>   	@Override</a:t>
            </a:r>
          </a:p>
          <a:p>
            <a:pPr marL="588645" lvl="1" indent="0">
              <a:buNone/>
            </a:pPr>
            <a:r>
              <a:rPr lang="en-US" sz="2000" dirty="0"/>
              <a:t>    	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pPr marL="588645" lvl="1" indent="0">
              <a:buNone/>
            </a:pPr>
            <a:r>
              <a:rPr lang="en-US" sz="2000" dirty="0"/>
              <a:t>        return "Student{" + "id=" + id + ", name=" + name + '}';</a:t>
            </a:r>
          </a:p>
          <a:p>
            <a:pPr marL="588645" lvl="1" indent="0">
              <a:buNone/>
            </a:pPr>
            <a:r>
              <a:rPr lang="en-US" sz="2000" dirty="0"/>
              <a:t>    	}</a:t>
            </a:r>
          </a:p>
          <a:p>
            <a:pPr marL="588645" lvl="1" indent="0">
              <a:buNone/>
            </a:pPr>
            <a:r>
              <a:rPr lang="en-US" sz="2000" dirty="0"/>
              <a:t>}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145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2173" y="317904"/>
            <a:ext cx="7696200" cy="685800"/>
          </a:xfrm>
        </p:spPr>
        <p:txBody>
          <a:bodyPr/>
          <a:lstStyle/>
          <a:p>
            <a:r>
              <a:rPr lang="en-US" dirty="0"/>
              <a:t>SAX - Read XML documents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920BA-8BDD-4B2B-AA01-A199681AF7D9}"/>
              </a:ext>
            </a:extLst>
          </p:cNvPr>
          <p:cNvSpPr txBox="1"/>
          <p:nvPr/>
        </p:nvSpPr>
        <p:spPr>
          <a:xfrm>
            <a:off x="2075930" y="642540"/>
            <a:ext cx="495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Create a </a:t>
            </a:r>
            <a:r>
              <a:rPr lang="en-US" sz="2800" b="1" dirty="0">
                <a:solidFill>
                  <a:srgbClr val="0070C0"/>
                </a:solidFill>
              </a:rPr>
              <a:t>MyHandler.java </a:t>
            </a:r>
            <a:r>
              <a:rPr lang="en-US" sz="2800" b="1" dirty="0">
                <a:solidFill>
                  <a:srgbClr val="FF0000"/>
                </a:solidFill>
              </a:rPr>
              <a:t>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E3181-4719-42C1-BC66-DFB28FEB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0" y="1200463"/>
            <a:ext cx="10972153" cy="56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79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3317" y="317904"/>
            <a:ext cx="7696200" cy="685800"/>
          </a:xfrm>
        </p:spPr>
        <p:txBody>
          <a:bodyPr/>
          <a:lstStyle/>
          <a:p>
            <a:r>
              <a:rPr lang="en-US" dirty="0"/>
              <a:t>SAX - Read XML documents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1A949-150C-46FD-86E8-D6ACDC4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2" y="1375923"/>
            <a:ext cx="11178736" cy="36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3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37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0390" y="317904"/>
            <a:ext cx="7696200" cy="685800"/>
          </a:xfrm>
        </p:spPr>
        <p:txBody>
          <a:bodyPr/>
          <a:lstStyle/>
          <a:p>
            <a:r>
              <a:rPr lang="en-US" sz="2800" dirty="0"/>
              <a:t>SAX - Read XML documents: main method</a:t>
            </a:r>
            <a:endParaRPr lang="en-US" alt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DA1F1-CAB9-4594-8C0D-11752416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1" y="1316633"/>
            <a:ext cx="10162864" cy="4985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8BAF6-1D3C-4B69-80AC-0C6E0D3AA630}"/>
              </a:ext>
            </a:extLst>
          </p:cNvPr>
          <p:cNvSpPr txBox="1"/>
          <p:nvPr/>
        </p:nvSpPr>
        <p:spPr>
          <a:xfrm>
            <a:off x="7203979" y="5214549"/>
            <a:ext cx="131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result: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93A69-87B7-4ED5-BC52-FB76801D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814" y="5550090"/>
            <a:ext cx="4528302" cy="97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38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7821" y="1701862"/>
            <a:ext cx="8790642" cy="1066052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SAX vs. DOM</a:t>
            </a:r>
          </a:p>
        </p:txBody>
      </p:sp>
    </p:spTree>
    <p:extLst>
      <p:ext uri="{BB962C8B-B14F-4D97-AF65-F5344CB8AC3E}">
        <p14:creationId xmlns:p14="http://schemas.microsoft.com/office/powerpoint/2010/main" val="189036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39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0832" y="366810"/>
            <a:ext cx="7696200" cy="685800"/>
          </a:xfrm>
        </p:spPr>
        <p:txBody>
          <a:bodyPr/>
          <a:lstStyle/>
          <a:p>
            <a:r>
              <a:rPr lang="en-US" altLang="en-US" dirty="0"/>
              <a:t>Parser Efficiency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7968" y="1355127"/>
            <a:ext cx="10354962" cy="4876800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The DOM object built by DOM parsers is usually complicated and requires more memory storage than the XML file itself</a:t>
            </a:r>
          </a:p>
          <a:p>
            <a:pPr lvl="1"/>
            <a:r>
              <a:rPr lang="en-US" altLang="en-US" sz="2400" dirty="0"/>
              <a:t>A lot of time is spent on construction before use</a:t>
            </a:r>
          </a:p>
          <a:p>
            <a:pPr lvl="1"/>
            <a:r>
              <a:rPr lang="en-US" altLang="en-US" sz="2400" dirty="0"/>
              <a:t>For some very large documents, this may be impractical </a:t>
            </a:r>
          </a:p>
          <a:p>
            <a:r>
              <a:rPr lang="en-US" altLang="en-US" sz="2800" dirty="0"/>
              <a:t>SAX parsers store only local information that is encountered during the serial traversal</a:t>
            </a:r>
          </a:p>
          <a:p>
            <a:r>
              <a:rPr lang="en-US" altLang="en-US" sz="2800" dirty="0"/>
              <a:t>Hence, programming with SAX parsers is, in general,  more efficient 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609" y="367332"/>
            <a:ext cx="7696200" cy="685800"/>
          </a:xfrm>
        </p:spPr>
        <p:txBody>
          <a:bodyPr/>
          <a:lstStyle/>
          <a:p>
            <a:r>
              <a:rPr lang="en-US" altLang="en-US" dirty="0"/>
              <a:t>Parser - Read XML in Java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335" y="1342770"/>
            <a:ext cx="10898660" cy="5169243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r>
              <a:rPr lang="en-US" altLang="en-US" sz="2600" b="1" dirty="0"/>
              <a:t>XML parsing refers to traversing an XML document to access or modify data.</a:t>
            </a:r>
          </a:p>
          <a:p>
            <a:r>
              <a:rPr lang="en-US" altLang="en-US" sz="2600" b="1" dirty="0"/>
              <a:t>An XML parser provides a way to access or modify data in an XML document. </a:t>
            </a:r>
          </a:p>
          <a:p>
            <a:r>
              <a:rPr lang="en-US" altLang="en-US" sz="2600" b="1" dirty="0"/>
              <a:t>Java provides many options for parsing XML documents: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Dom Parser: </a:t>
            </a:r>
            <a:r>
              <a:rPr lang="en-US" altLang="en-US" sz="2400" dirty="0"/>
              <a:t>Parse an XML document by loading the entire document's contents and creating its full hierarchical tree in memory.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SAX Parser: </a:t>
            </a:r>
            <a:r>
              <a:rPr lang="en-US" altLang="en-US" sz="2400" dirty="0"/>
              <a:t>Parse an XML document on event-based triggers, do not load the entire complete document into memory. </a:t>
            </a:r>
          </a:p>
          <a:p>
            <a:pPr lvl="1"/>
            <a:r>
              <a:rPr lang="en-US" altLang="en-US" sz="2400" dirty="0"/>
              <a:t>JDOM Parser: Parse an XML document in a similar way to a DOM parser but in an easier way. </a:t>
            </a:r>
          </a:p>
          <a:p>
            <a:pPr lvl="1"/>
            <a:r>
              <a:rPr lang="en-US" altLang="en-US" sz="2400" dirty="0" err="1"/>
              <a:t>StAX</a:t>
            </a:r>
            <a:r>
              <a:rPr lang="en-US" altLang="en-US" sz="2400" dirty="0"/>
              <a:t> Parser: Parse an XML document in a similar way to the SAX parser but in a more efficient way.</a:t>
            </a:r>
          </a:p>
          <a:p>
            <a:pPr lvl="1"/>
            <a:r>
              <a:rPr lang="en-US" alt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447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8F5FC-FD9D-4D1C-9B10-ECBAB6C4E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4F30-5C78-46FD-A24E-67F7C09E14C3}" type="slidenum">
              <a:rPr lang="ar-SA" altLang="en-US"/>
              <a:pPr/>
              <a:t>40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7835A808-06F7-407B-AC92-937997C82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5262" y="418848"/>
            <a:ext cx="7696200" cy="685800"/>
          </a:xfrm>
        </p:spPr>
        <p:txBody>
          <a:bodyPr/>
          <a:lstStyle/>
          <a:p>
            <a:r>
              <a:rPr lang="en-US" altLang="en-US" dirty="0"/>
              <a:t>Node Navigation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F991F53-7C6F-4F8A-8443-3A185999E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974" y="1417236"/>
            <a:ext cx="10219038" cy="4876800"/>
          </a:xfrm>
        </p:spPr>
        <p:txBody>
          <a:bodyPr/>
          <a:lstStyle/>
          <a:p>
            <a:r>
              <a:rPr lang="en-US" altLang="en-US" sz="2800" dirty="0"/>
              <a:t>SAX parsers do not provide access to elements other than the one currently visited in the serial (DFS) traversal of the document</a:t>
            </a:r>
          </a:p>
          <a:p>
            <a:r>
              <a:rPr lang="en-US" altLang="en-US" sz="2800" dirty="0"/>
              <a:t>In particular,</a:t>
            </a:r>
          </a:p>
          <a:p>
            <a:pPr lvl="1"/>
            <a:r>
              <a:rPr lang="en-US" altLang="en-US" sz="2400" dirty="0"/>
              <a:t>They do not read backwards</a:t>
            </a:r>
          </a:p>
          <a:p>
            <a:pPr lvl="1"/>
            <a:r>
              <a:rPr lang="en-US" altLang="en-US" sz="2400" dirty="0"/>
              <a:t>They do not enable access to elements by ID or name</a:t>
            </a:r>
          </a:p>
          <a:p>
            <a:r>
              <a:rPr lang="en-US" altLang="en-US" sz="2800" dirty="0"/>
              <a:t>DOM parsers enable any traversal method</a:t>
            </a:r>
          </a:p>
          <a:p>
            <a:r>
              <a:rPr lang="en-US" altLang="en-US" sz="2800" dirty="0"/>
              <a:t>Hence, using DOM parsers is usually more comfortable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1ECFA-7803-47C3-A257-85E33392E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DECBB-A071-48F7-9B58-0E1DE9F568AC}" type="slidenum">
              <a:rPr lang="ar-SA" altLang="en-US"/>
              <a:pPr/>
              <a:t>41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68225932-59FC-4A4A-9CC2-4211C1B43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6855" y="399674"/>
            <a:ext cx="7696200" cy="685800"/>
          </a:xfrm>
        </p:spPr>
        <p:txBody>
          <a:bodyPr/>
          <a:lstStyle/>
          <a:p>
            <a:r>
              <a:rPr lang="en-US" altLang="en-US" dirty="0"/>
              <a:t>More DOM Advantages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3623533E-C72A-4569-9D92-FDDC67545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DOM object </a:t>
            </a:r>
            <a:r>
              <a:rPr lang="en-GB" altLang="en-US" sz="3200" dirty="0">
                <a:sym typeface="Symbol" panose="05050102010706020507" pitchFamily="18" charset="2"/>
              </a:rPr>
              <a:t></a:t>
            </a:r>
            <a:r>
              <a:rPr lang="en-GB" altLang="en-US" sz="3200" dirty="0"/>
              <a:t> compiled XML</a:t>
            </a:r>
          </a:p>
          <a:p>
            <a:r>
              <a:rPr lang="en-GB" altLang="en-US" sz="3200" dirty="0"/>
              <a:t>You can save time and effort if you send and receive DOM objects instead of XML files</a:t>
            </a:r>
          </a:p>
          <a:p>
            <a:pPr lvl="1"/>
            <a:r>
              <a:rPr lang="en-GB" altLang="en-US" sz="2800" dirty="0"/>
              <a:t>But, DOM object are generally larger than the source</a:t>
            </a:r>
          </a:p>
          <a:p>
            <a:r>
              <a:rPr lang="en-GB" altLang="en-US" sz="3200" dirty="0"/>
              <a:t>DOM parsers provide a natural integration of XML reading and manipulating </a:t>
            </a:r>
          </a:p>
          <a:p>
            <a:pPr lvl="1"/>
            <a:r>
              <a:rPr lang="en-GB" altLang="en-US" sz="2800" dirty="0"/>
              <a:t>e.g., </a:t>
            </a:r>
            <a:r>
              <a:rPr lang="en-GB" altLang="en-US" sz="2800" dirty="0">
                <a:latin typeface="Arial" panose="020B0604020202020204" pitchFamily="34" charset="0"/>
              </a:rPr>
              <a:t>“</a:t>
            </a:r>
            <a:r>
              <a:rPr lang="en-GB" altLang="en-US" sz="2800" dirty="0"/>
              <a:t>cut and paste</a:t>
            </a:r>
            <a:r>
              <a:rPr lang="en-GB" altLang="en-US" sz="2800" dirty="0">
                <a:latin typeface="Arial" panose="020B0604020202020204" pitchFamily="34" charset="0"/>
              </a:rPr>
              <a:t>”</a:t>
            </a:r>
            <a:r>
              <a:rPr lang="en-GB" altLang="en-US" sz="2800" dirty="0"/>
              <a:t> of XML fragments</a:t>
            </a:r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481A-BEC2-462F-8BAE-0CA4220AC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63B0-B3DC-467C-BDE4-F21D09025AD5}" type="slidenum">
              <a:rPr lang="ar-SA" altLang="en-US"/>
              <a:pPr/>
              <a:t>42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D78B998A-E0C6-43E2-98B7-795024196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1699" y="501848"/>
            <a:ext cx="8674227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Which should we use? </a:t>
            </a:r>
            <a:br>
              <a:rPr lang="en-US" altLang="en-US" dirty="0"/>
            </a:br>
            <a:r>
              <a:rPr lang="en-US" altLang="en-US" dirty="0"/>
              <a:t>DOM vs. SAX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AD8FA013-6225-4379-9FE9-DE3F902AA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855" y="1687112"/>
            <a:ext cx="11020097" cy="4730822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If your document is very large and you only need a few elements </a:t>
            </a:r>
            <a:r>
              <a:rPr lang="en-GB" altLang="en-US" sz="3200" dirty="0">
                <a:latin typeface="Arial" panose="020B0604020202020204" pitchFamily="34" charset="0"/>
              </a:rPr>
              <a:t>–</a:t>
            </a:r>
            <a:r>
              <a:rPr lang="en-GB" altLang="en-US" sz="3200" dirty="0"/>
              <a:t> use </a:t>
            </a:r>
            <a:r>
              <a:rPr lang="en-GB" altLang="en-US" sz="3200" dirty="0">
                <a:solidFill>
                  <a:srgbClr val="CC0000"/>
                </a:solidFill>
              </a:rPr>
              <a:t>SAX</a:t>
            </a:r>
          </a:p>
          <a:p>
            <a:r>
              <a:rPr lang="en-GB" altLang="en-US" sz="3200" dirty="0"/>
              <a:t>If you need to manipulate (i.e., change) the XML </a:t>
            </a:r>
            <a:r>
              <a:rPr lang="en-GB" altLang="en-US" sz="3200" dirty="0">
                <a:latin typeface="Arial" panose="020B0604020202020204" pitchFamily="34" charset="0"/>
              </a:rPr>
              <a:t>–</a:t>
            </a:r>
            <a:r>
              <a:rPr lang="en-GB" altLang="en-US" sz="3200" dirty="0"/>
              <a:t> use </a:t>
            </a:r>
            <a:r>
              <a:rPr lang="en-GB" altLang="en-US" sz="3200" dirty="0">
                <a:solidFill>
                  <a:srgbClr val="CC0000"/>
                </a:solidFill>
              </a:rPr>
              <a:t>DOM</a:t>
            </a:r>
          </a:p>
          <a:p>
            <a:r>
              <a:rPr lang="en-GB" altLang="en-US" sz="3200" dirty="0"/>
              <a:t>If you need to access the XML many times </a:t>
            </a:r>
            <a:r>
              <a:rPr lang="en-GB" altLang="en-US" sz="3200" dirty="0">
                <a:latin typeface="Arial" panose="020B0604020202020204" pitchFamily="34" charset="0"/>
              </a:rPr>
              <a:t>–</a:t>
            </a:r>
            <a:r>
              <a:rPr lang="en-GB" altLang="en-US" sz="3200" dirty="0"/>
              <a:t> use </a:t>
            </a:r>
            <a:r>
              <a:rPr lang="en-GB" altLang="en-US" sz="3200" dirty="0">
                <a:solidFill>
                  <a:srgbClr val="CC0000"/>
                </a:solidFill>
              </a:rPr>
              <a:t>DOM</a:t>
            </a:r>
            <a:r>
              <a:rPr lang="en-GB" altLang="en-US" sz="3200" dirty="0"/>
              <a:t> (assuming the file is not too large)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  <p:pic>
        <p:nvPicPr>
          <p:cNvPr id="1026" name="Picture 2" descr="C:\Users\LeNga\Desktop\Questi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6" t="5339" r="10053" b="7792"/>
          <a:stretch/>
        </p:blipFill>
        <p:spPr bwMode="auto">
          <a:xfrm>
            <a:off x="5105402" y="2222172"/>
            <a:ext cx="2106397" cy="20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43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Z_Upload\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14" y="1562100"/>
            <a:ext cx="3570890" cy="31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57550" y="4340828"/>
            <a:ext cx="6248400" cy="564356"/>
          </a:xfrm>
        </p:spPr>
        <p:txBody>
          <a:bodyPr>
            <a:normAutofit/>
          </a:bodyPr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vi-V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089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7821" y="1701862"/>
            <a:ext cx="8790642" cy="1066052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DOM </a:t>
            </a:r>
            <a:r>
              <a:rPr lang="en-US" altLang="en-US" sz="4000" dirty="0">
                <a:solidFill>
                  <a:srgbClr val="0000FF"/>
                </a:solidFill>
              </a:rPr>
              <a:t>–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rgbClr val="FF0000"/>
                </a:solidFill>
              </a:rPr>
              <a:t>D</a:t>
            </a:r>
            <a:r>
              <a:rPr lang="en-US" altLang="en-US" sz="4000" dirty="0">
                <a:solidFill>
                  <a:srgbClr val="0000FF"/>
                </a:solidFill>
              </a:rPr>
              <a:t>ocument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rgbClr val="FF0000"/>
                </a:solidFill>
              </a:rPr>
              <a:t>O</a:t>
            </a:r>
            <a:r>
              <a:rPr lang="en-US" altLang="en-US" sz="4000" dirty="0">
                <a:solidFill>
                  <a:srgbClr val="0000FF"/>
                </a:solidFill>
              </a:rPr>
              <a:t>bject</a:t>
            </a:r>
            <a:r>
              <a:rPr lang="en-US" altLang="en-US" sz="4000" dirty="0"/>
              <a:t> </a:t>
            </a:r>
            <a:r>
              <a:rPr lang="en-US" altLang="en-US" sz="4000" dirty="0">
                <a:solidFill>
                  <a:srgbClr val="FF0000"/>
                </a:solidFill>
              </a:rPr>
              <a:t>M</a:t>
            </a:r>
            <a:r>
              <a:rPr lang="en-US" altLang="en-US" sz="4000" dirty="0">
                <a:solidFill>
                  <a:srgbClr val="0000FF"/>
                </a:solidFill>
              </a:rPr>
              <a:t>odel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3726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5282" y="317904"/>
            <a:ext cx="8790642" cy="685800"/>
          </a:xfrm>
        </p:spPr>
        <p:txBody>
          <a:bodyPr/>
          <a:lstStyle/>
          <a:p>
            <a:r>
              <a:rPr lang="en-US" altLang="en-US" dirty="0"/>
              <a:t>When should DOM be used?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4972" y="1379841"/>
            <a:ext cx="10787449" cy="4823253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You need to know a lot about the structure of an XML document.</a:t>
            </a:r>
          </a:p>
          <a:p>
            <a:r>
              <a:rPr lang="en-US" altLang="en-US" sz="2800" dirty="0"/>
              <a:t>You need to manipulate parts of the XML document (for example, sort certain elements).</a:t>
            </a:r>
          </a:p>
          <a:p>
            <a:r>
              <a:rPr lang="en-US" altLang="en-US" sz="2800" dirty="0"/>
              <a:t>You need to use the information in an XML document more than once</a:t>
            </a:r>
          </a:p>
          <a:p>
            <a:r>
              <a:rPr lang="en-US" altLang="en-US" sz="2800" dirty="0"/>
              <a:t>Advantage:</a:t>
            </a:r>
          </a:p>
          <a:p>
            <a:pPr lvl="1"/>
            <a:r>
              <a:rPr lang="en-US" altLang="en-US" sz="2400" dirty="0"/>
              <a:t>The DOM is a generic interface for manipulating XML document structures. </a:t>
            </a:r>
          </a:p>
          <a:p>
            <a:pPr lvl="1"/>
            <a:r>
              <a:rPr lang="en-US" altLang="en-US" sz="2400" dirty="0"/>
              <a:t>One of its design goals is to help Java code written for a DOM-compliant parser that will run on any other DOM-compliant parser without having to make any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14903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2111" y="317904"/>
            <a:ext cx="7696200" cy="685800"/>
          </a:xfrm>
        </p:spPr>
        <p:txBody>
          <a:bodyPr/>
          <a:lstStyle/>
          <a:p>
            <a:r>
              <a:rPr lang="en-US" dirty="0"/>
              <a:t>DOM interfaces</a:t>
            </a:r>
            <a:endParaRPr lang="en-US" altLang="en-US" dirty="0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BF01F12B-9979-40DB-9B80-885DC151A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336" y="1441626"/>
            <a:ext cx="11034584" cy="4885038"/>
          </a:xfrm>
          <a:noFill/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sz="3200" dirty="0"/>
              <a:t>DOM defines several interfaces. The most common interfaces:</a:t>
            </a:r>
          </a:p>
          <a:p>
            <a:pPr lvl="1"/>
            <a:r>
              <a:rPr lang="en-US" altLang="en-US" sz="2800" dirty="0"/>
              <a:t>Node: The basic data type of the DOM.</a:t>
            </a:r>
          </a:p>
          <a:p>
            <a:pPr lvl="1"/>
            <a:r>
              <a:rPr lang="en-US" altLang="en-US" sz="2800" dirty="0"/>
              <a:t>Element: Most of the objects you'll be dealing with are Elements. </a:t>
            </a:r>
            <a:r>
              <a:rPr lang="en-US" altLang="en-US" sz="2800" dirty="0">
                <a:solidFill>
                  <a:srgbClr val="FF0000"/>
                </a:solidFill>
              </a:rPr>
              <a:t>An Element is a Node.</a:t>
            </a:r>
          </a:p>
          <a:p>
            <a:pPr lvl="1"/>
            <a:r>
              <a:rPr lang="en-US" altLang="en-US" sz="2800" dirty="0" err="1"/>
              <a:t>Attr</a:t>
            </a:r>
            <a:r>
              <a:rPr lang="en-US" altLang="en-US" sz="2800" dirty="0"/>
              <a:t>: Represents an attribute of an element.</a:t>
            </a:r>
          </a:p>
          <a:p>
            <a:pPr lvl="1"/>
            <a:r>
              <a:rPr lang="en-US" altLang="en-US" sz="2800" dirty="0"/>
              <a:t>Text: The actual content of the Element or </a:t>
            </a:r>
            <a:r>
              <a:rPr lang="en-US" altLang="en-US" sz="2800" dirty="0" err="1"/>
              <a:t>Attr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800" dirty="0"/>
              <a:t>Document: Represents the entire XML document. A Document object is often called a DOM tree.</a:t>
            </a:r>
          </a:p>
        </p:txBody>
      </p:sp>
    </p:spTree>
    <p:extLst>
      <p:ext uri="{BB962C8B-B14F-4D97-AF65-F5344CB8AC3E}">
        <p14:creationId xmlns:p14="http://schemas.microsoft.com/office/powerpoint/2010/main" val="226678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9112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8864961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books.xml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77874-EAAF-4694-A4F6-5829D5B8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19" y="1338832"/>
            <a:ext cx="7809222" cy="52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0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25606-345B-4BC6-80C1-C6C86150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84F3-A440-454D-B31C-104403D02B36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5A59EADE-863F-42D4-97E3-A64C792AB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251" y="317904"/>
            <a:ext cx="7696200" cy="685800"/>
          </a:xfrm>
        </p:spPr>
        <p:txBody>
          <a:bodyPr/>
          <a:lstStyle/>
          <a:p>
            <a:r>
              <a:rPr lang="en-US" altLang="en-US" dirty="0"/>
              <a:t>XML tree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2BA28-099C-4BFB-AEE4-CA93A81C1F4F}"/>
              </a:ext>
            </a:extLst>
          </p:cNvPr>
          <p:cNvSpPr txBox="1"/>
          <p:nvPr/>
        </p:nvSpPr>
        <p:spPr>
          <a:xfrm>
            <a:off x="8864961" y="914399"/>
            <a:ext cx="17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books.xml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A3482-9BAD-4055-86D8-F7E2AFA0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96" y="1467599"/>
            <a:ext cx="7991666" cy="46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1705</Words>
  <Application>Microsoft Office PowerPoint</Application>
  <PresentationFormat>Widescreen</PresentationFormat>
  <Paragraphs>239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Rounded MT Bold</vt:lpstr>
      <vt:lpstr>Calibri</vt:lpstr>
      <vt:lpstr>Courier New</vt:lpstr>
      <vt:lpstr>Symbol</vt:lpstr>
      <vt:lpstr>Times New Roman</vt:lpstr>
      <vt:lpstr>Verdana</vt:lpstr>
      <vt:lpstr>Office Theme</vt:lpstr>
      <vt:lpstr>XML with Java</vt:lpstr>
      <vt:lpstr>What is XML</vt:lpstr>
      <vt:lpstr>XML Parsers</vt:lpstr>
      <vt:lpstr>Parser - Read XML in Java</vt:lpstr>
      <vt:lpstr>DOM – Document Object Model</vt:lpstr>
      <vt:lpstr>When should DOM be used?</vt:lpstr>
      <vt:lpstr>DOM interfaces</vt:lpstr>
      <vt:lpstr>XML example</vt:lpstr>
      <vt:lpstr>XML tree structure</vt:lpstr>
      <vt:lpstr>Common DOM methods</vt:lpstr>
      <vt:lpstr>Steps to use DOM</vt:lpstr>
      <vt:lpstr>Steps to use DOM (cont)</vt:lpstr>
      <vt:lpstr>XML example</vt:lpstr>
      <vt:lpstr>DOM - Read XML documents</vt:lpstr>
      <vt:lpstr>DOM - Read XML documents</vt:lpstr>
      <vt:lpstr>DOM - Read XML documents</vt:lpstr>
      <vt:lpstr>DOM - Read XML documents</vt:lpstr>
      <vt:lpstr>DOM - Create XML documents</vt:lpstr>
      <vt:lpstr>DOM - Create XML documents</vt:lpstr>
      <vt:lpstr>DOM - Create XML documents</vt:lpstr>
      <vt:lpstr>DOM - Create XML documents</vt:lpstr>
      <vt:lpstr>DOM - Modify XML documents</vt:lpstr>
      <vt:lpstr>DOM - Modify XML documents</vt:lpstr>
      <vt:lpstr>DOM - Modify XML documents</vt:lpstr>
      <vt:lpstr>SAX – Simple API for XML</vt:lpstr>
      <vt:lpstr>SAX Parser</vt:lpstr>
      <vt:lpstr>Implementing the Content Handler</vt:lpstr>
      <vt:lpstr>When should SAX be used?</vt:lpstr>
      <vt:lpstr>XML example</vt:lpstr>
      <vt:lpstr>XML example</vt:lpstr>
      <vt:lpstr>XML example</vt:lpstr>
      <vt:lpstr>XML example</vt:lpstr>
      <vt:lpstr>XML example</vt:lpstr>
      <vt:lpstr>SAX - Read XML documents</vt:lpstr>
      <vt:lpstr>SAX - Read XML documents</vt:lpstr>
      <vt:lpstr>SAX - Read XML documents</vt:lpstr>
      <vt:lpstr>SAX - Read XML documents: main method</vt:lpstr>
      <vt:lpstr>SAX vs. DOM</vt:lpstr>
      <vt:lpstr>Parser Efficiency</vt:lpstr>
      <vt:lpstr>Node Navigation</vt:lpstr>
      <vt:lpstr>More DOM Advantages</vt:lpstr>
      <vt:lpstr>Which should we use?  DOM vs. SAX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Le Tan (FE FPTU DN)</cp:lastModifiedBy>
  <cp:revision>181</cp:revision>
  <dcterms:created xsi:type="dcterms:W3CDTF">2020-05-27T05:21:30Z</dcterms:created>
  <dcterms:modified xsi:type="dcterms:W3CDTF">2023-06-25T09:19:20Z</dcterms:modified>
</cp:coreProperties>
</file>