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3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0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1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25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87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55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6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2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1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6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0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8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3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B0C844-14F8-4EEC-AE03-5923A97ECB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57986-C1F5-418B-A043-9474E1443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74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6343-4E51-4FD5-81A2-7D5AFA52B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 Appointment Chat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B08DF-8145-4081-9674-C40C12042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600" b="1" dirty="0"/>
              <a:t>Team members :</a:t>
            </a:r>
          </a:p>
          <a:p>
            <a:r>
              <a:rPr lang="en-IN" sz="1600" b="0" i="0" u="none" strike="noStrike" dirty="0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  <a:t>Haritha </a:t>
            </a:r>
            <a:r>
              <a:rPr lang="en-IN" sz="1600" b="0" i="0" u="none" strike="noStrike" dirty="0" err="1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  <a:t>Thumukuntla</a:t>
            </a:r>
            <a:br>
              <a:rPr lang="en-IN" sz="1600" b="0" i="0" u="none" strike="noStrike" dirty="0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</a:br>
            <a:r>
              <a:rPr lang="en-IN" sz="1600" b="0" i="0" u="none" strike="noStrike" dirty="0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  <a:t>Sandeep </a:t>
            </a:r>
            <a:r>
              <a:rPr lang="en-IN" sz="1600" b="0" i="0" u="none" strike="noStrike" dirty="0" err="1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  <a:t>reddy</a:t>
            </a:r>
            <a:r>
              <a:rPr lang="en-IN" sz="1600" b="0" i="0" u="none" strike="noStrike" dirty="0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  <a:t> Chevula</a:t>
            </a:r>
            <a:br>
              <a:rPr lang="en-IN" sz="1600" b="0" i="0" u="none" strike="noStrike" dirty="0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</a:br>
            <a:r>
              <a:rPr lang="en-IN" sz="1600" b="0" i="0" u="none" strike="noStrike" dirty="0" err="1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  <a:t>Chenna</a:t>
            </a:r>
            <a:r>
              <a:rPr lang="en-IN" sz="1600" b="0" i="0" u="none" strike="noStrike" dirty="0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  <a:t> Srinivas</a:t>
            </a:r>
            <a:br>
              <a:rPr lang="en-IN" sz="1600" b="0" i="0" u="none" strike="noStrike" dirty="0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</a:br>
            <a:r>
              <a:rPr lang="en-IN" sz="1600" b="0" i="0" u="none" strike="noStrike" dirty="0" err="1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  <a:t>Mamjala</a:t>
            </a:r>
            <a:r>
              <a:rPr lang="en-IN" sz="1600" b="0" i="0" u="none" strike="noStrike" dirty="0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  <a:t> Manisha</a:t>
            </a:r>
            <a:br>
              <a:rPr lang="en-IN" sz="1600" b="0" i="0" u="none" strike="noStrike" dirty="0">
                <a:solidFill>
                  <a:srgbClr val="262626"/>
                </a:solidFill>
                <a:effectLst/>
                <a:latin typeface="Century Gothic" panose="020B0502020202020204" pitchFamily="34" charset="0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6022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BC3E-08E8-4B28-B12E-3B01E37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C19A-9ED4-4484-9007-6ECF774E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classes required for building the model are prepared in a file, along with a list containing question, labels and answers with the code below: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D5252-981B-4DB6-BA27-044D498B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16" y="3533313"/>
            <a:ext cx="6724512" cy="25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C7EA-2F15-4C0F-A334-E3F94A59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-apple-system"/>
              </a:rPr>
              <a:t>Splitting training and Test data: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11E0-2830-4D03-8181-04C943C7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training and testing ratio which we have taken in this project is 70:30 ratio.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83D5E-19BA-47F3-8E72-5026E84B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4" y="3705249"/>
            <a:ext cx="9481353" cy="14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E1D3-3842-48CD-8C40-43560CAC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-apple-system"/>
              </a:rPr>
              <a:t>Feature Extraction using </a:t>
            </a:r>
            <a:r>
              <a:rPr lang="en-IN" b="1" i="0" dirty="0" err="1">
                <a:effectLst/>
                <a:latin typeface="-apple-system"/>
              </a:rPr>
              <a:t>CountVectorizer</a:t>
            </a:r>
            <a:br>
              <a:rPr lang="en-IN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C6E6-3192-43CA-8DAD-98E4ED8C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We have converted our training questions to vectors in order to feed them in to the classifier. </a:t>
            </a:r>
          </a:p>
          <a:p>
            <a:r>
              <a:rPr lang="en-IN" sz="2400" dirty="0"/>
              <a:t>The .</a:t>
            </a:r>
            <a:r>
              <a:rPr lang="en-IN" sz="2400" dirty="0" err="1"/>
              <a:t>fit_transform</a:t>
            </a:r>
            <a:r>
              <a:rPr lang="en-IN" sz="2400" dirty="0"/>
              <a:t>() method of </a:t>
            </a:r>
            <a:r>
              <a:rPr lang="en-IN" sz="2400" dirty="0" err="1"/>
              <a:t>CountVectorizer</a:t>
            </a:r>
            <a:r>
              <a:rPr lang="en-IN" sz="2400" dirty="0"/>
              <a:t>() does two things: </a:t>
            </a:r>
          </a:p>
          <a:p>
            <a:pPr marL="0" indent="0">
              <a:buNone/>
            </a:pPr>
            <a:r>
              <a:rPr lang="en-IN" sz="2400" dirty="0"/>
              <a:t>1) trains the features dictionary </a:t>
            </a:r>
          </a:p>
          <a:p>
            <a:pPr marL="0" indent="0">
              <a:buNone/>
            </a:pPr>
            <a:r>
              <a:rPr lang="en-IN" sz="2400" dirty="0"/>
              <a:t>2) Transforms each question into vectors of a size of features dictionary that contains zeros in all places except for the words used in the question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3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FA81-C26E-4BF6-B0D8-E12A5BCD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Naive Bayes: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C843-D541-43EF-A5E1-FE5DDA8B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After creating the training vectors we created a Naive Bayes Classifier. </a:t>
            </a:r>
          </a:p>
          <a:p>
            <a:r>
              <a:rPr lang="en-IN" sz="2400" dirty="0"/>
              <a:t>We have used </a:t>
            </a:r>
            <a:r>
              <a:rPr lang="en-IN" sz="2400" dirty="0" err="1"/>
              <a:t>MultinomialNB</a:t>
            </a:r>
            <a:r>
              <a:rPr lang="en-IN" sz="2400" dirty="0"/>
              <a:t>() to train our classifier using .fit() method. </a:t>
            </a:r>
          </a:p>
          <a:p>
            <a:r>
              <a:rPr lang="en-IN" sz="2400" dirty="0"/>
              <a:t>This trains the classifier to make the predictions by taking an input from the user , convert it into vector with the help of vectorizer and get predictions of the label</a:t>
            </a:r>
          </a:p>
          <a:p>
            <a:endParaRPr lang="en-IN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87195F-E5E7-4B42-B8ED-0320B3CE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00" y="4424533"/>
            <a:ext cx="7604600" cy="17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7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B93F-6DA2-4A93-A36A-BB5D5D64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371D-D06D-42CA-875D-28A6718B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model evaluation is performed to check the accuracy of the trained model on the test dataset.</a:t>
            </a:r>
            <a:r>
              <a:rPr lang="en-SA" sz="2800" dirty="0">
                <a:effectLst/>
              </a:rPr>
              <a:t> </a:t>
            </a:r>
            <a:endParaRPr lang="en-IN" sz="2800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17F01-79BC-44AB-A624-5EDCE65E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55635"/>
            <a:ext cx="9601197" cy="26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958B-0519-4FFF-BD33-806DB1B7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09EB0F-83AE-434D-8382-E3C2992642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1662" y="2624615"/>
            <a:ext cx="3404549" cy="3251253"/>
          </a:xfrm>
          <a:prstGeom prst="rect">
            <a:avLst/>
          </a:prstGeom>
          <a:noFill/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64121E-28A6-443C-8791-F1416D66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10" y="2624615"/>
            <a:ext cx="3462793" cy="32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6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BBA1-A0B7-4063-8FCA-C8B22FC6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endParaRPr lang="en-US" sz="2800" b="1" dirty="0"/>
          </a:p>
          <a:p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6ABC230-C557-48BA-9D28-C2AE4FB2DBFC}"/>
              </a:ext>
            </a:extLst>
          </p:cNvPr>
          <p:cNvSpPr/>
          <p:nvPr/>
        </p:nvSpPr>
        <p:spPr>
          <a:xfrm>
            <a:off x="4759304" y="1539359"/>
            <a:ext cx="2281561" cy="56817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contributions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A975FF3-79A2-4D31-A4A4-0B30446440CC}"/>
              </a:ext>
            </a:extLst>
          </p:cNvPr>
          <p:cNvSpPr/>
          <p:nvPr/>
        </p:nvSpPr>
        <p:spPr>
          <a:xfrm>
            <a:off x="818044" y="3195711"/>
            <a:ext cx="1420427" cy="56817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 err="1"/>
              <a:t>Chenna</a:t>
            </a:r>
            <a:r>
              <a:rPr lang="en-US" sz="1800" b="1" dirty="0"/>
              <a:t> Srinivas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ED73335-78E5-4E7E-AEEB-8817BD9F058E}"/>
              </a:ext>
            </a:extLst>
          </p:cNvPr>
          <p:cNvSpPr/>
          <p:nvPr/>
        </p:nvSpPr>
        <p:spPr>
          <a:xfrm>
            <a:off x="3736669" y="3214448"/>
            <a:ext cx="1807345" cy="56816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Haritha </a:t>
            </a:r>
            <a:r>
              <a:rPr lang="en-US" b="1" dirty="0" err="1"/>
              <a:t>Thumukuntla</a:t>
            </a:r>
            <a:endParaRPr lang="en-IN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5A322A2-CFAD-4611-BAF4-D24F1AD44FA1}"/>
              </a:ext>
            </a:extLst>
          </p:cNvPr>
          <p:cNvSpPr/>
          <p:nvPr/>
        </p:nvSpPr>
        <p:spPr>
          <a:xfrm>
            <a:off x="6881861" y="3214446"/>
            <a:ext cx="2084773" cy="56817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Sandeep </a:t>
            </a:r>
            <a:r>
              <a:rPr lang="en-US" b="1" dirty="0" err="1"/>
              <a:t>reddy</a:t>
            </a:r>
            <a:r>
              <a:rPr lang="en-US" b="1" dirty="0"/>
              <a:t> Chevula</a:t>
            </a:r>
            <a:endParaRPr lang="en-IN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662644C-E9FA-4884-953A-E58B96B09B2E}"/>
              </a:ext>
            </a:extLst>
          </p:cNvPr>
          <p:cNvSpPr/>
          <p:nvPr/>
        </p:nvSpPr>
        <p:spPr>
          <a:xfrm>
            <a:off x="9774313" y="3195711"/>
            <a:ext cx="1420427" cy="56817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Manisha </a:t>
            </a:r>
            <a:r>
              <a:rPr lang="en-US" sz="1800" b="1" dirty="0" err="1"/>
              <a:t>Mamjala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8DA422-4B68-417B-9E52-F785B01F9B39}"/>
              </a:ext>
            </a:extLst>
          </p:cNvPr>
          <p:cNvCxnSpPr>
            <a:stCxn id="4" idx="2"/>
          </p:cNvCxnSpPr>
          <p:nvPr/>
        </p:nvCxnSpPr>
        <p:spPr>
          <a:xfrm flipH="1">
            <a:off x="5900084" y="2107530"/>
            <a:ext cx="1" cy="337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BF659-461F-46CC-87D1-F4F87E9D1B3F}"/>
              </a:ext>
            </a:extLst>
          </p:cNvPr>
          <p:cNvCxnSpPr>
            <a:cxnSpLocks/>
          </p:cNvCxnSpPr>
          <p:nvPr/>
        </p:nvCxnSpPr>
        <p:spPr>
          <a:xfrm>
            <a:off x="1380798" y="2444881"/>
            <a:ext cx="0" cy="773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9DA084-3759-4176-A5CE-7F8235F103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40342" y="2441329"/>
            <a:ext cx="0" cy="773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76B8D2-2514-4B6F-A09F-84C2BCAC9E2F}"/>
              </a:ext>
            </a:extLst>
          </p:cNvPr>
          <p:cNvCxnSpPr>
            <a:cxnSpLocks/>
          </p:cNvCxnSpPr>
          <p:nvPr/>
        </p:nvCxnSpPr>
        <p:spPr>
          <a:xfrm>
            <a:off x="7991567" y="2441328"/>
            <a:ext cx="0" cy="746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0E6706-AC43-42BD-9D8D-CD7439D9AE25}"/>
              </a:ext>
            </a:extLst>
          </p:cNvPr>
          <p:cNvCxnSpPr>
            <a:cxnSpLocks/>
          </p:cNvCxnSpPr>
          <p:nvPr/>
        </p:nvCxnSpPr>
        <p:spPr>
          <a:xfrm>
            <a:off x="10784983" y="2441329"/>
            <a:ext cx="0" cy="746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3F9536-1A6A-4BB9-A8AB-4323FFF7407D}"/>
              </a:ext>
            </a:extLst>
          </p:cNvPr>
          <p:cNvCxnSpPr>
            <a:stCxn id="5" idx="2"/>
          </p:cNvCxnSpPr>
          <p:nvPr/>
        </p:nvCxnSpPr>
        <p:spPr>
          <a:xfrm>
            <a:off x="1528258" y="3763882"/>
            <a:ext cx="13315" cy="39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4BB5FD-C178-4FB7-A8A7-55B290C4C5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40342" y="3782617"/>
            <a:ext cx="0" cy="39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E2F260-5B5A-479D-B982-C5AAC420BC36}"/>
              </a:ext>
            </a:extLst>
          </p:cNvPr>
          <p:cNvCxnSpPr>
            <a:cxnSpLocks/>
          </p:cNvCxnSpPr>
          <p:nvPr/>
        </p:nvCxnSpPr>
        <p:spPr>
          <a:xfrm flipH="1">
            <a:off x="7901581" y="3802546"/>
            <a:ext cx="1666" cy="39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C44661-38E6-4FE0-ADE6-64DC516AAA27}"/>
              </a:ext>
            </a:extLst>
          </p:cNvPr>
          <p:cNvCxnSpPr>
            <a:cxnSpLocks/>
          </p:cNvCxnSpPr>
          <p:nvPr/>
        </p:nvCxnSpPr>
        <p:spPr>
          <a:xfrm>
            <a:off x="10484526" y="3742665"/>
            <a:ext cx="16922" cy="47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AB99B0-FB39-437B-8884-2DB3CFF3D024}"/>
              </a:ext>
            </a:extLst>
          </p:cNvPr>
          <p:cNvSpPr/>
          <p:nvPr/>
        </p:nvSpPr>
        <p:spPr>
          <a:xfrm>
            <a:off x="818044" y="4218032"/>
            <a:ext cx="2131474" cy="1161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US" sz="1200" b="1" dirty="0"/>
              <a:t>Created the input data for 2 classes</a:t>
            </a:r>
          </a:p>
          <a:p>
            <a:pPr marL="285750" indent="-285750" algn="l">
              <a:buFontTx/>
              <a:buChar char="-"/>
            </a:pPr>
            <a:r>
              <a:rPr lang="en-US" sz="1200" b="1" dirty="0"/>
              <a:t>Database connections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D019EB-221A-4BA8-85B1-4DE67635E4F2}"/>
              </a:ext>
            </a:extLst>
          </p:cNvPr>
          <p:cNvSpPr/>
          <p:nvPr/>
        </p:nvSpPr>
        <p:spPr>
          <a:xfrm>
            <a:off x="3574604" y="4218032"/>
            <a:ext cx="2131474" cy="1161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US" sz="1200" b="1" dirty="0"/>
              <a:t>Designing the project</a:t>
            </a:r>
          </a:p>
          <a:p>
            <a:pPr marL="285750" indent="-285750" algn="l">
              <a:buFontTx/>
              <a:buChar char="-"/>
            </a:pPr>
            <a:r>
              <a:rPr lang="en-US" sz="1200" b="1" dirty="0"/>
              <a:t>Loading the data</a:t>
            </a:r>
          </a:p>
          <a:p>
            <a:pPr marL="285750" indent="-285750" algn="l">
              <a:buFontTx/>
              <a:buChar char="-"/>
            </a:pPr>
            <a:r>
              <a:rPr lang="en-US" sz="1200" b="1" dirty="0"/>
              <a:t>Preprocessing the data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3AC8DA0-0153-43FF-849C-208635F9E9CD}"/>
              </a:ext>
            </a:extLst>
          </p:cNvPr>
          <p:cNvSpPr/>
          <p:nvPr/>
        </p:nvSpPr>
        <p:spPr>
          <a:xfrm>
            <a:off x="6881861" y="4234437"/>
            <a:ext cx="2131474" cy="1161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US" sz="1200" b="1" dirty="0"/>
              <a:t>Created the UI</a:t>
            </a:r>
          </a:p>
          <a:p>
            <a:pPr marL="285750" indent="-285750" algn="l">
              <a:buFontTx/>
              <a:buChar char="-"/>
            </a:pPr>
            <a:r>
              <a:rPr lang="en-US" sz="1200" b="1" dirty="0"/>
              <a:t>Programmed the flow</a:t>
            </a:r>
          </a:p>
          <a:p>
            <a:pPr marL="285750" indent="-285750" algn="l">
              <a:buFontTx/>
              <a:buChar char="-"/>
            </a:pPr>
            <a:r>
              <a:rPr lang="en-US" sz="1200" b="1" dirty="0"/>
              <a:t>Build the model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152B86-EC45-4C97-9EF7-E97BA6274CC1}"/>
              </a:ext>
            </a:extLst>
          </p:cNvPr>
          <p:cNvSpPr/>
          <p:nvPr/>
        </p:nvSpPr>
        <p:spPr>
          <a:xfrm>
            <a:off x="9373389" y="4234437"/>
            <a:ext cx="2131474" cy="1161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US" sz="1200" b="1" dirty="0"/>
              <a:t>Created the input data for 2 classes</a:t>
            </a:r>
          </a:p>
          <a:p>
            <a:pPr marL="285750" indent="-285750" algn="l">
              <a:buFontTx/>
              <a:buChar char="-"/>
            </a:pPr>
            <a:r>
              <a:rPr lang="en-US" sz="1200" b="1" dirty="0"/>
              <a:t>Created the script to log the conversations of chatbot</a:t>
            </a:r>
          </a:p>
        </p:txBody>
      </p:sp>
    </p:spTree>
    <p:extLst>
      <p:ext uri="{BB962C8B-B14F-4D97-AF65-F5344CB8AC3E}">
        <p14:creationId xmlns:p14="http://schemas.microsoft.com/office/powerpoint/2010/main" val="46712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A6FD-11D5-4B3E-A2B3-CB5BC3F5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200" y="1351788"/>
            <a:ext cx="9601196" cy="20772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   </a:t>
            </a:r>
          </a:p>
          <a:p>
            <a:pPr marL="0" indent="0" algn="l">
              <a:buNone/>
            </a:pP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41A2BB-58BB-4385-AA82-B6C9E681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03" y="1351789"/>
            <a:ext cx="9854951" cy="44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9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4B46-08DF-4AE8-AA54-FAA4BF6E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CAD4-6B3F-462D-A871-B5E1E842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Chatbot is one of the fast and effective methods of communication on many websites. Where the chatbot will converse with consumers and respond to all incoming inquiries.</a:t>
            </a:r>
          </a:p>
          <a:p>
            <a:r>
              <a:rPr lang="en-US" dirty="0"/>
              <a:t>we are developing a Chatbot application for the University of Missouri Kansas City to verify the possibility of booking an appointment with an academic advisor.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35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1001-F509-4DC5-BB2B-66EE2254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Chatbots can be problem-solution bots or domain-precise bots mostly they are knowledge based. These can act as Virtual aides for Problem solving</a:t>
            </a:r>
            <a:endParaRPr lang="en-IN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ED667E-65D6-40F7-8D2A-D40E6CFB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23" y="2745935"/>
            <a:ext cx="2654424" cy="18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4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ACCB-FB52-4BEA-A128-2C9A2B06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PROPOSED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F85A-92C9-4CCF-AD66-51DF3112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main purpose of the chatbot is to respond to student queries with out manpower</a:t>
            </a:r>
            <a:r>
              <a:rPr lang="en-US" sz="2800" dirty="0"/>
              <a:t>.</a:t>
            </a:r>
          </a:p>
          <a:p>
            <a:r>
              <a:rPr lang="en-IN" sz="2800" dirty="0"/>
              <a:t>The chatbot receives the query, which is an input by the student, analyses it and in turn responds to the user with an answer.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E760-8396-4785-8D88-1DADFFEC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cap="small" dirty="0"/>
              <a:t>Implementation and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4390-0803-49C7-BE0D-76B71DFE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94625"/>
            <a:ext cx="9863831" cy="33812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Pre-processing using NLP</a:t>
            </a:r>
            <a:endParaRPr lang="en-US" sz="24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IN" sz="2400" dirty="0"/>
              <a:t>Splitting the data into train and test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sz="2400" dirty="0"/>
              <a:t>Extracting the features on the train and test data</a:t>
            </a:r>
            <a:endParaRPr lang="en-SA" sz="2400" dirty="0"/>
          </a:p>
          <a:p>
            <a:pPr marL="514350" indent="-514350">
              <a:buFont typeface="+mj-lt"/>
              <a:buAutoNum type="arabicPeriod" startAt="4"/>
            </a:pPr>
            <a:r>
              <a:rPr lang="en-IN" sz="2400" dirty="0"/>
              <a:t>Selecting the algorithm</a:t>
            </a:r>
            <a:r>
              <a:rPr lang="en-SA" sz="2400" dirty="0"/>
              <a:t> </a:t>
            </a:r>
          </a:p>
          <a:p>
            <a:pPr marL="514350" lvl="2" indent="-514350">
              <a:spcBef>
                <a:spcPts val="1000"/>
              </a:spcBef>
              <a:buFont typeface="+mj-lt"/>
              <a:buAutoNum type="arabicPeriod" startAt="5"/>
            </a:pPr>
            <a:r>
              <a:rPr lang="en-IN" sz="2400" dirty="0"/>
              <a:t>Naïve Bayes and Multinomial NB</a:t>
            </a:r>
          </a:p>
          <a:p>
            <a:pPr marL="514350" lvl="2" indent="-514350">
              <a:spcBef>
                <a:spcPts val="1000"/>
              </a:spcBef>
              <a:buFont typeface="+mj-lt"/>
              <a:buAutoNum type="arabicPeriod" startAt="5"/>
            </a:pPr>
            <a:r>
              <a:rPr lang="en-IN" sz="2400" dirty="0"/>
              <a:t>Fitting the train data set with model</a:t>
            </a:r>
            <a:endParaRPr lang="en-SA" sz="2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A7EEC-DEF9-4982-A4CB-A1651D510B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9466" y="2792234"/>
            <a:ext cx="3299766" cy="3083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347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570B1D3D-AC5D-499E-8AE8-D0D36A98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05" y="375312"/>
            <a:ext cx="7297095" cy="12046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of the system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AE28E8-5AC3-4F6A-BD15-C7E62CB69FB1}"/>
              </a:ext>
            </a:extLst>
          </p:cNvPr>
          <p:cNvSpPr/>
          <p:nvPr/>
        </p:nvSpPr>
        <p:spPr>
          <a:xfrm>
            <a:off x="1837905" y="1721067"/>
            <a:ext cx="2396971" cy="1509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Questions</a:t>
            </a:r>
          </a:p>
          <a:p>
            <a:r>
              <a:rPr lang="en-US" dirty="0"/>
              <a:t>Hi I can help you book a slot for recreational activities? 1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8958-7933-4C9A-97F4-50699054F2A1}"/>
              </a:ext>
            </a:extLst>
          </p:cNvPr>
          <p:cNvSpPr/>
          <p:nvPr/>
        </p:nvSpPr>
        <p:spPr>
          <a:xfrm>
            <a:off x="6094476" y="1694769"/>
            <a:ext cx="2738179" cy="1509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Corresponding Answers</a:t>
            </a:r>
          </a:p>
          <a:p>
            <a:r>
              <a:rPr lang="en-US" dirty="0"/>
              <a:t>1. Which time slot do you want to book and which activity? </a:t>
            </a:r>
          </a:p>
          <a:p>
            <a:pPr algn="ctr"/>
            <a:endParaRPr lang="en-IN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A170C30-B27A-4AB7-9DA4-FA67335B30FC}"/>
              </a:ext>
            </a:extLst>
          </p:cNvPr>
          <p:cNvSpPr/>
          <p:nvPr/>
        </p:nvSpPr>
        <p:spPr>
          <a:xfrm>
            <a:off x="4402338" y="5337636"/>
            <a:ext cx="1461856" cy="7901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Recreational Activities</a:t>
            </a:r>
            <a:endParaRPr lang="en-IN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C0E0D1-6A5E-484E-9853-BF04BDE1557B}"/>
              </a:ext>
            </a:extLst>
          </p:cNvPr>
          <p:cNvSpPr/>
          <p:nvPr/>
        </p:nvSpPr>
        <p:spPr>
          <a:xfrm>
            <a:off x="3844031" y="4039340"/>
            <a:ext cx="2763784" cy="6036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 Classifier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C897D8-36F3-4A6E-8703-3FB4975C5A4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122416" y="4643021"/>
            <a:ext cx="10850" cy="694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8CD768-3A60-4032-828C-880FECCCE42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000652" y="3230582"/>
            <a:ext cx="35739" cy="11242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97B839-6F5C-418B-969F-F32917FB59A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00652" y="4341181"/>
            <a:ext cx="843379" cy="13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C2F2DE-CDAA-4A7A-8420-EE6E76920C09}"/>
              </a:ext>
            </a:extLst>
          </p:cNvPr>
          <p:cNvCxnSpPr>
            <a:cxnSpLocks/>
          </p:cNvCxnSpPr>
          <p:nvPr/>
        </p:nvCxnSpPr>
        <p:spPr>
          <a:xfrm>
            <a:off x="6607814" y="4354857"/>
            <a:ext cx="2702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46FE3D-3D8F-40A5-A933-B733BA1E4D8A}"/>
              </a:ext>
            </a:extLst>
          </p:cNvPr>
          <p:cNvCxnSpPr>
            <a:cxnSpLocks/>
          </p:cNvCxnSpPr>
          <p:nvPr/>
        </p:nvCxnSpPr>
        <p:spPr>
          <a:xfrm flipV="1">
            <a:off x="9310195" y="2581965"/>
            <a:ext cx="0" cy="1790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F6A53-C931-47AD-B132-066552547A9F}"/>
              </a:ext>
            </a:extLst>
          </p:cNvPr>
          <p:cNvCxnSpPr>
            <a:cxnSpLocks/>
          </p:cNvCxnSpPr>
          <p:nvPr/>
        </p:nvCxnSpPr>
        <p:spPr>
          <a:xfrm flipH="1">
            <a:off x="8810960" y="2581965"/>
            <a:ext cx="532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C02EE4-B2B5-4A38-AB94-2D84F45C73C0}"/>
              </a:ext>
            </a:extLst>
          </p:cNvPr>
          <p:cNvSpPr txBox="1"/>
          <p:nvPr/>
        </p:nvSpPr>
        <p:spPr>
          <a:xfrm>
            <a:off x="3465981" y="4784141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Word to be predicted</a:t>
            </a:r>
          </a:p>
          <a:p>
            <a:r>
              <a:rPr lang="en-US" sz="1400" dirty="0"/>
              <a:t>(in a vector form)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ED67F-0411-4916-8DB2-4798B665A4CF}"/>
              </a:ext>
            </a:extLst>
          </p:cNvPr>
          <p:cNvSpPr txBox="1"/>
          <p:nvPr/>
        </p:nvSpPr>
        <p:spPr>
          <a:xfrm>
            <a:off x="2157464" y="3516120"/>
            <a:ext cx="942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 </a:t>
            </a:r>
          </a:p>
          <a:p>
            <a:r>
              <a:rPr lang="en-US" sz="1400" dirty="0"/>
              <a:t>on vectors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2E51D-F586-4568-A25F-C83492919FE2}"/>
              </a:ext>
            </a:extLst>
          </p:cNvPr>
          <p:cNvSpPr txBox="1"/>
          <p:nvPr/>
        </p:nvSpPr>
        <p:spPr>
          <a:xfrm>
            <a:off x="7904843" y="3670008"/>
            <a:ext cx="1423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Corresponding labels</a:t>
            </a:r>
          </a:p>
          <a:p>
            <a:r>
              <a:rPr lang="en-US" sz="1400" dirty="0"/>
              <a:t>In this case it is 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8441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182B-4573-4585-8DCD-2E960755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Working Algorithm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196F-29A5-4C14-969A-5B29D8BF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Step 1) Select a data set, for which we need to develop a chatbot.</a:t>
            </a:r>
          </a:p>
          <a:p>
            <a:r>
              <a:rPr lang="en-US" sz="2200" dirty="0"/>
              <a:t>Step 2) Prepare the set of entities with the patterns and the responses.</a:t>
            </a:r>
          </a:p>
          <a:p>
            <a:r>
              <a:rPr lang="en-US" sz="2200" dirty="0"/>
              <a:t>Step 3) Install the required packages in python</a:t>
            </a:r>
          </a:p>
          <a:p>
            <a:r>
              <a:rPr lang="en-US" sz="2200" dirty="0"/>
              <a:t>Step 4) Train the chatbot on the dataset to understand the intent of the user</a:t>
            </a:r>
          </a:p>
          <a:p>
            <a:r>
              <a:rPr lang="en-US" sz="2200" dirty="0"/>
              <a:t>Step 5) Develop the GUI and integrating it with the bot</a:t>
            </a:r>
          </a:p>
          <a:p>
            <a:r>
              <a:rPr lang="en-US" sz="2200" dirty="0"/>
              <a:t>Step 6) Execute the codes for the results</a:t>
            </a:r>
          </a:p>
        </p:txBody>
      </p:sp>
    </p:spTree>
    <p:extLst>
      <p:ext uri="{BB962C8B-B14F-4D97-AF65-F5344CB8AC3E}">
        <p14:creationId xmlns:p14="http://schemas.microsoft.com/office/powerpoint/2010/main" val="89183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0BBA-FD64-45FA-B992-E9945033C0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38138"/>
            <a:ext cx="10515600" cy="2825750"/>
          </a:xfrm>
        </p:spPr>
        <p:txBody>
          <a:bodyPr>
            <a:normAutofit/>
          </a:bodyPr>
          <a:lstStyle/>
          <a:p>
            <a:r>
              <a:rPr lang="en-IN" dirty="0"/>
              <a:t>Pre-processing using NLP: </a:t>
            </a:r>
            <a:br>
              <a:rPr lang="en-IN" dirty="0"/>
            </a:br>
            <a:r>
              <a:rPr lang="en-IN" dirty="0"/>
              <a:t>    </a:t>
            </a:r>
            <a:r>
              <a:rPr lang="en-IN" sz="2800" dirty="0"/>
              <a:t>The analysis and pre processing of the text is performed using NLP is to clean the text and use it for the further research of the model.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72E1F-2AFB-4671-AC4B-0E351CE3E45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8070" y="2939927"/>
            <a:ext cx="6121400" cy="2573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E5DDB-E611-4EBD-9DC4-BCE5860B5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89"/>
          <a:stretch/>
        </p:blipFill>
        <p:spPr>
          <a:xfrm>
            <a:off x="6287305" y="3429000"/>
            <a:ext cx="5071647" cy="16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F074-7469-484C-B0B8-0ECE99F6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5903"/>
            <a:ext cx="9601196" cy="1303867"/>
          </a:xfrm>
        </p:spPr>
        <p:txBody>
          <a:bodyPr/>
          <a:lstStyle/>
          <a:p>
            <a:r>
              <a:rPr lang="en-IN" sz="4400" dirty="0"/>
              <a:t>Pre-Processing the Text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09064-A123-4001-BA3C-07E07D3CA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972" y="2583401"/>
            <a:ext cx="8756866" cy="3258105"/>
          </a:xfrm>
        </p:spPr>
      </p:pic>
    </p:spTree>
    <p:extLst>
      <p:ext uri="{BB962C8B-B14F-4D97-AF65-F5344CB8AC3E}">
        <p14:creationId xmlns:p14="http://schemas.microsoft.com/office/powerpoint/2010/main" val="277022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1759</TotalTime>
  <Words>626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Century Gothic</vt:lpstr>
      <vt:lpstr>Garamond</vt:lpstr>
      <vt:lpstr>Organic</vt:lpstr>
      <vt:lpstr>Student Appointment Chat bot</vt:lpstr>
      <vt:lpstr>INTRODUCTION:</vt:lpstr>
      <vt:lpstr>PowerPoint Presentation</vt:lpstr>
      <vt:lpstr>PROPOSED WORK</vt:lpstr>
      <vt:lpstr>Implementation and Evaluation</vt:lpstr>
      <vt:lpstr>      Flow of the system  </vt:lpstr>
      <vt:lpstr>Working Algorithm</vt:lpstr>
      <vt:lpstr>Pre-processing using NLP:      The analysis and pre processing of the text is performed using NLP is to clean the text and use it for the further research of the model.</vt:lpstr>
      <vt:lpstr>Pre-Processing the Text</vt:lpstr>
      <vt:lpstr>Dataset:</vt:lpstr>
      <vt:lpstr>Splitting training and Test data: </vt:lpstr>
      <vt:lpstr>Feature Extraction using CountVectorizer </vt:lpstr>
      <vt:lpstr>Multinomial Naive Bayes:</vt:lpstr>
      <vt:lpstr>MODEL EVALUATION:</vt:lpstr>
      <vt:lpstr>OUTPUT: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Appointment Chat bot</dc:title>
  <dc:creator>Sandeep Reddy Chevula</dc:creator>
  <cp:lastModifiedBy>Sandeep Reddy Chevula</cp:lastModifiedBy>
  <cp:revision>6</cp:revision>
  <dcterms:created xsi:type="dcterms:W3CDTF">2022-05-01T05:19:50Z</dcterms:created>
  <dcterms:modified xsi:type="dcterms:W3CDTF">2022-05-02T22:46:40Z</dcterms:modified>
</cp:coreProperties>
</file>