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7"/>
  </p:notesMasterIdLst>
  <p:sldIdLst>
    <p:sldId id="256" r:id="rId2"/>
    <p:sldId id="258" r:id="rId3"/>
    <p:sldId id="259" r:id="rId4"/>
    <p:sldId id="262" r:id="rId5"/>
    <p:sldId id="263" r:id="rId6"/>
    <p:sldId id="270" r:id="rId7"/>
    <p:sldId id="271" r:id="rId8"/>
    <p:sldId id="272" r:id="rId9"/>
    <p:sldId id="273" r:id="rId10"/>
    <p:sldId id="274" r:id="rId11"/>
    <p:sldId id="275" r:id="rId12"/>
    <p:sldId id="276" r:id="rId13"/>
    <p:sldId id="277" r:id="rId14"/>
    <p:sldId id="279" r:id="rId15"/>
    <p:sldId id="286" r:id="rId16"/>
    <p:sldId id="300" r:id="rId17"/>
    <p:sldId id="301" r:id="rId18"/>
    <p:sldId id="287" r:id="rId19"/>
    <p:sldId id="288" r:id="rId20"/>
    <p:sldId id="289" r:id="rId21"/>
    <p:sldId id="294" r:id="rId22"/>
    <p:sldId id="305" r:id="rId23"/>
    <p:sldId id="304" r:id="rId24"/>
    <p:sldId id="306" r:id="rId25"/>
    <p:sldId id="295" r:id="rId26"/>
  </p:sldIdLst>
  <p:sldSz cx="18300700" cy="10299700"/>
  <p:notesSz cx="18300700" cy="10299700"/>
  <p:embeddedFontLst>
    <p:embeddedFont>
      <p:font typeface="Cambria" panose="02040503050406030204" pitchFamily="18" charset="0"/>
      <p:regular r:id="rId28"/>
      <p:bold r:id="rId29"/>
      <p:italic r:id="rId30"/>
      <p:boldItalic r:id="rId31"/>
    </p:embeddedFont>
    <p:embeddedFont>
      <p:font typeface="Trebuchet MS" panose="020B0703020202090204" pitchFamily="34"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21"/>
    <p:restoredTop sz="94850"/>
  </p:normalViewPr>
  <p:slideViewPr>
    <p:cSldViewPr snapToGrid="0">
      <p:cViewPr varScale="1">
        <p:scale>
          <a:sx n="68" d="100"/>
          <a:sy n="68" d="100"/>
        </p:scale>
        <p:origin x="288" y="22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50725" y="772475"/>
            <a:ext cx="12201075" cy="3862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30050" y="4892350"/>
            <a:ext cx="14640550" cy="46348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650263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4af0ebb57d_0_405: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4af0ebb57d_0_405: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4af0ebb57d_0_412: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4af0ebb57d_0_412: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af0ebb57d_0_41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af0ebb57d_0_419: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af0ebb57d_0_426: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af0ebb57d_0_426: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4af0ebb57d_0_440: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4af0ebb57d_0_440: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4af0ebb57d_0_258: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4af0ebb57d_0_258: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8AF50E8A-F7B4-5EEA-4857-CA87DFB7FA01}"/>
            </a:ext>
          </a:extLst>
        </p:cNvPr>
        <p:cNvGrpSpPr/>
        <p:nvPr/>
      </p:nvGrpSpPr>
      <p:grpSpPr>
        <a:xfrm>
          <a:off x="0" y="0"/>
          <a:ext cx="0" cy="0"/>
          <a:chOff x="0" y="0"/>
          <a:chExt cx="0" cy="0"/>
        </a:xfrm>
      </p:grpSpPr>
      <p:sp>
        <p:nvSpPr>
          <p:cNvPr id="272" name="Google Shape;272;g24af0ebb57d_0_258:notes">
            <a:extLst>
              <a:ext uri="{FF2B5EF4-FFF2-40B4-BE49-F238E27FC236}">
                <a16:creationId xmlns:a16="http://schemas.microsoft.com/office/drawing/2014/main" id="{6CBCE7A8-F642-265F-BF6C-BA291735C50F}"/>
              </a:ext>
            </a:extLst>
          </p:cNvPr>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4af0ebb57d_0_258:notes">
            <a:extLst>
              <a:ext uri="{FF2B5EF4-FFF2-40B4-BE49-F238E27FC236}">
                <a16:creationId xmlns:a16="http://schemas.microsoft.com/office/drawing/2014/main" id="{48D03608-C4AC-176E-0D60-8C9F127D7148}"/>
              </a:ext>
            </a:extLst>
          </p:cNvPr>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127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3F291284-AF54-6826-FCEC-2CD7F035BF2A}"/>
            </a:ext>
          </a:extLst>
        </p:cNvPr>
        <p:cNvGrpSpPr/>
        <p:nvPr/>
      </p:nvGrpSpPr>
      <p:grpSpPr>
        <a:xfrm>
          <a:off x="0" y="0"/>
          <a:ext cx="0" cy="0"/>
          <a:chOff x="0" y="0"/>
          <a:chExt cx="0" cy="0"/>
        </a:xfrm>
      </p:grpSpPr>
      <p:sp>
        <p:nvSpPr>
          <p:cNvPr id="272" name="Google Shape;272;g24af0ebb57d_0_258:notes">
            <a:extLst>
              <a:ext uri="{FF2B5EF4-FFF2-40B4-BE49-F238E27FC236}">
                <a16:creationId xmlns:a16="http://schemas.microsoft.com/office/drawing/2014/main" id="{933AEA46-BA91-22E1-87B7-44849A0E02B4}"/>
              </a:ext>
            </a:extLst>
          </p:cNvPr>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4af0ebb57d_0_258:notes">
            <a:extLst>
              <a:ext uri="{FF2B5EF4-FFF2-40B4-BE49-F238E27FC236}">
                <a16:creationId xmlns:a16="http://schemas.microsoft.com/office/drawing/2014/main" id="{FC0CB665-0170-6790-66D3-64558AF6CFAD}"/>
              </a:ext>
            </a:extLst>
          </p:cNvPr>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689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af0ebb57d_0_264: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4af0ebb57d_0_264: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4af0ebb57d_0_270: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4af0ebb57d_0_270: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af0ebb57d_0_276: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4af0ebb57d_0_276: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af0ebb57d_0_306: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af0ebb57d_0_306: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a:extLst>
            <a:ext uri="{FF2B5EF4-FFF2-40B4-BE49-F238E27FC236}">
              <a16:creationId xmlns:a16="http://schemas.microsoft.com/office/drawing/2014/main" id="{A5113DFB-C2C0-9DAB-567E-B74D5142EF17}"/>
            </a:ext>
          </a:extLst>
        </p:cNvPr>
        <p:cNvGrpSpPr/>
        <p:nvPr/>
      </p:nvGrpSpPr>
      <p:grpSpPr>
        <a:xfrm>
          <a:off x="0" y="0"/>
          <a:ext cx="0" cy="0"/>
          <a:chOff x="0" y="0"/>
          <a:chExt cx="0" cy="0"/>
        </a:xfrm>
      </p:grpSpPr>
      <p:sp>
        <p:nvSpPr>
          <p:cNvPr id="320" name="Google Shape;320;g24af0ebb57d_0_306:notes">
            <a:extLst>
              <a:ext uri="{FF2B5EF4-FFF2-40B4-BE49-F238E27FC236}">
                <a16:creationId xmlns:a16="http://schemas.microsoft.com/office/drawing/2014/main" id="{97C06D0C-C18A-2A85-AD37-11CCDD861E4E}"/>
              </a:ext>
            </a:extLst>
          </p:cNvPr>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af0ebb57d_0_306:notes">
            <a:extLst>
              <a:ext uri="{FF2B5EF4-FFF2-40B4-BE49-F238E27FC236}">
                <a16:creationId xmlns:a16="http://schemas.microsoft.com/office/drawing/2014/main" id="{A09EE1A5-5BB6-A424-F056-E5F58645F460}"/>
              </a:ext>
            </a:extLst>
          </p:cNvPr>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460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a:extLst>
            <a:ext uri="{FF2B5EF4-FFF2-40B4-BE49-F238E27FC236}">
              <a16:creationId xmlns:a16="http://schemas.microsoft.com/office/drawing/2014/main" id="{17246BFF-5E34-E37F-4BD0-1D812B6B4FC8}"/>
            </a:ext>
          </a:extLst>
        </p:cNvPr>
        <p:cNvGrpSpPr/>
        <p:nvPr/>
      </p:nvGrpSpPr>
      <p:grpSpPr>
        <a:xfrm>
          <a:off x="0" y="0"/>
          <a:ext cx="0" cy="0"/>
          <a:chOff x="0" y="0"/>
          <a:chExt cx="0" cy="0"/>
        </a:xfrm>
      </p:grpSpPr>
      <p:sp>
        <p:nvSpPr>
          <p:cNvPr id="320" name="Google Shape;320;g24af0ebb57d_0_306:notes">
            <a:extLst>
              <a:ext uri="{FF2B5EF4-FFF2-40B4-BE49-F238E27FC236}">
                <a16:creationId xmlns:a16="http://schemas.microsoft.com/office/drawing/2014/main" id="{176C9AAE-5133-3E0E-EAD0-00CEE2047CD4}"/>
              </a:ext>
            </a:extLst>
          </p:cNvPr>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af0ebb57d_0_306:notes">
            <a:extLst>
              <a:ext uri="{FF2B5EF4-FFF2-40B4-BE49-F238E27FC236}">
                <a16:creationId xmlns:a16="http://schemas.microsoft.com/office/drawing/2014/main" id="{3CB85AD7-E676-7D50-7055-E4A287AD9FA6}"/>
              </a:ext>
            </a:extLst>
          </p:cNvPr>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3923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A8ABA64A-97C2-B299-4AAE-33FBC3524902}"/>
            </a:ext>
          </a:extLst>
        </p:cNvPr>
        <p:cNvGrpSpPr/>
        <p:nvPr/>
      </p:nvGrpSpPr>
      <p:grpSpPr>
        <a:xfrm>
          <a:off x="0" y="0"/>
          <a:ext cx="0" cy="0"/>
          <a:chOff x="0" y="0"/>
          <a:chExt cx="0" cy="0"/>
        </a:xfrm>
      </p:grpSpPr>
      <p:sp>
        <p:nvSpPr>
          <p:cNvPr id="284" name="Google Shape;284;g24af0ebb57d_0_270:notes">
            <a:extLst>
              <a:ext uri="{FF2B5EF4-FFF2-40B4-BE49-F238E27FC236}">
                <a16:creationId xmlns:a16="http://schemas.microsoft.com/office/drawing/2014/main" id="{C70A9C5C-225A-55CF-A8C4-78311DC9B750}"/>
              </a:ext>
            </a:extLst>
          </p:cNvPr>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4af0ebb57d_0_270:notes">
            <a:extLst>
              <a:ext uri="{FF2B5EF4-FFF2-40B4-BE49-F238E27FC236}">
                <a16:creationId xmlns:a16="http://schemas.microsoft.com/office/drawing/2014/main" id="{7CDC9A6F-11DA-5006-062A-AB33814F6EA1}"/>
              </a:ext>
            </a:extLst>
          </p:cNvPr>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661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1: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1: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body" idx="1"/>
          </p:nvPr>
        </p:nvSpPr>
        <p:spPr>
          <a:xfrm>
            <a:off x="1830050" y="4892350"/>
            <a:ext cx="14640550" cy="4634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4: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af0ebb57d_0_159: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af0ebb57d_0_159: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af0ebb57d_0_170: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af0ebb57d_0_170: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af0ebb57d_0_377: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4af0ebb57d_0_377: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4af0ebb57d_0_384: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4af0ebb57d_0_384: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af0ebb57d_0_391: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af0ebb57d_0_391: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af0ebb57d_0_398:notes"/>
          <p:cNvSpPr>
            <a:spLocks noGrp="1" noRot="1" noChangeAspect="1"/>
          </p:cNvSpPr>
          <p:nvPr>
            <p:ph type="sldImg" idx="2"/>
          </p:nvPr>
        </p:nvSpPr>
        <p:spPr>
          <a:xfrm>
            <a:off x="5719763" y="773113"/>
            <a:ext cx="6862762" cy="38623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af0ebb57d_0_398:notes"/>
          <p:cNvSpPr txBox="1">
            <a:spLocks noGrp="1"/>
          </p:cNvSpPr>
          <p:nvPr>
            <p:ph type="body" idx="1"/>
          </p:nvPr>
        </p:nvSpPr>
        <p:spPr>
          <a:xfrm>
            <a:off x="1830050" y="4892350"/>
            <a:ext cx="14640600" cy="46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950593" y="1675168"/>
            <a:ext cx="14399513" cy="711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5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4216937" y="4726785"/>
            <a:ext cx="9866824" cy="28848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300" b="0" i="0">
                <a:solidFill>
                  <a:schemeClr val="dk1"/>
                </a:solidFill>
                <a:latin typeface="Verdana"/>
                <a:ea typeface="Verdana"/>
                <a:cs typeface="Verdana"/>
                <a:sym typeface="Verdana"/>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372552" y="3192907"/>
            <a:ext cx="15555595" cy="21629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2745105" y="5767832"/>
            <a:ext cx="12810490" cy="257492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950593" y="1675168"/>
            <a:ext cx="14399513" cy="711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5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915035" y="2368931"/>
            <a:ext cx="7960804" cy="67978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9424860" y="2368931"/>
            <a:ext cx="7960804" cy="67978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950593" y="1675168"/>
            <a:ext cx="14399513" cy="711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5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950593" y="1675168"/>
            <a:ext cx="14399513" cy="7112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5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216937" y="4726785"/>
            <a:ext cx="9866824" cy="2884804"/>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3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222238" y="9578721"/>
            <a:ext cx="5856224" cy="51498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dt" idx="10"/>
          </p:nvPr>
        </p:nvSpPr>
        <p:spPr>
          <a:xfrm>
            <a:off x="915035" y="9578721"/>
            <a:ext cx="4209161" cy="51498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13176505" y="9578721"/>
            <a:ext cx="4209161" cy="51498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9"/>
          <p:cNvSpPr/>
          <p:nvPr/>
        </p:nvSpPr>
        <p:spPr>
          <a:xfrm>
            <a:off x="7800599" y="0"/>
            <a:ext cx="10488295" cy="10287000"/>
          </a:xfrm>
          <a:custGeom>
            <a:avLst/>
            <a:gdLst/>
            <a:ahLst/>
            <a:cxnLst/>
            <a:rect l="l" t="t" r="r" b="b"/>
            <a:pathLst>
              <a:path w="10488294" h="10287000" extrusionOk="0">
                <a:moveTo>
                  <a:pt x="10487917" y="10286999"/>
                </a:moveTo>
                <a:lnTo>
                  <a:pt x="0" y="10286999"/>
                </a:lnTo>
                <a:lnTo>
                  <a:pt x="0" y="0"/>
                </a:lnTo>
                <a:lnTo>
                  <a:pt x="10487917" y="0"/>
                </a:lnTo>
                <a:lnTo>
                  <a:pt x="10487917" y="10286999"/>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 name="Google Shape;56;p9"/>
          <p:cNvSpPr txBox="1"/>
          <p:nvPr/>
        </p:nvSpPr>
        <p:spPr>
          <a:xfrm>
            <a:off x="8335962" y="1142994"/>
            <a:ext cx="9417600" cy="3869100"/>
          </a:xfrm>
          <a:prstGeom prst="rect">
            <a:avLst/>
          </a:prstGeom>
          <a:noFill/>
          <a:ln>
            <a:noFill/>
          </a:ln>
        </p:spPr>
        <p:txBody>
          <a:bodyPr spcFirstLastPara="1" wrap="square" lIns="0" tIns="15225" rIns="0" bIns="0" anchor="t" anchorCtr="0">
            <a:spAutoFit/>
          </a:bodyPr>
          <a:lstStyle/>
          <a:p>
            <a:pPr marL="12065" marR="5080" lvl="0" indent="0" algn="ctr" rtl="0">
              <a:lnSpc>
                <a:spcPct val="100200"/>
              </a:lnSpc>
              <a:spcBef>
                <a:spcPts val="0"/>
              </a:spcBef>
              <a:spcAft>
                <a:spcPts val="0"/>
              </a:spcAft>
              <a:buNone/>
            </a:pPr>
            <a:r>
              <a:rPr lang="en-US" sz="6250" b="1" dirty="0">
                <a:solidFill>
                  <a:srgbClr val="FFFFFF"/>
                </a:solidFill>
                <a:latin typeface="Cambria"/>
                <a:ea typeface="Cambria"/>
                <a:cs typeface="Cambria"/>
                <a:sym typeface="Cambria"/>
              </a:rPr>
              <a:t>IBM HR Analytics </a:t>
            </a:r>
            <a:endParaRPr sz="6250" b="1" dirty="0">
              <a:solidFill>
                <a:srgbClr val="FFFFFF"/>
              </a:solidFill>
              <a:latin typeface="Cambria"/>
              <a:ea typeface="Cambria"/>
              <a:cs typeface="Cambria"/>
              <a:sym typeface="Cambria"/>
            </a:endParaRPr>
          </a:p>
          <a:p>
            <a:pPr marL="12065" marR="5080" lvl="0" indent="0" algn="ctr" rtl="0">
              <a:lnSpc>
                <a:spcPct val="100200"/>
              </a:lnSpc>
              <a:spcBef>
                <a:spcPts val="0"/>
              </a:spcBef>
              <a:spcAft>
                <a:spcPts val="0"/>
              </a:spcAft>
              <a:buNone/>
            </a:pPr>
            <a:r>
              <a:rPr lang="en-US" sz="6250" b="1" dirty="0">
                <a:solidFill>
                  <a:srgbClr val="FFFFFF"/>
                </a:solidFill>
                <a:latin typeface="Cambria"/>
                <a:ea typeface="Cambria"/>
                <a:cs typeface="Cambria"/>
                <a:sym typeface="Cambria"/>
              </a:rPr>
              <a:t>for  </a:t>
            </a:r>
            <a:endParaRPr sz="6250" b="1" dirty="0">
              <a:solidFill>
                <a:srgbClr val="FFFFFF"/>
              </a:solidFill>
              <a:latin typeface="Cambria"/>
              <a:ea typeface="Cambria"/>
              <a:cs typeface="Cambria"/>
              <a:sym typeface="Cambria"/>
            </a:endParaRPr>
          </a:p>
          <a:p>
            <a:pPr marL="12065" marR="5080" lvl="0" indent="0" algn="ctr" rtl="0">
              <a:lnSpc>
                <a:spcPct val="100200"/>
              </a:lnSpc>
              <a:spcBef>
                <a:spcPts val="0"/>
              </a:spcBef>
              <a:spcAft>
                <a:spcPts val="0"/>
              </a:spcAft>
              <a:buNone/>
            </a:pPr>
            <a:r>
              <a:rPr lang="en-US" sz="6250" b="1" dirty="0">
                <a:solidFill>
                  <a:srgbClr val="FFFFFF"/>
                </a:solidFill>
                <a:latin typeface="Cambria"/>
                <a:ea typeface="Cambria"/>
                <a:cs typeface="Cambria"/>
                <a:sym typeface="Cambria"/>
              </a:rPr>
              <a:t>Employee Attrition Prediction</a:t>
            </a:r>
            <a:endParaRPr sz="6250" dirty="0">
              <a:latin typeface="Cambria"/>
              <a:ea typeface="Cambria"/>
              <a:cs typeface="Cambria"/>
              <a:sym typeface="Cambria"/>
            </a:endParaRPr>
          </a:p>
        </p:txBody>
      </p:sp>
      <p:sp>
        <p:nvSpPr>
          <p:cNvPr id="58" name="Google Shape;58;p9"/>
          <p:cNvSpPr txBox="1"/>
          <p:nvPr/>
        </p:nvSpPr>
        <p:spPr>
          <a:xfrm>
            <a:off x="10483650" y="6084075"/>
            <a:ext cx="5122200" cy="2192700"/>
          </a:xfrm>
          <a:prstGeom prst="rect">
            <a:avLst/>
          </a:prstGeom>
          <a:noFill/>
          <a:ln>
            <a:noFill/>
          </a:ln>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US" sz="4000" b="1" dirty="0">
                <a:solidFill>
                  <a:schemeClr val="lt1"/>
                </a:solidFill>
                <a:latin typeface="Cambria"/>
                <a:ea typeface="Cambria"/>
                <a:cs typeface="Cambria"/>
                <a:sym typeface="Cambria"/>
              </a:rPr>
              <a:t>Presented by -</a:t>
            </a:r>
            <a:endParaRPr sz="4000" b="1" dirty="0">
              <a:solidFill>
                <a:schemeClr val="lt1"/>
              </a:solidFill>
              <a:latin typeface="Cambria"/>
              <a:ea typeface="Cambria"/>
              <a:cs typeface="Cambria"/>
              <a:sym typeface="Cambria"/>
            </a:endParaRPr>
          </a:p>
          <a:p>
            <a:pPr marL="0" lvl="0" indent="0" algn="ctr" rtl="0">
              <a:lnSpc>
                <a:spcPct val="200000"/>
              </a:lnSpc>
              <a:spcBef>
                <a:spcPts val="0"/>
              </a:spcBef>
              <a:spcAft>
                <a:spcPts val="0"/>
              </a:spcAft>
              <a:buNone/>
            </a:pPr>
            <a:r>
              <a:rPr lang="en-US" sz="4000" b="1" dirty="0" err="1">
                <a:solidFill>
                  <a:schemeClr val="lt1"/>
                </a:solidFill>
                <a:latin typeface="Cambria"/>
                <a:ea typeface="Cambria"/>
                <a:cs typeface="Cambria"/>
                <a:sym typeface="Cambria"/>
              </a:rPr>
              <a:t>Faymin</a:t>
            </a:r>
            <a:r>
              <a:rPr lang="en-US" sz="4000" b="1" dirty="0">
                <a:solidFill>
                  <a:schemeClr val="lt1"/>
                </a:solidFill>
                <a:latin typeface="Cambria"/>
                <a:ea typeface="Cambria"/>
                <a:cs typeface="Cambria"/>
                <a:sym typeface="Cambria"/>
              </a:rPr>
              <a:t> Chen</a:t>
            </a:r>
            <a:endParaRPr sz="4000" b="1" dirty="0">
              <a:solidFill>
                <a:schemeClr val="lt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2"/>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0926" y="487245"/>
            <a:ext cx="7449774" cy="2257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E74161C-21DB-84C9-E7C2-E01854CAA0CB}"/>
              </a:ext>
            </a:extLst>
          </p:cNvPr>
          <p:cNvPicPr>
            <a:picLocks noChangeAspect="1"/>
          </p:cNvPicPr>
          <p:nvPr/>
        </p:nvPicPr>
        <p:blipFill>
          <a:blip r:embed="rId4"/>
          <a:stretch>
            <a:fillRect/>
          </a:stretch>
        </p:blipFill>
        <p:spPr>
          <a:xfrm>
            <a:off x="389835" y="347190"/>
            <a:ext cx="10344426" cy="6156710"/>
          </a:xfrm>
          <a:prstGeom prst="rect">
            <a:avLst/>
          </a:prstGeom>
        </p:spPr>
      </p:pic>
      <p:pic>
        <p:nvPicPr>
          <p:cNvPr id="4" name="Picture 2">
            <a:extLst>
              <a:ext uri="{FF2B5EF4-FFF2-40B4-BE49-F238E27FC236}">
                <a16:creationId xmlns:a16="http://schemas.microsoft.com/office/drawing/2014/main" id="{89FA4F0E-65A5-3878-FCB5-49B20BEFF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0926" y="2780584"/>
            <a:ext cx="6178042" cy="1289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E29E4933-20FB-6E57-BF4D-7EABC0CC78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50926" y="4326452"/>
            <a:ext cx="6786365" cy="164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A0B1E72D-5D00-512E-9C9A-E70258CB0F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5524" y="1887748"/>
            <a:ext cx="6255801" cy="145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a:extLst>
              <a:ext uri="{FF2B5EF4-FFF2-40B4-BE49-F238E27FC236}">
                <a16:creationId xmlns:a16="http://schemas.microsoft.com/office/drawing/2014/main" id="{0EA99FBE-FEE5-62B7-25AB-CBC2A9D7A7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16207" y="7317619"/>
            <a:ext cx="6255801" cy="145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0"/>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723" y="2193609"/>
            <a:ext cx="7737349" cy="191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1722" y="7339849"/>
            <a:ext cx="7737349" cy="176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7A4DD18F-4668-D2F5-662A-AB4C61C0541F}"/>
              </a:ext>
            </a:extLst>
          </p:cNvPr>
          <p:cNvPicPr>
            <a:picLocks noChangeAspect="1"/>
          </p:cNvPicPr>
          <p:nvPr/>
        </p:nvPicPr>
        <p:blipFill>
          <a:blip r:embed="rId5"/>
          <a:stretch>
            <a:fillRect/>
          </a:stretch>
        </p:blipFill>
        <p:spPr>
          <a:xfrm>
            <a:off x="780774" y="152400"/>
            <a:ext cx="7772400" cy="5482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8"/>
        <p:cNvGrpSpPr/>
        <p:nvPr/>
      </p:nvGrpSpPr>
      <p:grpSpPr>
        <a:xfrm>
          <a:off x="0" y="0"/>
          <a:ext cx="0" cy="0"/>
          <a:chOff x="0" y="0"/>
          <a:chExt cx="0" cy="0"/>
        </a:xfrm>
      </p:grpSpPr>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350" y="1261165"/>
            <a:ext cx="6157313" cy="1868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CFA462E2-0438-60B7-D56C-1F4A924C6696}"/>
              </a:ext>
            </a:extLst>
          </p:cNvPr>
          <p:cNvPicPr>
            <a:picLocks noChangeAspect="1"/>
          </p:cNvPicPr>
          <p:nvPr/>
        </p:nvPicPr>
        <p:blipFill>
          <a:blip r:embed="rId4"/>
          <a:stretch>
            <a:fillRect/>
          </a:stretch>
        </p:blipFill>
        <p:spPr>
          <a:xfrm>
            <a:off x="739085" y="266700"/>
            <a:ext cx="6273800" cy="5156200"/>
          </a:xfrm>
          <a:prstGeom prst="rect">
            <a:avLst/>
          </a:prstGeom>
        </p:spPr>
      </p:pic>
      <p:pic>
        <p:nvPicPr>
          <p:cNvPr id="4" name="Picture 3">
            <a:extLst>
              <a:ext uri="{FF2B5EF4-FFF2-40B4-BE49-F238E27FC236}">
                <a16:creationId xmlns:a16="http://schemas.microsoft.com/office/drawing/2014/main" id="{7AD3D46A-CDE3-DEE8-3698-7F9DD59A87A1}"/>
              </a:ext>
            </a:extLst>
          </p:cNvPr>
          <p:cNvPicPr>
            <a:picLocks noChangeAspect="1"/>
          </p:cNvPicPr>
          <p:nvPr/>
        </p:nvPicPr>
        <p:blipFill>
          <a:blip r:embed="rId5"/>
          <a:stretch>
            <a:fillRect/>
          </a:stretch>
        </p:blipFill>
        <p:spPr>
          <a:xfrm>
            <a:off x="1886502" y="5848074"/>
            <a:ext cx="4191000" cy="3771900"/>
          </a:xfrm>
          <a:prstGeom prst="rect">
            <a:avLst/>
          </a:prstGeom>
        </p:spPr>
      </p:pic>
      <p:pic>
        <p:nvPicPr>
          <p:cNvPr id="5" name="Picture 3">
            <a:extLst>
              <a:ext uri="{FF2B5EF4-FFF2-40B4-BE49-F238E27FC236}">
                <a16:creationId xmlns:a16="http://schemas.microsoft.com/office/drawing/2014/main" id="{94542AB2-B631-D0EF-BCF1-A0E7EDF683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0350" y="7266687"/>
            <a:ext cx="6537864" cy="131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6"/>
        <p:cNvGrpSpPr/>
        <p:nvPr/>
      </p:nvGrpSpPr>
      <p:grpSpPr>
        <a:xfrm>
          <a:off x="0" y="0"/>
          <a:ext cx="0" cy="0"/>
          <a:chOff x="0" y="0"/>
          <a:chExt cx="0" cy="0"/>
        </a:xfrm>
      </p:grpSpPr>
      <p:pic>
        <p:nvPicPr>
          <p:cNvPr id="3" name="Picture 2">
            <a:extLst>
              <a:ext uri="{FF2B5EF4-FFF2-40B4-BE49-F238E27FC236}">
                <a16:creationId xmlns:a16="http://schemas.microsoft.com/office/drawing/2014/main" id="{45DE44ED-4F30-4C28-A0C7-06F575108721}"/>
              </a:ext>
            </a:extLst>
          </p:cNvPr>
          <p:cNvPicPr>
            <a:picLocks noChangeAspect="1"/>
          </p:cNvPicPr>
          <p:nvPr/>
        </p:nvPicPr>
        <p:blipFill>
          <a:blip r:embed="rId3"/>
          <a:stretch>
            <a:fillRect/>
          </a:stretch>
        </p:blipFill>
        <p:spPr>
          <a:xfrm>
            <a:off x="1691307" y="157645"/>
            <a:ext cx="11097855" cy="3832915"/>
          </a:xfrm>
          <a:prstGeom prst="rect">
            <a:avLst/>
          </a:prstGeom>
        </p:spPr>
      </p:pic>
      <p:pic>
        <p:nvPicPr>
          <p:cNvPr id="5" name="Picture 4">
            <a:extLst>
              <a:ext uri="{FF2B5EF4-FFF2-40B4-BE49-F238E27FC236}">
                <a16:creationId xmlns:a16="http://schemas.microsoft.com/office/drawing/2014/main" id="{56415E84-9204-A503-AFCA-BC0395DE7CB3}"/>
              </a:ext>
            </a:extLst>
          </p:cNvPr>
          <p:cNvPicPr>
            <a:picLocks noChangeAspect="1"/>
          </p:cNvPicPr>
          <p:nvPr/>
        </p:nvPicPr>
        <p:blipFill>
          <a:blip r:embed="rId4"/>
          <a:stretch>
            <a:fillRect/>
          </a:stretch>
        </p:blipFill>
        <p:spPr>
          <a:xfrm>
            <a:off x="1691307" y="4361620"/>
            <a:ext cx="11414816" cy="2841911"/>
          </a:xfrm>
          <a:prstGeom prst="rect">
            <a:avLst/>
          </a:prstGeom>
        </p:spPr>
      </p:pic>
      <p:pic>
        <p:nvPicPr>
          <p:cNvPr id="7" name="Picture 6">
            <a:extLst>
              <a:ext uri="{FF2B5EF4-FFF2-40B4-BE49-F238E27FC236}">
                <a16:creationId xmlns:a16="http://schemas.microsoft.com/office/drawing/2014/main" id="{7ABE3160-3D80-1EDD-2904-E749704957DF}"/>
              </a:ext>
            </a:extLst>
          </p:cNvPr>
          <p:cNvPicPr>
            <a:picLocks noChangeAspect="1"/>
          </p:cNvPicPr>
          <p:nvPr/>
        </p:nvPicPr>
        <p:blipFill>
          <a:blip r:embed="rId5"/>
          <a:stretch>
            <a:fillRect/>
          </a:stretch>
        </p:blipFill>
        <p:spPr>
          <a:xfrm>
            <a:off x="1594678" y="7574591"/>
            <a:ext cx="7772400" cy="16709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2"/>
        <p:cNvGrpSpPr/>
        <p:nvPr/>
      </p:nvGrpSpPr>
      <p:grpSpPr>
        <a:xfrm>
          <a:off x="0" y="0"/>
          <a:ext cx="0" cy="0"/>
          <a:chOff x="0" y="0"/>
          <a:chExt cx="0" cy="0"/>
        </a:xfrm>
      </p:grpSpPr>
      <p:pic>
        <p:nvPicPr>
          <p:cNvPr id="223" name="Google Shape;223;p32"/>
          <p:cNvPicPr preferRelativeResize="0"/>
          <p:nvPr/>
        </p:nvPicPr>
        <p:blipFill>
          <a:blip r:embed="rId3">
            <a:alphaModFix/>
          </a:blip>
          <a:stretch>
            <a:fillRect/>
          </a:stretch>
        </p:blipFill>
        <p:spPr>
          <a:xfrm>
            <a:off x="152400" y="229600"/>
            <a:ext cx="11081226" cy="4835299"/>
          </a:xfrm>
          <a:prstGeom prst="rect">
            <a:avLst/>
          </a:prstGeom>
          <a:noFill/>
          <a:ln>
            <a:noFill/>
          </a:ln>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5149" y="1627361"/>
            <a:ext cx="6744759" cy="188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74"/>
        <p:cNvGrpSpPr/>
        <p:nvPr/>
      </p:nvGrpSpPr>
      <p:grpSpPr>
        <a:xfrm>
          <a:off x="0" y="0"/>
          <a:ext cx="0" cy="0"/>
          <a:chOff x="0" y="0"/>
          <a:chExt cx="0" cy="0"/>
        </a:xfrm>
      </p:grpSpPr>
      <p:pic>
        <p:nvPicPr>
          <p:cNvPr id="7" name="Picture 6">
            <a:extLst>
              <a:ext uri="{FF2B5EF4-FFF2-40B4-BE49-F238E27FC236}">
                <a16:creationId xmlns:a16="http://schemas.microsoft.com/office/drawing/2014/main" id="{A92FD2D2-1373-E214-25CA-E93691163272}"/>
              </a:ext>
            </a:extLst>
          </p:cNvPr>
          <p:cNvPicPr>
            <a:picLocks noChangeAspect="1"/>
          </p:cNvPicPr>
          <p:nvPr/>
        </p:nvPicPr>
        <p:blipFill>
          <a:blip r:embed="rId3"/>
          <a:stretch>
            <a:fillRect/>
          </a:stretch>
        </p:blipFill>
        <p:spPr>
          <a:xfrm>
            <a:off x="3981269" y="1192696"/>
            <a:ext cx="9469688" cy="83246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74">
          <a:extLst>
            <a:ext uri="{FF2B5EF4-FFF2-40B4-BE49-F238E27FC236}">
              <a16:creationId xmlns:a16="http://schemas.microsoft.com/office/drawing/2014/main" id="{4835C4FE-9FAD-0302-51F4-C6C1118DA245}"/>
            </a:ext>
          </a:extLst>
        </p:cNvPr>
        <p:cNvGrpSpPr/>
        <p:nvPr/>
      </p:nvGrpSpPr>
      <p:grpSpPr>
        <a:xfrm>
          <a:off x="0" y="0"/>
          <a:ext cx="0" cy="0"/>
          <a:chOff x="0" y="0"/>
          <a:chExt cx="0" cy="0"/>
        </a:xfrm>
      </p:grpSpPr>
      <p:sp>
        <p:nvSpPr>
          <p:cNvPr id="275" name="Google Shape;275;p39">
            <a:extLst>
              <a:ext uri="{FF2B5EF4-FFF2-40B4-BE49-F238E27FC236}">
                <a16:creationId xmlns:a16="http://schemas.microsoft.com/office/drawing/2014/main" id="{85267046-816D-6169-52A2-380EB1108E40}"/>
              </a:ext>
            </a:extLst>
          </p:cNvPr>
          <p:cNvSpPr txBox="1"/>
          <p:nvPr/>
        </p:nvSpPr>
        <p:spPr>
          <a:xfrm>
            <a:off x="1147649" y="1092013"/>
            <a:ext cx="4524600" cy="475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a:solidFill>
                  <a:schemeClr val="lt1"/>
                </a:solidFill>
                <a:latin typeface="Cambria"/>
                <a:ea typeface="Cambria"/>
                <a:cs typeface="Cambria"/>
                <a:sym typeface="Cambria"/>
              </a:rPr>
              <a:t>Label encoding</a:t>
            </a:r>
            <a:endParaRPr sz="4100" dirty="0">
              <a:solidFill>
                <a:schemeClr val="lt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2866C556-BBA6-23C4-9866-CEF43C444F7C}"/>
              </a:ext>
            </a:extLst>
          </p:cNvPr>
          <p:cNvPicPr>
            <a:picLocks noChangeAspect="1"/>
          </p:cNvPicPr>
          <p:nvPr/>
        </p:nvPicPr>
        <p:blipFill>
          <a:blip r:embed="rId3"/>
          <a:stretch>
            <a:fillRect/>
          </a:stretch>
        </p:blipFill>
        <p:spPr>
          <a:xfrm>
            <a:off x="1899201" y="5027268"/>
            <a:ext cx="13922946" cy="2632489"/>
          </a:xfrm>
          <a:prstGeom prst="rect">
            <a:avLst/>
          </a:prstGeom>
        </p:spPr>
      </p:pic>
    </p:spTree>
    <p:extLst>
      <p:ext uri="{BB962C8B-B14F-4D97-AF65-F5344CB8AC3E}">
        <p14:creationId xmlns:p14="http://schemas.microsoft.com/office/powerpoint/2010/main" val="13443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74">
          <a:extLst>
            <a:ext uri="{FF2B5EF4-FFF2-40B4-BE49-F238E27FC236}">
              <a16:creationId xmlns:a16="http://schemas.microsoft.com/office/drawing/2014/main" id="{E6BDF81F-0DD8-F79B-E2E6-600746958314}"/>
            </a:ext>
          </a:extLst>
        </p:cNvPr>
        <p:cNvGrpSpPr/>
        <p:nvPr/>
      </p:nvGrpSpPr>
      <p:grpSpPr>
        <a:xfrm>
          <a:off x="0" y="0"/>
          <a:ext cx="0" cy="0"/>
          <a:chOff x="0" y="0"/>
          <a:chExt cx="0" cy="0"/>
        </a:xfrm>
      </p:grpSpPr>
      <p:sp>
        <p:nvSpPr>
          <p:cNvPr id="275" name="Google Shape;275;p39">
            <a:extLst>
              <a:ext uri="{FF2B5EF4-FFF2-40B4-BE49-F238E27FC236}">
                <a16:creationId xmlns:a16="http://schemas.microsoft.com/office/drawing/2014/main" id="{E7A6C453-D973-D842-EA7D-D1D806EF6C03}"/>
              </a:ext>
            </a:extLst>
          </p:cNvPr>
          <p:cNvSpPr txBox="1"/>
          <p:nvPr/>
        </p:nvSpPr>
        <p:spPr>
          <a:xfrm>
            <a:off x="802975" y="2841300"/>
            <a:ext cx="4524600" cy="475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100">
                <a:solidFill>
                  <a:schemeClr val="lt1"/>
                </a:solidFill>
                <a:latin typeface="Cambria"/>
                <a:ea typeface="Cambria"/>
                <a:cs typeface="Cambria"/>
                <a:sym typeface="Cambria"/>
              </a:rPr>
              <a:t>TRAIN AND TEST DATASET</a:t>
            </a:r>
            <a:endParaRPr sz="4100">
              <a:solidFill>
                <a:schemeClr val="lt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C759D2F6-EA6C-F478-2D99-7292EE613AA2}"/>
              </a:ext>
            </a:extLst>
          </p:cNvPr>
          <p:cNvPicPr>
            <a:picLocks noChangeAspect="1"/>
          </p:cNvPicPr>
          <p:nvPr/>
        </p:nvPicPr>
        <p:blipFill>
          <a:blip r:embed="rId3"/>
          <a:stretch>
            <a:fillRect/>
          </a:stretch>
        </p:blipFill>
        <p:spPr>
          <a:xfrm>
            <a:off x="508275" y="927928"/>
            <a:ext cx="19907855" cy="2848941"/>
          </a:xfrm>
          <a:prstGeom prst="rect">
            <a:avLst/>
          </a:prstGeom>
        </p:spPr>
      </p:pic>
    </p:spTree>
    <p:extLst>
      <p:ext uri="{BB962C8B-B14F-4D97-AF65-F5344CB8AC3E}">
        <p14:creationId xmlns:p14="http://schemas.microsoft.com/office/powerpoint/2010/main" val="356110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80"/>
        <p:cNvGrpSpPr/>
        <p:nvPr/>
      </p:nvGrpSpPr>
      <p:grpSpPr>
        <a:xfrm>
          <a:off x="0" y="0"/>
          <a:ext cx="0" cy="0"/>
          <a:chOff x="0" y="0"/>
          <a:chExt cx="0" cy="0"/>
        </a:xfrm>
      </p:grpSpPr>
      <p:sp>
        <p:nvSpPr>
          <p:cNvPr id="281" name="Google Shape;281;p40"/>
          <p:cNvSpPr txBox="1"/>
          <p:nvPr/>
        </p:nvSpPr>
        <p:spPr>
          <a:xfrm>
            <a:off x="858050" y="447825"/>
            <a:ext cx="16584600" cy="1420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100">
                <a:solidFill>
                  <a:schemeClr val="lt1"/>
                </a:solidFill>
                <a:latin typeface="Cambria"/>
                <a:ea typeface="Cambria"/>
                <a:cs typeface="Cambria"/>
                <a:sym typeface="Cambria"/>
              </a:rPr>
              <a:t>LOGISTIC REGRESSION</a:t>
            </a:r>
            <a:endParaRPr sz="4100">
              <a:solidFill>
                <a:schemeClr val="lt1"/>
              </a:solidFill>
              <a:latin typeface="Cambria"/>
              <a:ea typeface="Cambria"/>
              <a:cs typeface="Cambria"/>
              <a:sym typeface="Cambria"/>
            </a:endParaRPr>
          </a:p>
        </p:txBody>
      </p:sp>
      <p:pic>
        <p:nvPicPr>
          <p:cNvPr id="5" name="Picture 4">
            <a:extLst>
              <a:ext uri="{FF2B5EF4-FFF2-40B4-BE49-F238E27FC236}">
                <a16:creationId xmlns:a16="http://schemas.microsoft.com/office/drawing/2014/main" id="{0A22B572-A880-3F0D-CD81-D207D47C535D}"/>
              </a:ext>
            </a:extLst>
          </p:cNvPr>
          <p:cNvPicPr>
            <a:picLocks noChangeAspect="1"/>
          </p:cNvPicPr>
          <p:nvPr/>
        </p:nvPicPr>
        <p:blipFill>
          <a:blip r:embed="rId3"/>
          <a:stretch>
            <a:fillRect/>
          </a:stretch>
        </p:blipFill>
        <p:spPr>
          <a:xfrm>
            <a:off x="2995324" y="1868625"/>
            <a:ext cx="12416954" cy="843567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86"/>
        <p:cNvGrpSpPr/>
        <p:nvPr/>
      </p:nvGrpSpPr>
      <p:grpSpPr>
        <a:xfrm>
          <a:off x="0" y="0"/>
          <a:ext cx="0" cy="0"/>
          <a:chOff x="0" y="0"/>
          <a:chExt cx="0" cy="0"/>
        </a:xfrm>
      </p:grpSpPr>
      <p:sp>
        <p:nvSpPr>
          <p:cNvPr id="287" name="Google Shape;287;p41"/>
          <p:cNvSpPr txBox="1"/>
          <p:nvPr/>
        </p:nvSpPr>
        <p:spPr>
          <a:xfrm>
            <a:off x="858050" y="447825"/>
            <a:ext cx="16584600" cy="1420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100">
                <a:solidFill>
                  <a:schemeClr val="lt1"/>
                </a:solidFill>
                <a:latin typeface="Cambria"/>
                <a:ea typeface="Cambria"/>
                <a:cs typeface="Cambria"/>
                <a:sym typeface="Cambria"/>
              </a:rPr>
              <a:t>RANDOM FOREST CLASSIFIER</a:t>
            </a:r>
            <a:endParaRPr sz="4100">
              <a:solidFill>
                <a:schemeClr val="lt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3791EFE1-95B2-D923-DF8A-6DC442F0F88A}"/>
              </a:ext>
            </a:extLst>
          </p:cNvPr>
          <p:cNvPicPr>
            <a:picLocks noChangeAspect="1"/>
          </p:cNvPicPr>
          <p:nvPr/>
        </p:nvPicPr>
        <p:blipFill>
          <a:blip r:embed="rId3"/>
          <a:stretch>
            <a:fillRect/>
          </a:stretch>
        </p:blipFill>
        <p:spPr>
          <a:xfrm>
            <a:off x="5264150" y="1888987"/>
            <a:ext cx="9175750" cy="84107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877999" y="1126110"/>
            <a:ext cx="8648700" cy="1752600"/>
          </a:xfrm>
          <a:prstGeom prst="rect">
            <a:avLst/>
          </a:prstGeom>
          <a:solidFill>
            <a:srgbClr val="000000"/>
          </a:solidFill>
          <a:ln>
            <a:noFill/>
          </a:ln>
        </p:spPr>
        <p:txBody>
          <a:bodyPr spcFirstLastPara="1" wrap="square" lIns="0" tIns="425450" rIns="0" bIns="0" anchor="t" anchorCtr="0">
            <a:spAutoFit/>
          </a:bodyPr>
          <a:lstStyle/>
          <a:p>
            <a:pPr marL="0" marR="28575" lvl="0" indent="0" algn="ctr" rtl="0">
              <a:lnSpc>
                <a:spcPct val="100000"/>
              </a:lnSpc>
              <a:spcBef>
                <a:spcPts val="0"/>
              </a:spcBef>
              <a:spcAft>
                <a:spcPts val="0"/>
              </a:spcAft>
              <a:buNone/>
            </a:pPr>
            <a:r>
              <a:rPr lang="en-US" sz="4400">
                <a:solidFill>
                  <a:srgbClr val="FFFFFF"/>
                </a:solidFill>
                <a:latin typeface="Calibri"/>
                <a:ea typeface="Calibri"/>
                <a:cs typeface="Calibri"/>
                <a:sym typeface="Calibri"/>
              </a:rPr>
              <a:t>Introduction</a:t>
            </a:r>
            <a:endParaRPr sz="4400">
              <a:latin typeface="Calibri"/>
              <a:ea typeface="Calibri"/>
              <a:cs typeface="Calibri"/>
              <a:sym typeface="Calibri"/>
            </a:endParaRPr>
          </a:p>
        </p:txBody>
      </p:sp>
      <p:sp>
        <p:nvSpPr>
          <p:cNvPr id="70" name="Google Shape;70;p11"/>
          <p:cNvSpPr txBox="1"/>
          <p:nvPr/>
        </p:nvSpPr>
        <p:spPr>
          <a:xfrm>
            <a:off x="8897050" y="3393150"/>
            <a:ext cx="8648700" cy="4918654"/>
          </a:xfrm>
          <a:prstGeom prst="rect">
            <a:avLst/>
          </a:prstGeom>
          <a:noFill/>
          <a:ln>
            <a:noFill/>
          </a:ln>
        </p:spPr>
        <p:txBody>
          <a:bodyPr spcFirstLastPara="1" wrap="square" lIns="0" tIns="9525" rIns="0" bIns="0" anchor="t" anchorCtr="0">
            <a:spAutoFit/>
          </a:bodyPr>
          <a:lstStyle/>
          <a:p>
            <a:pPr marL="0" marR="0">
              <a:lnSpc>
                <a:spcPct val="115000"/>
              </a:lnSpc>
              <a:spcBef>
                <a:spcPts val="1200"/>
              </a:spcBef>
              <a:spcAft>
                <a:spcPts val="1200"/>
              </a:spcAft>
            </a:pPr>
            <a:r>
              <a:rPr lang="en-US" sz="2000" dirty="0">
                <a:effectLst/>
                <a:latin typeface="Arial" panose="020B0604020202020204" pitchFamily="34" charset="0"/>
                <a:ea typeface="Arial" panose="020B0604020202020204" pitchFamily="34" charset="0"/>
              </a:rPr>
              <a:t>Attrition is a major problem for all businesses regardless of location, size, and industry sector. A well-managed human resources department is critical to any organization. Companies spend a lot of time and money to nurture their most valuable asset: their employees. When employees leave, companies face huge losses. High turnover means high cost. Hence, it is important to predict turnover rates. The Human Resources Department would greatly benefit from the ability of data scientists to predict employee attrition risk and identify the underlying factors contributing to it, such as inadequate compensation, job dissatisfaction, and commuting distance. This insight will enable them to implement targeted support measures aimed at enhancing employee retention and safeguarding our valuable workforce. In this report, we summarize the findings and insights gained from analyzing the IBM HR Analytics Employee Attrition &amp; Performance dataset</a:t>
            </a:r>
            <a:r>
              <a:rPr lang="en-US" sz="1800" dirty="0">
                <a:effectLst/>
                <a:latin typeface="Arial" panose="020B0604020202020204" pitchFamily="34" charset="0"/>
                <a:ea typeface="Arial" panose="020B0604020202020204" pitchFamily="34" charset="0"/>
              </a:rPr>
              <a:t>. </a:t>
            </a:r>
          </a:p>
        </p:txBody>
      </p:sp>
      <p:pic>
        <p:nvPicPr>
          <p:cNvPr id="71" name="Google Shape;71;p11"/>
          <p:cNvPicPr preferRelativeResize="0"/>
          <p:nvPr/>
        </p:nvPicPr>
        <p:blipFill rotWithShape="1">
          <a:blip r:embed="rId3">
            <a:alphaModFix/>
          </a:blip>
          <a:srcRect/>
          <a:stretch/>
        </p:blipFill>
        <p:spPr>
          <a:xfrm>
            <a:off x="0" y="0"/>
            <a:ext cx="8325590" cy="10299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92"/>
        <p:cNvGrpSpPr/>
        <p:nvPr/>
      </p:nvGrpSpPr>
      <p:grpSpPr>
        <a:xfrm>
          <a:off x="0" y="0"/>
          <a:ext cx="0" cy="0"/>
          <a:chOff x="0" y="0"/>
          <a:chExt cx="0" cy="0"/>
        </a:xfrm>
      </p:grpSpPr>
      <p:sp>
        <p:nvSpPr>
          <p:cNvPr id="293" name="Google Shape;293;p42"/>
          <p:cNvSpPr txBox="1"/>
          <p:nvPr/>
        </p:nvSpPr>
        <p:spPr>
          <a:xfrm>
            <a:off x="858050" y="447825"/>
            <a:ext cx="16584600" cy="142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solidFill>
                  <a:schemeClr val="lt1"/>
                </a:solidFill>
                <a:latin typeface="Cambria"/>
                <a:ea typeface="Cambria"/>
                <a:cs typeface="Cambria"/>
                <a:sym typeface="Cambria"/>
              </a:rPr>
              <a:t>                                           GRADIENT BOOSTING</a:t>
            </a:r>
          </a:p>
          <a:p>
            <a:pPr marL="0" lvl="0" indent="0" algn="l" rtl="0">
              <a:spcBef>
                <a:spcPts val="0"/>
              </a:spcBef>
              <a:spcAft>
                <a:spcPts val="0"/>
              </a:spcAft>
              <a:buNone/>
            </a:pPr>
            <a:endParaRPr sz="4100" dirty="0">
              <a:solidFill>
                <a:schemeClr val="lt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80EF45BC-7A7B-BF89-58F9-49230C3C4E03}"/>
              </a:ext>
            </a:extLst>
          </p:cNvPr>
          <p:cNvPicPr>
            <a:picLocks noChangeAspect="1"/>
          </p:cNvPicPr>
          <p:nvPr/>
        </p:nvPicPr>
        <p:blipFill>
          <a:blip r:embed="rId3"/>
          <a:stretch>
            <a:fillRect/>
          </a:stretch>
        </p:blipFill>
        <p:spPr>
          <a:xfrm>
            <a:off x="3314700" y="1868625"/>
            <a:ext cx="10401300" cy="81530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322"/>
        <p:cNvGrpSpPr/>
        <p:nvPr/>
      </p:nvGrpSpPr>
      <p:grpSpPr>
        <a:xfrm>
          <a:off x="0" y="0"/>
          <a:ext cx="0" cy="0"/>
          <a:chOff x="0" y="0"/>
          <a:chExt cx="0" cy="0"/>
        </a:xfrm>
      </p:grpSpPr>
      <p:sp>
        <p:nvSpPr>
          <p:cNvPr id="323" name="Google Shape;323;p47"/>
          <p:cNvSpPr txBox="1"/>
          <p:nvPr/>
        </p:nvSpPr>
        <p:spPr>
          <a:xfrm>
            <a:off x="361950" y="3205325"/>
            <a:ext cx="5382550" cy="332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solidFill>
                  <a:schemeClr val="lt1"/>
                </a:solidFill>
                <a:latin typeface="Cambria"/>
                <a:ea typeface="Cambria"/>
                <a:cs typeface="Cambria"/>
                <a:sym typeface="Cambria"/>
              </a:rPr>
              <a:t>       ROC CURVE</a:t>
            </a:r>
          </a:p>
          <a:p>
            <a:pPr marL="0" lvl="0" indent="0" algn="l" rtl="0">
              <a:spcBef>
                <a:spcPts val="0"/>
              </a:spcBef>
              <a:spcAft>
                <a:spcPts val="0"/>
              </a:spcAft>
              <a:buNone/>
            </a:pPr>
            <a:r>
              <a:rPr lang="en-US" sz="4100" dirty="0">
                <a:solidFill>
                  <a:schemeClr val="lt1"/>
                </a:solidFill>
                <a:latin typeface="Cambria"/>
                <a:ea typeface="Cambria"/>
                <a:cs typeface="Cambria"/>
                <a:sym typeface="Cambria"/>
              </a:rPr>
              <a:t>(Logistic Regression)</a:t>
            </a:r>
            <a:endParaRPr sz="4100" dirty="0">
              <a:solidFill>
                <a:schemeClr val="lt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A8E4E046-6459-5AC4-6EA1-F916A125DD6C}"/>
              </a:ext>
            </a:extLst>
          </p:cNvPr>
          <p:cNvPicPr>
            <a:picLocks noChangeAspect="1"/>
          </p:cNvPicPr>
          <p:nvPr/>
        </p:nvPicPr>
        <p:blipFill>
          <a:blip r:embed="rId3"/>
          <a:stretch>
            <a:fillRect/>
          </a:stretch>
        </p:blipFill>
        <p:spPr>
          <a:xfrm>
            <a:off x="6703060" y="1244600"/>
            <a:ext cx="11235690" cy="6775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322">
          <a:extLst>
            <a:ext uri="{FF2B5EF4-FFF2-40B4-BE49-F238E27FC236}">
              <a16:creationId xmlns:a16="http://schemas.microsoft.com/office/drawing/2014/main" id="{CCFCD46B-AB82-6BFA-BC47-A27175BA98C0}"/>
            </a:ext>
          </a:extLst>
        </p:cNvPr>
        <p:cNvGrpSpPr/>
        <p:nvPr/>
      </p:nvGrpSpPr>
      <p:grpSpPr>
        <a:xfrm>
          <a:off x="0" y="0"/>
          <a:ext cx="0" cy="0"/>
          <a:chOff x="0" y="0"/>
          <a:chExt cx="0" cy="0"/>
        </a:xfrm>
      </p:grpSpPr>
      <p:sp>
        <p:nvSpPr>
          <p:cNvPr id="323" name="Google Shape;323;p47">
            <a:extLst>
              <a:ext uri="{FF2B5EF4-FFF2-40B4-BE49-F238E27FC236}">
                <a16:creationId xmlns:a16="http://schemas.microsoft.com/office/drawing/2014/main" id="{CD31FCA5-A0B2-D539-262A-C16ED8D3DB9A}"/>
              </a:ext>
            </a:extLst>
          </p:cNvPr>
          <p:cNvSpPr txBox="1"/>
          <p:nvPr/>
        </p:nvSpPr>
        <p:spPr>
          <a:xfrm>
            <a:off x="361950" y="3205325"/>
            <a:ext cx="5382550" cy="332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solidFill>
                  <a:schemeClr val="lt1"/>
                </a:solidFill>
                <a:latin typeface="Cambria"/>
                <a:ea typeface="Cambria"/>
                <a:cs typeface="Cambria"/>
                <a:sym typeface="Cambria"/>
              </a:rPr>
              <a:t>       ROC CURVE</a:t>
            </a:r>
          </a:p>
          <a:p>
            <a:pPr marL="0" lvl="0" indent="0" algn="l" rtl="0">
              <a:spcBef>
                <a:spcPts val="0"/>
              </a:spcBef>
              <a:spcAft>
                <a:spcPts val="0"/>
              </a:spcAft>
              <a:buNone/>
            </a:pPr>
            <a:r>
              <a:rPr lang="en-US" sz="4100" dirty="0">
                <a:solidFill>
                  <a:schemeClr val="lt1"/>
                </a:solidFill>
                <a:latin typeface="Cambria"/>
                <a:ea typeface="Cambria"/>
                <a:cs typeface="Cambria"/>
                <a:sym typeface="Cambria"/>
              </a:rPr>
              <a:t>(</a:t>
            </a:r>
            <a:r>
              <a:rPr lang="en-US" sz="3200" dirty="0">
                <a:solidFill>
                  <a:schemeClr val="lt1"/>
                </a:solidFill>
                <a:latin typeface="Cambria"/>
                <a:ea typeface="Cambria"/>
                <a:cs typeface="Cambria"/>
                <a:sym typeface="Cambria"/>
              </a:rPr>
              <a:t>Random Forest Classifier)</a:t>
            </a:r>
            <a:endParaRPr sz="3200" dirty="0">
              <a:solidFill>
                <a:schemeClr val="lt1"/>
              </a:solidFill>
              <a:latin typeface="Cambria"/>
              <a:ea typeface="Cambria"/>
              <a:cs typeface="Cambria"/>
              <a:sym typeface="Cambria"/>
            </a:endParaRPr>
          </a:p>
        </p:txBody>
      </p:sp>
      <p:pic>
        <p:nvPicPr>
          <p:cNvPr id="4" name="Picture 3">
            <a:extLst>
              <a:ext uri="{FF2B5EF4-FFF2-40B4-BE49-F238E27FC236}">
                <a16:creationId xmlns:a16="http://schemas.microsoft.com/office/drawing/2014/main" id="{4D2BCBE3-6E2C-5F95-2C68-4AA2F09C9709}"/>
              </a:ext>
            </a:extLst>
          </p:cNvPr>
          <p:cNvPicPr>
            <a:picLocks noChangeAspect="1"/>
          </p:cNvPicPr>
          <p:nvPr/>
        </p:nvPicPr>
        <p:blipFill>
          <a:blip r:embed="rId3"/>
          <a:stretch>
            <a:fillRect/>
          </a:stretch>
        </p:blipFill>
        <p:spPr>
          <a:xfrm>
            <a:off x="7054849" y="1047750"/>
            <a:ext cx="10487829" cy="7391400"/>
          </a:xfrm>
          <a:prstGeom prst="rect">
            <a:avLst/>
          </a:prstGeom>
        </p:spPr>
      </p:pic>
    </p:spTree>
    <p:extLst>
      <p:ext uri="{BB962C8B-B14F-4D97-AF65-F5344CB8AC3E}">
        <p14:creationId xmlns:p14="http://schemas.microsoft.com/office/powerpoint/2010/main" val="82129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322">
          <a:extLst>
            <a:ext uri="{FF2B5EF4-FFF2-40B4-BE49-F238E27FC236}">
              <a16:creationId xmlns:a16="http://schemas.microsoft.com/office/drawing/2014/main" id="{DF2F9916-155E-500A-DD4F-4B7A78CE2A8E}"/>
            </a:ext>
          </a:extLst>
        </p:cNvPr>
        <p:cNvGrpSpPr/>
        <p:nvPr/>
      </p:nvGrpSpPr>
      <p:grpSpPr>
        <a:xfrm>
          <a:off x="0" y="0"/>
          <a:ext cx="0" cy="0"/>
          <a:chOff x="0" y="0"/>
          <a:chExt cx="0" cy="0"/>
        </a:xfrm>
      </p:grpSpPr>
      <p:sp>
        <p:nvSpPr>
          <p:cNvPr id="323" name="Google Shape;323;p47">
            <a:extLst>
              <a:ext uri="{FF2B5EF4-FFF2-40B4-BE49-F238E27FC236}">
                <a16:creationId xmlns:a16="http://schemas.microsoft.com/office/drawing/2014/main" id="{43C5ED62-45BE-FC49-10BF-CA55AD2CE506}"/>
              </a:ext>
            </a:extLst>
          </p:cNvPr>
          <p:cNvSpPr txBox="1"/>
          <p:nvPr/>
        </p:nvSpPr>
        <p:spPr>
          <a:xfrm>
            <a:off x="361950" y="3205325"/>
            <a:ext cx="5382550" cy="332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4100" dirty="0">
                <a:solidFill>
                  <a:schemeClr val="lt1"/>
                </a:solidFill>
                <a:latin typeface="Cambria"/>
                <a:ea typeface="Cambria"/>
                <a:cs typeface="Cambria"/>
                <a:sym typeface="Cambria"/>
              </a:rPr>
              <a:t>       ROC CURVE</a:t>
            </a:r>
          </a:p>
          <a:p>
            <a:pPr marL="0" lvl="0" indent="0" algn="l" rtl="0">
              <a:spcBef>
                <a:spcPts val="0"/>
              </a:spcBef>
              <a:spcAft>
                <a:spcPts val="0"/>
              </a:spcAft>
              <a:buNone/>
            </a:pPr>
            <a:r>
              <a:rPr lang="en-US" sz="4100" dirty="0">
                <a:solidFill>
                  <a:schemeClr val="lt1"/>
                </a:solidFill>
                <a:latin typeface="Cambria"/>
                <a:ea typeface="Cambria"/>
                <a:cs typeface="Cambria"/>
                <a:sym typeface="Cambria"/>
              </a:rPr>
              <a:t>(Gradient Boosting)</a:t>
            </a:r>
            <a:endParaRPr sz="4100" dirty="0">
              <a:solidFill>
                <a:schemeClr val="lt1"/>
              </a:solidFill>
              <a:latin typeface="Cambria"/>
              <a:ea typeface="Cambria"/>
              <a:cs typeface="Cambria"/>
              <a:sym typeface="Cambria"/>
            </a:endParaRPr>
          </a:p>
        </p:txBody>
      </p:sp>
      <p:pic>
        <p:nvPicPr>
          <p:cNvPr id="4" name="Picture 3">
            <a:extLst>
              <a:ext uri="{FF2B5EF4-FFF2-40B4-BE49-F238E27FC236}">
                <a16:creationId xmlns:a16="http://schemas.microsoft.com/office/drawing/2014/main" id="{9878397E-B966-1153-7EE9-9F043C6448F7}"/>
              </a:ext>
            </a:extLst>
          </p:cNvPr>
          <p:cNvPicPr>
            <a:picLocks noChangeAspect="1"/>
          </p:cNvPicPr>
          <p:nvPr/>
        </p:nvPicPr>
        <p:blipFill>
          <a:blip r:embed="rId3"/>
          <a:stretch>
            <a:fillRect/>
          </a:stretch>
        </p:blipFill>
        <p:spPr>
          <a:xfrm>
            <a:off x="6452240" y="1148400"/>
            <a:ext cx="11486510" cy="7391400"/>
          </a:xfrm>
          <a:prstGeom prst="rect">
            <a:avLst/>
          </a:prstGeom>
        </p:spPr>
      </p:pic>
    </p:spTree>
    <p:extLst>
      <p:ext uri="{BB962C8B-B14F-4D97-AF65-F5344CB8AC3E}">
        <p14:creationId xmlns:p14="http://schemas.microsoft.com/office/powerpoint/2010/main" val="2285350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9138"/>
        </a:solidFill>
        <a:effectLst/>
      </p:bgPr>
    </p:bg>
    <p:spTree>
      <p:nvGrpSpPr>
        <p:cNvPr id="1" name="Shape 286">
          <a:extLst>
            <a:ext uri="{FF2B5EF4-FFF2-40B4-BE49-F238E27FC236}">
              <a16:creationId xmlns:a16="http://schemas.microsoft.com/office/drawing/2014/main" id="{64E9C98B-B758-0083-5ABF-D5453547D8AD}"/>
            </a:ext>
          </a:extLst>
        </p:cNvPr>
        <p:cNvGrpSpPr/>
        <p:nvPr/>
      </p:nvGrpSpPr>
      <p:grpSpPr>
        <a:xfrm>
          <a:off x="0" y="0"/>
          <a:ext cx="0" cy="0"/>
          <a:chOff x="0" y="0"/>
          <a:chExt cx="0" cy="0"/>
        </a:xfrm>
      </p:grpSpPr>
      <p:sp>
        <p:nvSpPr>
          <p:cNvPr id="287" name="Google Shape;287;p41">
            <a:extLst>
              <a:ext uri="{FF2B5EF4-FFF2-40B4-BE49-F238E27FC236}">
                <a16:creationId xmlns:a16="http://schemas.microsoft.com/office/drawing/2014/main" id="{4ED9F32B-7DE1-E279-AEFC-AB0C330F3B5A}"/>
              </a:ext>
            </a:extLst>
          </p:cNvPr>
          <p:cNvSpPr txBox="1"/>
          <p:nvPr/>
        </p:nvSpPr>
        <p:spPr>
          <a:xfrm>
            <a:off x="858050" y="447825"/>
            <a:ext cx="16584600" cy="1420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a:solidFill>
                  <a:schemeClr val="lt1"/>
                </a:solidFill>
                <a:latin typeface="Cambria"/>
                <a:ea typeface="Cambria"/>
                <a:cs typeface="Cambria"/>
                <a:sym typeface="Cambria"/>
              </a:rPr>
              <a:t>Model Comparison</a:t>
            </a:r>
            <a:endParaRPr sz="4100" dirty="0">
              <a:solidFill>
                <a:schemeClr val="lt1"/>
              </a:solidFill>
              <a:latin typeface="Cambria"/>
              <a:ea typeface="Cambria"/>
              <a:cs typeface="Cambria"/>
              <a:sym typeface="Cambria"/>
            </a:endParaRPr>
          </a:p>
        </p:txBody>
      </p:sp>
      <p:pic>
        <p:nvPicPr>
          <p:cNvPr id="4" name="Picture 3">
            <a:extLst>
              <a:ext uri="{FF2B5EF4-FFF2-40B4-BE49-F238E27FC236}">
                <a16:creationId xmlns:a16="http://schemas.microsoft.com/office/drawing/2014/main" id="{068A9F77-2A8A-6390-90AB-9A0873F1DEEE}"/>
              </a:ext>
            </a:extLst>
          </p:cNvPr>
          <p:cNvPicPr>
            <a:picLocks noChangeAspect="1"/>
          </p:cNvPicPr>
          <p:nvPr/>
        </p:nvPicPr>
        <p:blipFill>
          <a:blip r:embed="rId3"/>
          <a:stretch>
            <a:fillRect/>
          </a:stretch>
        </p:blipFill>
        <p:spPr>
          <a:xfrm>
            <a:off x="0" y="2266950"/>
            <a:ext cx="18276937" cy="6953250"/>
          </a:xfrm>
          <a:prstGeom prst="rect">
            <a:avLst/>
          </a:prstGeom>
        </p:spPr>
      </p:pic>
    </p:spTree>
    <p:extLst>
      <p:ext uri="{BB962C8B-B14F-4D97-AF65-F5344CB8AC3E}">
        <p14:creationId xmlns:p14="http://schemas.microsoft.com/office/powerpoint/2010/main" val="1105592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48"/>
          <p:cNvSpPr/>
          <p:nvPr/>
        </p:nvSpPr>
        <p:spPr>
          <a:xfrm>
            <a:off x="6195516" y="9055843"/>
            <a:ext cx="5897245" cy="1228725"/>
          </a:xfrm>
          <a:custGeom>
            <a:avLst/>
            <a:gdLst/>
            <a:ahLst/>
            <a:cxnLst/>
            <a:rect l="l" t="t" r="r" b="b"/>
            <a:pathLst>
              <a:path w="5897245" h="1228725" extrusionOk="0">
                <a:moveTo>
                  <a:pt x="5897026" y="1228216"/>
                </a:moveTo>
                <a:lnTo>
                  <a:pt x="0" y="1228216"/>
                </a:lnTo>
                <a:lnTo>
                  <a:pt x="0" y="0"/>
                </a:lnTo>
                <a:lnTo>
                  <a:pt x="5897026" y="0"/>
                </a:lnTo>
                <a:lnTo>
                  <a:pt x="5897026" y="122821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0" name="Google Shape;330;p48"/>
          <p:cNvSpPr/>
          <p:nvPr/>
        </p:nvSpPr>
        <p:spPr>
          <a:xfrm>
            <a:off x="11815725" y="0"/>
            <a:ext cx="6472555" cy="10287000"/>
          </a:xfrm>
          <a:custGeom>
            <a:avLst/>
            <a:gdLst/>
            <a:ahLst/>
            <a:cxnLst/>
            <a:rect l="l" t="t" r="r" b="b"/>
            <a:pathLst>
              <a:path w="6472555" h="10287000" extrusionOk="0">
                <a:moveTo>
                  <a:pt x="6472263" y="0"/>
                </a:moveTo>
                <a:lnTo>
                  <a:pt x="0" y="0"/>
                </a:lnTo>
                <a:lnTo>
                  <a:pt x="0" y="1225372"/>
                </a:lnTo>
                <a:lnTo>
                  <a:pt x="5246255" y="1225372"/>
                </a:lnTo>
                <a:lnTo>
                  <a:pt x="5246255" y="9061425"/>
                </a:lnTo>
                <a:lnTo>
                  <a:pt x="0" y="9061425"/>
                </a:lnTo>
                <a:lnTo>
                  <a:pt x="0" y="10286797"/>
                </a:lnTo>
                <a:lnTo>
                  <a:pt x="6472263" y="10286797"/>
                </a:lnTo>
                <a:lnTo>
                  <a:pt x="6472263" y="9061425"/>
                </a:lnTo>
                <a:lnTo>
                  <a:pt x="6472263" y="1225372"/>
                </a:lnTo>
                <a:lnTo>
                  <a:pt x="647226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1" name="Google Shape;331;p48"/>
          <p:cNvSpPr/>
          <p:nvPr/>
        </p:nvSpPr>
        <p:spPr>
          <a:xfrm>
            <a:off x="0" y="0"/>
            <a:ext cx="12092940" cy="10287000"/>
          </a:xfrm>
          <a:custGeom>
            <a:avLst/>
            <a:gdLst/>
            <a:ahLst/>
            <a:cxnLst/>
            <a:rect l="l" t="t" r="r" b="b"/>
            <a:pathLst>
              <a:path w="12092940" h="10287000" extrusionOk="0">
                <a:moveTo>
                  <a:pt x="12092534" y="1511"/>
                </a:moveTo>
                <a:lnTo>
                  <a:pt x="6472250" y="1511"/>
                </a:lnTo>
                <a:lnTo>
                  <a:pt x="6472250" y="0"/>
                </a:lnTo>
                <a:lnTo>
                  <a:pt x="0" y="0"/>
                </a:lnTo>
                <a:lnTo>
                  <a:pt x="0" y="1225372"/>
                </a:lnTo>
                <a:lnTo>
                  <a:pt x="0" y="9061425"/>
                </a:lnTo>
                <a:lnTo>
                  <a:pt x="0" y="10286797"/>
                </a:lnTo>
                <a:lnTo>
                  <a:pt x="6472250" y="10286797"/>
                </a:lnTo>
                <a:lnTo>
                  <a:pt x="6472250" y="9061425"/>
                </a:lnTo>
                <a:lnTo>
                  <a:pt x="1225994" y="9061425"/>
                </a:lnTo>
                <a:lnTo>
                  <a:pt x="1225994" y="1225372"/>
                </a:lnTo>
                <a:lnTo>
                  <a:pt x="6195504" y="1225372"/>
                </a:lnTo>
                <a:lnTo>
                  <a:pt x="6195504" y="1229728"/>
                </a:lnTo>
                <a:lnTo>
                  <a:pt x="12092534" y="1229728"/>
                </a:lnTo>
                <a:lnTo>
                  <a:pt x="12092534" y="151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32" name="Google Shape;332;p48"/>
          <p:cNvSpPr txBox="1">
            <a:spLocks noGrp="1"/>
          </p:cNvSpPr>
          <p:nvPr>
            <p:ph type="title"/>
          </p:nvPr>
        </p:nvSpPr>
        <p:spPr>
          <a:xfrm>
            <a:off x="6135928" y="2654250"/>
            <a:ext cx="6006465" cy="1361440"/>
          </a:xfrm>
          <a:prstGeom prst="rect">
            <a:avLst/>
          </a:prstGeom>
          <a:noFill/>
          <a:ln>
            <a:noFill/>
          </a:ln>
        </p:spPr>
        <p:txBody>
          <a:bodyPr spcFirstLastPara="1" wrap="square" lIns="0" tIns="13950" rIns="0" bIns="0" anchor="t" anchorCtr="0">
            <a:spAutoFit/>
          </a:bodyPr>
          <a:lstStyle/>
          <a:p>
            <a:pPr marL="12700" lvl="0" indent="0" algn="l" rtl="0">
              <a:lnSpc>
                <a:spcPct val="100000"/>
              </a:lnSpc>
              <a:spcBef>
                <a:spcPts val="0"/>
              </a:spcBef>
              <a:spcAft>
                <a:spcPts val="0"/>
              </a:spcAft>
              <a:buNone/>
            </a:pPr>
            <a:r>
              <a:rPr lang="en-US" sz="8750"/>
              <a:t>Conclusion</a:t>
            </a:r>
            <a:endParaRPr sz="8750"/>
          </a:p>
        </p:txBody>
      </p:sp>
      <p:sp>
        <p:nvSpPr>
          <p:cNvPr id="333" name="Google Shape;333;p48"/>
          <p:cNvSpPr txBox="1">
            <a:spLocks noGrp="1"/>
          </p:cNvSpPr>
          <p:nvPr>
            <p:ph type="body" idx="1"/>
          </p:nvPr>
        </p:nvSpPr>
        <p:spPr>
          <a:xfrm>
            <a:off x="4216937" y="4726785"/>
            <a:ext cx="9866700" cy="3254100"/>
          </a:xfrm>
          <a:prstGeom prst="rect">
            <a:avLst/>
          </a:prstGeom>
          <a:noFill/>
          <a:ln>
            <a:noFill/>
          </a:ln>
        </p:spPr>
        <p:txBody>
          <a:bodyPr spcFirstLastPara="1" wrap="square" lIns="0" tIns="8250" rIns="0" bIns="0" anchor="ctr" anchorCtr="0">
            <a:noAutofit/>
          </a:bodyPr>
          <a:lstStyle/>
          <a:p>
            <a:pPr marL="0" marR="5080" lvl="0" indent="0" algn="just" rtl="0">
              <a:lnSpc>
                <a:spcPct val="102099"/>
              </a:lnSpc>
              <a:spcBef>
                <a:spcPts val="0"/>
              </a:spcBef>
              <a:spcAft>
                <a:spcPts val="0"/>
              </a:spcAft>
              <a:buNone/>
            </a:pPr>
            <a:r>
              <a:rPr lang="en-US">
                <a:latin typeface="Cambria"/>
                <a:ea typeface="Cambria"/>
                <a:cs typeface="Cambria"/>
                <a:sym typeface="Cambria"/>
              </a:rPr>
              <a:t>In conclusion, we embarked on a comprehensive analysis of the IBM HR Analytics Attrition Dataset, from data loading to model evaluation. By implementing and evaluating various machine learning algorithms, we gained insights into which models are effective for predicting employee attrition. The results and visualizations generated throughout the process provide valuable information for decision-makers and HR professionals seeking to understand and mitigate employee attrition within the organization. This project showcases the power of data analysis and machine learning in addressing real-world business challenges.</a:t>
            </a:r>
            <a:endParaRPr sz="34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sp>
        <p:nvSpPr>
          <p:cNvPr id="77" name="Google Shape;77;p12"/>
          <p:cNvSpPr txBox="1">
            <a:spLocks noGrp="1"/>
          </p:cNvSpPr>
          <p:nvPr>
            <p:ph type="title"/>
          </p:nvPr>
        </p:nvSpPr>
        <p:spPr>
          <a:xfrm>
            <a:off x="8878000" y="1126100"/>
            <a:ext cx="8648700" cy="1591800"/>
          </a:xfrm>
          <a:prstGeom prst="rect">
            <a:avLst/>
          </a:prstGeom>
          <a:solidFill>
            <a:srgbClr val="000000"/>
          </a:solidFill>
          <a:ln>
            <a:noFill/>
          </a:ln>
        </p:spPr>
        <p:txBody>
          <a:bodyPr spcFirstLastPara="1" wrap="square" lIns="0" tIns="422275" rIns="0" bIns="0" anchor="t" anchorCtr="0">
            <a:normAutofit/>
          </a:bodyPr>
          <a:lstStyle/>
          <a:p>
            <a:pPr marL="246379" lvl="0" indent="0" algn="ctr" rtl="0">
              <a:lnSpc>
                <a:spcPct val="100000"/>
              </a:lnSpc>
              <a:spcBef>
                <a:spcPts val="0"/>
              </a:spcBef>
              <a:spcAft>
                <a:spcPts val="0"/>
              </a:spcAft>
              <a:buNone/>
            </a:pPr>
            <a:r>
              <a:rPr lang="en-US" sz="4350">
                <a:solidFill>
                  <a:srgbClr val="FFFFFF"/>
                </a:solidFill>
                <a:latin typeface="Cambria"/>
                <a:ea typeface="Cambria"/>
                <a:cs typeface="Cambria"/>
                <a:sym typeface="Cambria"/>
              </a:rPr>
              <a:t>OBJECTIVE</a:t>
            </a:r>
            <a:endParaRPr sz="4350">
              <a:latin typeface="Cambria"/>
              <a:ea typeface="Cambria"/>
              <a:cs typeface="Cambria"/>
              <a:sym typeface="Cambria"/>
            </a:endParaRPr>
          </a:p>
        </p:txBody>
      </p:sp>
      <p:sp>
        <p:nvSpPr>
          <p:cNvPr id="78" name="Google Shape;78;p12"/>
          <p:cNvSpPr txBox="1"/>
          <p:nvPr/>
        </p:nvSpPr>
        <p:spPr>
          <a:xfrm>
            <a:off x="9367890" y="3532131"/>
            <a:ext cx="7668900" cy="4913761"/>
          </a:xfrm>
          <a:prstGeom prst="rect">
            <a:avLst/>
          </a:prstGeom>
          <a:noFill/>
          <a:ln>
            <a:noFill/>
          </a:ln>
        </p:spPr>
        <p:txBody>
          <a:bodyPr spcFirstLastPara="1" wrap="square" lIns="0" tIns="10775" rIns="0" bIns="0" anchor="t" anchorCtr="0">
            <a:spAutoFit/>
          </a:bodyPr>
          <a:lstStyle/>
          <a:p>
            <a:pPr marL="12065" marR="5080" lvl="0" indent="-635" algn="just" rtl="0">
              <a:lnSpc>
                <a:spcPct val="117700"/>
              </a:lnSpc>
              <a:spcBef>
                <a:spcPts val="0"/>
              </a:spcBef>
              <a:spcAft>
                <a:spcPts val="0"/>
              </a:spcAft>
              <a:buNone/>
            </a:pPr>
            <a:r>
              <a:rPr lang="en-US" sz="3000" dirty="0">
                <a:solidFill>
                  <a:schemeClr val="dk1"/>
                </a:solidFill>
                <a:latin typeface="Cambria"/>
                <a:ea typeface="Cambria"/>
                <a:cs typeface="Cambria"/>
                <a:sym typeface="Cambria"/>
              </a:rPr>
              <a:t>Employee attrition is the rate at which employees leave a company. The goal of this analysis is to create a model that can determine the most dominant contributing factors affecting attrition. Through this kind of analysis, we can understand how many employees are likely to leave, while also determining which employees are at the highest risk and for what reasons.</a:t>
            </a:r>
            <a:endParaRPr sz="3000" dirty="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931400" y="439825"/>
            <a:ext cx="16425300" cy="1366800"/>
          </a:xfrm>
          <a:prstGeom prst="rect">
            <a:avLst/>
          </a:prstGeom>
          <a:solidFill>
            <a:schemeClr val="dk1"/>
          </a:solidFill>
        </p:spPr>
        <p:txBody>
          <a:bodyPr spcFirstLastPara="1" wrap="square" lIns="0" tIns="0" rIns="0" bIns="0" anchor="ctr" anchorCtr="0">
            <a:normAutofit/>
          </a:bodyPr>
          <a:lstStyle/>
          <a:p>
            <a:pPr marL="0" lvl="0" indent="0" algn="ctr" rtl="0">
              <a:spcBef>
                <a:spcPts val="0"/>
              </a:spcBef>
              <a:spcAft>
                <a:spcPts val="0"/>
              </a:spcAft>
              <a:buNone/>
            </a:pPr>
            <a:r>
              <a:rPr lang="en-US">
                <a:solidFill>
                  <a:schemeClr val="lt1"/>
                </a:solidFill>
                <a:latin typeface="Cambria"/>
                <a:ea typeface="Cambria"/>
                <a:cs typeface="Cambria"/>
                <a:sym typeface="Cambria"/>
              </a:rPr>
              <a:t>METHODOLOGY</a:t>
            </a:r>
            <a:endParaRPr>
              <a:solidFill>
                <a:schemeClr val="lt1"/>
              </a:solidFill>
              <a:latin typeface="Cambria"/>
              <a:ea typeface="Cambria"/>
              <a:cs typeface="Cambria"/>
              <a:sym typeface="Cambria"/>
            </a:endParaRPr>
          </a:p>
        </p:txBody>
      </p:sp>
      <p:sp>
        <p:nvSpPr>
          <p:cNvPr id="97" name="Google Shape;97;p15"/>
          <p:cNvSpPr txBox="1">
            <a:spLocks noGrp="1"/>
          </p:cNvSpPr>
          <p:nvPr>
            <p:ph type="body" idx="1"/>
          </p:nvPr>
        </p:nvSpPr>
        <p:spPr>
          <a:xfrm>
            <a:off x="931400" y="2148000"/>
            <a:ext cx="16425300" cy="6878806"/>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Load the Dataset:</a:t>
            </a:r>
            <a:r>
              <a:rPr lang="en-US" sz="2500" dirty="0">
                <a:latin typeface="Cambria"/>
                <a:ea typeface="Cambria"/>
                <a:cs typeface="Cambria"/>
                <a:sym typeface="Cambria"/>
              </a:rPr>
              <a:t> The IBM HR Analytics Attrition Dataset is loaded using the </a:t>
            </a:r>
            <a:r>
              <a:rPr lang="en-US" sz="2500" dirty="0" err="1">
                <a:latin typeface="Cambria"/>
                <a:ea typeface="Cambria"/>
                <a:cs typeface="Cambria"/>
                <a:sym typeface="Cambria"/>
              </a:rPr>
              <a:t>pd.read_csv</a:t>
            </a:r>
            <a:r>
              <a:rPr lang="en-US" sz="2500" dirty="0">
                <a:latin typeface="Cambria"/>
                <a:ea typeface="Cambria"/>
                <a:cs typeface="Cambria"/>
                <a:sym typeface="Cambria"/>
              </a:rPr>
              <a:t>() function. The head() and info() methods are used to display the first few rows and get information about the dataset, respectively.</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Knowing the Dataset:</a:t>
            </a:r>
            <a:r>
              <a:rPr lang="en-US" sz="2500" dirty="0">
                <a:latin typeface="Cambria"/>
                <a:ea typeface="Cambria"/>
                <a:cs typeface="Cambria"/>
                <a:sym typeface="Cambria"/>
              </a:rPr>
              <a:t> Basic Information about the dataset is generated; numerical and categorical attributes are enlisted.</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Data Cleaning: </a:t>
            </a:r>
            <a:r>
              <a:rPr lang="en-US" sz="2400" dirty="0">
                <a:latin typeface="Cambria" panose="02040503050406030204" pitchFamily="18" charset="0"/>
                <a:ea typeface="Cambria"/>
                <a:cs typeface="Cambria"/>
                <a:sym typeface="Cambria"/>
              </a:rPr>
              <a:t>no duplicate values found. Drop unnecessary uniform columns: </a:t>
            </a:r>
            <a:r>
              <a:rPr lang="en-US" sz="2400" dirty="0" err="1">
                <a:effectLst/>
                <a:latin typeface="Cambria" panose="02040503050406030204" pitchFamily="18" charset="0"/>
                <a:ea typeface="Arial" panose="020B0604020202020204" pitchFamily="34" charset="0"/>
              </a:rPr>
              <a:t>EmployeeCount</a:t>
            </a:r>
            <a:r>
              <a:rPr lang="en-US" sz="2400" dirty="0">
                <a:effectLst/>
                <a:latin typeface="Cambria" panose="02040503050406030204" pitchFamily="18" charset="0"/>
                <a:ea typeface="Arial" panose="020B0604020202020204" pitchFamily="34" charset="0"/>
              </a:rPr>
              <a:t>, </a:t>
            </a:r>
            <a:r>
              <a:rPr lang="en-US" sz="2400" dirty="0" err="1">
                <a:effectLst/>
                <a:latin typeface="Cambria" panose="02040503050406030204" pitchFamily="18" charset="0"/>
                <a:ea typeface="Arial" panose="020B0604020202020204" pitchFamily="34" charset="0"/>
              </a:rPr>
              <a:t>EmployeeNumber</a:t>
            </a:r>
            <a:r>
              <a:rPr lang="en-US" sz="2400" dirty="0">
                <a:effectLst/>
                <a:latin typeface="Cambria" panose="02040503050406030204" pitchFamily="18" charset="0"/>
                <a:ea typeface="Arial" panose="020B0604020202020204" pitchFamily="34" charset="0"/>
              </a:rPr>
              <a:t>, </a:t>
            </a:r>
            <a:r>
              <a:rPr lang="en-US" sz="2400" dirty="0" err="1">
                <a:effectLst/>
                <a:latin typeface="Cambria" panose="02040503050406030204" pitchFamily="18" charset="0"/>
                <a:ea typeface="Arial" panose="020B0604020202020204" pitchFamily="34" charset="0"/>
              </a:rPr>
              <a:t>StandardHours</a:t>
            </a:r>
            <a:r>
              <a:rPr lang="en-US" sz="2400" dirty="0">
                <a:effectLst/>
                <a:latin typeface="Cambria" panose="02040503050406030204" pitchFamily="18" charset="0"/>
                <a:ea typeface="Arial" panose="020B0604020202020204" pitchFamily="34" charset="0"/>
              </a:rPr>
              <a:t>, and Over18</a:t>
            </a:r>
            <a:endParaRPr sz="2400" dirty="0">
              <a:latin typeface="Cambria" panose="02040503050406030204" pitchFamily="18" charset="0"/>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Data Visualization: </a:t>
            </a:r>
            <a:r>
              <a:rPr lang="en-US" sz="2500" dirty="0">
                <a:latin typeface="Cambria"/>
                <a:ea typeface="Cambria"/>
                <a:cs typeface="Cambria"/>
                <a:sym typeface="Cambria"/>
              </a:rPr>
              <a:t>Seaborn library is used to visualize the data. </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Data Preprocessing:</a:t>
            </a:r>
            <a:r>
              <a:rPr lang="en-US" sz="2500" dirty="0">
                <a:latin typeface="Cambria"/>
                <a:ea typeface="Cambria"/>
                <a:cs typeface="Cambria"/>
                <a:sym typeface="Cambria"/>
              </a:rPr>
              <a:t> The target variable 'Attrition' is mapped to binary values (1 for 'Yes' and 0 for 'No'). Selected features are extracted from the dataset and one-hot encoded using the </a:t>
            </a:r>
            <a:r>
              <a:rPr lang="en-US" sz="2500" dirty="0" err="1">
                <a:latin typeface="Cambria"/>
                <a:ea typeface="Cambria"/>
                <a:cs typeface="Cambria"/>
                <a:sym typeface="Cambria"/>
              </a:rPr>
              <a:t>get_dummies</a:t>
            </a:r>
            <a:r>
              <a:rPr lang="en-US" sz="2500" dirty="0">
                <a:latin typeface="Cambria"/>
                <a:ea typeface="Cambria"/>
                <a:cs typeface="Cambria"/>
                <a:sym typeface="Cambria"/>
              </a:rPr>
              <a:t>() function.</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 Splitting the Dataset:</a:t>
            </a:r>
            <a:r>
              <a:rPr lang="en-US" sz="2500" dirty="0">
                <a:latin typeface="Cambria"/>
                <a:ea typeface="Cambria"/>
                <a:cs typeface="Cambria"/>
                <a:sym typeface="Cambria"/>
              </a:rPr>
              <a:t> The dataset is split into training and testing sets using the </a:t>
            </a:r>
            <a:r>
              <a:rPr lang="en-US" sz="2500" dirty="0" err="1">
                <a:latin typeface="Cambria"/>
                <a:ea typeface="Cambria"/>
                <a:cs typeface="Cambria"/>
                <a:sym typeface="Cambria"/>
              </a:rPr>
              <a:t>train_test_split</a:t>
            </a:r>
            <a:r>
              <a:rPr lang="en-US" sz="2500" dirty="0">
                <a:latin typeface="Cambria"/>
                <a:ea typeface="Cambria"/>
                <a:cs typeface="Cambria"/>
                <a:sym typeface="Cambria"/>
              </a:rPr>
              <a:t>() method from scikit-learn.</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Implementing Machine Learning Algorithms:</a:t>
            </a:r>
            <a:r>
              <a:rPr lang="en-US" sz="2500" dirty="0">
                <a:latin typeface="Cambria"/>
                <a:ea typeface="Cambria"/>
                <a:cs typeface="Cambria"/>
                <a:sym typeface="Cambria"/>
              </a:rPr>
              <a:t> Logistic Regression, Gradient </a:t>
            </a:r>
            <a:r>
              <a:rPr lang="en-US" sz="2500" dirty="0" err="1">
                <a:latin typeface="Cambria"/>
                <a:ea typeface="Cambria"/>
                <a:cs typeface="Cambria"/>
                <a:sym typeface="Cambria"/>
              </a:rPr>
              <a:t>Boostin</a:t>
            </a:r>
            <a:r>
              <a:rPr lang="en-US" sz="2500" dirty="0">
                <a:latin typeface="Cambria"/>
                <a:ea typeface="Cambria"/>
                <a:cs typeface="Cambria"/>
                <a:sym typeface="Cambria"/>
              </a:rPr>
              <a:t>, and Random Forest classifiers are initialized and trained using the training data.</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Model Evaluation:</a:t>
            </a:r>
            <a:r>
              <a:rPr lang="en-US" sz="2500" dirty="0">
                <a:latin typeface="Cambria"/>
                <a:ea typeface="Cambria"/>
                <a:cs typeface="Cambria"/>
                <a:sym typeface="Cambria"/>
              </a:rPr>
              <a:t> AUC ROC score and confusion matrix (precision, recall, F1 score) are computed to evaluate the performance of each algorithm on the testing data.</a:t>
            </a:r>
            <a:endParaRPr sz="25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b="1" dirty="0">
                <a:latin typeface="Cambria"/>
                <a:ea typeface="Cambria"/>
                <a:cs typeface="Cambria"/>
                <a:sym typeface="Cambria"/>
              </a:rPr>
              <a:t>Results:</a:t>
            </a:r>
            <a:r>
              <a:rPr lang="en-US" sz="2500" dirty="0">
                <a:latin typeface="Cambria"/>
                <a:ea typeface="Cambria"/>
                <a:cs typeface="Cambria"/>
                <a:sym typeface="Cambria"/>
              </a:rPr>
              <a:t> The results, including the AUC ROC score and confusion matrix, are printed for each algorithm.</a:t>
            </a:r>
            <a:endParaRPr sz="2500" dirty="0">
              <a:latin typeface="Cambria"/>
              <a:ea typeface="Cambria"/>
              <a:cs typeface="Cambria"/>
              <a:sym typeface="Cambria"/>
            </a:endParaRPr>
          </a:p>
          <a:p>
            <a:pPr marL="0" lvl="0" indent="0" algn="l" rtl="0">
              <a:spcBef>
                <a:spcPts val="0"/>
              </a:spcBef>
              <a:spcAft>
                <a:spcPts val="0"/>
              </a:spcAft>
              <a:buClr>
                <a:schemeClr val="dk1"/>
              </a:buClr>
              <a:buSzPts val="1100"/>
            </a:pPr>
            <a:r>
              <a:rPr lang="en-US" sz="2500" b="1" dirty="0">
                <a:latin typeface="Cambria"/>
                <a:ea typeface="Cambria"/>
                <a:cs typeface="Cambria"/>
                <a:sym typeface="Cambria"/>
              </a:rPr>
              <a:t>Model Performance Comparison:</a:t>
            </a:r>
          </a:p>
          <a:p>
            <a:pPr marL="342900" lvl="0" indent="-342900" algn="l" rtl="0">
              <a:spcBef>
                <a:spcPts val="0"/>
              </a:spcBef>
              <a:spcAft>
                <a:spcPts val="0"/>
              </a:spcAft>
              <a:buClr>
                <a:schemeClr val="dk1"/>
              </a:buClr>
              <a:buSzPts val="1100"/>
              <a:buFontTx/>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931400" y="439825"/>
            <a:ext cx="16425300" cy="1366800"/>
          </a:xfrm>
          <a:prstGeom prst="rect">
            <a:avLst/>
          </a:prstGeom>
          <a:solidFill>
            <a:schemeClr val="dk1"/>
          </a:solidFill>
        </p:spPr>
        <p:txBody>
          <a:bodyPr spcFirstLastPara="1" wrap="square" lIns="0" tIns="0" rIns="0" bIns="0" anchor="ctr" anchorCtr="0">
            <a:normAutofit/>
          </a:bodyPr>
          <a:lstStyle/>
          <a:p>
            <a:pPr marL="0" lvl="0" indent="0" algn="ctr" rtl="0">
              <a:spcBef>
                <a:spcPts val="0"/>
              </a:spcBef>
              <a:spcAft>
                <a:spcPts val="0"/>
              </a:spcAft>
              <a:buNone/>
            </a:pPr>
            <a:r>
              <a:rPr lang="en-US">
                <a:solidFill>
                  <a:schemeClr val="lt1"/>
                </a:solidFill>
                <a:latin typeface="Cambria"/>
                <a:ea typeface="Cambria"/>
                <a:cs typeface="Cambria"/>
                <a:sym typeface="Cambria"/>
              </a:rPr>
              <a:t>DATASET</a:t>
            </a:r>
            <a:endParaRPr>
              <a:solidFill>
                <a:schemeClr val="lt1"/>
              </a:solidFill>
              <a:latin typeface="Cambria"/>
              <a:ea typeface="Cambria"/>
              <a:cs typeface="Cambria"/>
              <a:sym typeface="Cambria"/>
            </a:endParaRPr>
          </a:p>
        </p:txBody>
      </p:sp>
      <p:sp>
        <p:nvSpPr>
          <p:cNvPr id="103" name="Google Shape;103;p16"/>
          <p:cNvSpPr txBox="1">
            <a:spLocks noGrp="1"/>
          </p:cNvSpPr>
          <p:nvPr>
            <p:ph type="body" idx="1"/>
          </p:nvPr>
        </p:nvSpPr>
        <p:spPr>
          <a:xfrm>
            <a:off x="931400" y="2148000"/>
            <a:ext cx="16425300" cy="1154400"/>
          </a:xfrm>
          <a:prstGeom prst="rect">
            <a:avLst/>
          </a:prstGeom>
        </p:spPr>
        <p:txBody>
          <a:bodyPr spcFirstLastPara="1" wrap="square" lIns="0" tIns="0" rIns="0" bIns="0" anchor="t" anchorCtr="0">
            <a:spAutoFit/>
          </a:bodyPr>
          <a:lstStyle/>
          <a:p>
            <a:pPr marL="0" lvl="0" indent="0" algn="just" rtl="0">
              <a:spcBef>
                <a:spcPts val="0"/>
              </a:spcBef>
              <a:spcAft>
                <a:spcPts val="0"/>
              </a:spcAft>
              <a:buNone/>
            </a:pPr>
            <a:r>
              <a:rPr lang="en-US" sz="2500" dirty="0">
                <a:latin typeface="Cambria"/>
                <a:ea typeface="Cambria"/>
                <a:cs typeface="Cambria"/>
                <a:sym typeface="Cambria"/>
              </a:rPr>
              <a:t>This is a hypothetical dataset created by IBM data scientists. The dataset has 1470 observations and 35 features that contains numeric and categorical data types describing each employee’s background and characteristics, and labeled with whether they are still in the company or whether they have left to work somewhere else.</a:t>
            </a:r>
            <a:endParaRPr sz="3600" dirty="0">
              <a:latin typeface="Cambria"/>
              <a:ea typeface="Cambria"/>
              <a:cs typeface="Cambria"/>
              <a:sym typeface="Cambria"/>
            </a:endParaRPr>
          </a:p>
        </p:txBody>
      </p:sp>
      <p:sp>
        <p:nvSpPr>
          <p:cNvPr id="104" name="Google Shape;104;p16"/>
          <p:cNvSpPr txBox="1">
            <a:spLocks noGrp="1"/>
          </p:cNvSpPr>
          <p:nvPr>
            <p:ph type="body" idx="1"/>
          </p:nvPr>
        </p:nvSpPr>
        <p:spPr>
          <a:xfrm>
            <a:off x="937700" y="3536175"/>
            <a:ext cx="5022900" cy="6541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2500">
                <a:latin typeface="Cambria"/>
                <a:ea typeface="Cambria"/>
                <a:cs typeface="Cambria"/>
                <a:sym typeface="Cambria"/>
              </a:rPr>
              <a:t>01] Age</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02] Attrition</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03] BusinessTravel</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04] DailyRate</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05] Department</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06] DistanceFromHome</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07] Education</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08] EducationField</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09] EmployeeCount</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10] EmployeeNumber</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11] EnvironmentSatisfaction</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12] Gender</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13] HourlyRate</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14] JobInvolvement</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15] JobLevel</a:t>
            </a:r>
            <a:endParaRPr sz="2500">
              <a:latin typeface="Cambria"/>
              <a:ea typeface="Cambria"/>
              <a:cs typeface="Cambria"/>
              <a:sym typeface="Cambria"/>
            </a:endParaRPr>
          </a:p>
          <a:p>
            <a:pPr marL="0" lvl="0" indent="0" algn="l" rtl="0">
              <a:spcBef>
                <a:spcPts val="0"/>
              </a:spcBef>
              <a:spcAft>
                <a:spcPts val="0"/>
              </a:spcAft>
              <a:buNone/>
            </a:pPr>
            <a:r>
              <a:rPr lang="en-US" sz="2500">
                <a:latin typeface="Cambria"/>
                <a:ea typeface="Cambria"/>
                <a:cs typeface="Cambria"/>
                <a:sym typeface="Cambria"/>
              </a:rPr>
              <a:t>16] JobRole</a:t>
            </a:r>
            <a:endParaRPr sz="2500">
              <a:latin typeface="Cambria"/>
              <a:ea typeface="Cambria"/>
              <a:cs typeface="Cambria"/>
              <a:sym typeface="Cambria"/>
            </a:endParaRPr>
          </a:p>
          <a:p>
            <a:pPr marL="0" lvl="0" indent="0" algn="l" rtl="0">
              <a:spcBef>
                <a:spcPts val="0"/>
              </a:spcBef>
              <a:spcAft>
                <a:spcPts val="0"/>
              </a:spcAft>
              <a:buNone/>
            </a:pPr>
            <a:endParaRPr sz="2500">
              <a:latin typeface="Cambria"/>
              <a:ea typeface="Cambria"/>
              <a:cs typeface="Cambria"/>
              <a:sym typeface="Cambria"/>
            </a:endParaRPr>
          </a:p>
        </p:txBody>
      </p:sp>
      <p:sp>
        <p:nvSpPr>
          <p:cNvPr id="105" name="Google Shape;105;p16"/>
          <p:cNvSpPr txBox="1"/>
          <p:nvPr/>
        </p:nvSpPr>
        <p:spPr>
          <a:xfrm>
            <a:off x="6534350" y="3536175"/>
            <a:ext cx="5219400" cy="6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17] JobSatisfaction</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18] MaritalStatus</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19] MonthlyIncome</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20] MonthlyRate</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21] NumCompaniesWorked</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22] Over18</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23] OverTime</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24] PercentSalaryHike</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25] PerformanceRating</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26] RelationshipSatisfaction</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27] StandardHours</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28] StockOptionLevel</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29] TotalWorkingYears</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30] TrainingTimesLastYear</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31] WorkLifeBalance</a:t>
            </a:r>
            <a:endParaRPr sz="250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r>
              <a:rPr lang="en-US" sz="2500">
                <a:solidFill>
                  <a:schemeClr val="dk1"/>
                </a:solidFill>
                <a:latin typeface="Cambria"/>
                <a:ea typeface="Cambria"/>
                <a:cs typeface="Cambria"/>
                <a:sym typeface="Cambria"/>
              </a:rPr>
              <a:t>32] YearsAtCompany</a:t>
            </a:r>
            <a:endParaRPr>
              <a:latin typeface="Verdana"/>
              <a:ea typeface="Verdana"/>
              <a:cs typeface="Verdana"/>
              <a:sym typeface="Verdana"/>
            </a:endParaRPr>
          </a:p>
        </p:txBody>
      </p:sp>
      <p:sp>
        <p:nvSpPr>
          <p:cNvPr id="106" name="Google Shape;106;p16"/>
          <p:cNvSpPr txBox="1"/>
          <p:nvPr/>
        </p:nvSpPr>
        <p:spPr>
          <a:xfrm>
            <a:off x="11967575" y="3643775"/>
            <a:ext cx="5389200" cy="623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dk1"/>
                </a:solidFill>
                <a:latin typeface="Cambria"/>
                <a:ea typeface="Cambria"/>
                <a:cs typeface="Cambria"/>
                <a:sym typeface="Cambria"/>
              </a:rPr>
              <a:t>33] YearsInCurrentRole</a:t>
            </a:r>
            <a:endParaRPr sz="2500">
              <a:solidFill>
                <a:schemeClr val="dk1"/>
              </a:solidFill>
              <a:latin typeface="Cambria"/>
              <a:ea typeface="Cambria"/>
              <a:cs typeface="Cambria"/>
              <a:sym typeface="Cambria"/>
            </a:endParaRPr>
          </a:p>
          <a:p>
            <a:pPr marL="0" lvl="0" indent="0" algn="l" rtl="0">
              <a:spcBef>
                <a:spcPts val="0"/>
              </a:spcBef>
              <a:spcAft>
                <a:spcPts val="0"/>
              </a:spcAft>
              <a:buNone/>
            </a:pPr>
            <a:r>
              <a:rPr lang="en-US" sz="2500">
                <a:solidFill>
                  <a:schemeClr val="dk1"/>
                </a:solidFill>
                <a:latin typeface="Cambria"/>
                <a:ea typeface="Cambria"/>
                <a:cs typeface="Cambria"/>
                <a:sym typeface="Cambria"/>
              </a:rPr>
              <a:t>34] YearsSinceLastPromotion</a:t>
            </a:r>
            <a:endParaRPr sz="2500">
              <a:solidFill>
                <a:schemeClr val="dk1"/>
              </a:solidFill>
              <a:latin typeface="Cambria"/>
              <a:ea typeface="Cambria"/>
              <a:cs typeface="Cambria"/>
              <a:sym typeface="Cambria"/>
            </a:endParaRPr>
          </a:p>
          <a:p>
            <a:pPr marL="0" marR="152400" lvl="0" indent="0" algn="l" rtl="0">
              <a:lnSpc>
                <a:spcPct val="145000"/>
              </a:lnSpc>
              <a:spcBef>
                <a:spcPts val="0"/>
              </a:spcBef>
              <a:spcAft>
                <a:spcPts val="0"/>
              </a:spcAft>
              <a:buNone/>
            </a:pPr>
            <a:r>
              <a:rPr lang="en-US" sz="2500">
                <a:solidFill>
                  <a:schemeClr val="dk1"/>
                </a:solidFill>
                <a:latin typeface="Cambria"/>
                <a:ea typeface="Cambria"/>
                <a:cs typeface="Cambria"/>
                <a:sym typeface="Cambria"/>
              </a:rPr>
              <a:t>35] YearsWithCurrManager</a:t>
            </a:r>
            <a:endParaRPr sz="2500">
              <a:solidFill>
                <a:schemeClr val="dk1"/>
              </a:solidFill>
              <a:latin typeface="Cambria"/>
              <a:ea typeface="Cambria"/>
              <a:cs typeface="Cambria"/>
              <a:sym typeface="Cambria"/>
            </a:endParaRPr>
          </a:p>
          <a:p>
            <a:pPr marL="0" lvl="0" indent="0" algn="l" rtl="0">
              <a:spcBef>
                <a:spcPts val="1200"/>
              </a:spcBef>
              <a:spcAft>
                <a:spcPts val="0"/>
              </a:spcAft>
              <a:buNone/>
            </a:pPr>
            <a:endParaRPr sz="25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0"/>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375" y="1622094"/>
            <a:ext cx="6479490" cy="179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9376" y="6831129"/>
            <a:ext cx="6479490" cy="1327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507EDD51-0A9A-39C0-8CFC-9F638937F62F}"/>
              </a:ext>
            </a:extLst>
          </p:cNvPr>
          <p:cNvPicPr>
            <a:picLocks noChangeAspect="1"/>
          </p:cNvPicPr>
          <p:nvPr/>
        </p:nvPicPr>
        <p:blipFill>
          <a:blip r:embed="rId5"/>
          <a:stretch>
            <a:fillRect/>
          </a:stretch>
        </p:blipFill>
        <p:spPr>
          <a:xfrm>
            <a:off x="2045462" y="406621"/>
            <a:ext cx="5943600" cy="4229100"/>
          </a:xfrm>
          <a:prstGeom prst="rect">
            <a:avLst/>
          </a:prstGeom>
        </p:spPr>
      </p:pic>
      <p:pic>
        <p:nvPicPr>
          <p:cNvPr id="5" name="Picture 4">
            <a:extLst>
              <a:ext uri="{FF2B5EF4-FFF2-40B4-BE49-F238E27FC236}">
                <a16:creationId xmlns:a16="http://schemas.microsoft.com/office/drawing/2014/main" id="{73051213-0E9E-92D5-6A30-02E111C780AC}"/>
              </a:ext>
            </a:extLst>
          </p:cNvPr>
          <p:cNvPicPr>
            <a:picLocks noChangeAspect="1"/>
          </p:cNvPicPr>
          <p:nvPr/>
        </p:nvPicPr>
        <p:blipFill>
          <a:blip r:embed="rId6"/>
          <a:stretch>
            <a:fillRect/>
          </a:stretch>
        </p:blipFill>
        <p:spPr>
          <a:xfrm>
            <a:off x="2217058" y="5145646"/>
            <a:ext cx="5854700" cy="4533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8"/>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7001" y="2028767"/>
            <a:ext cx="6096000" cy="158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FE42D2C6-8C55-E0CC-9A9E-DDE12E63DA4C}"/>
              </a:ext>
            </a:extLst>
          </p:cNvPr>
          <p:cNvPicPr>
            <a:picLocks noChangeAspect="1"/>
          </p:cNvPicPr>
          <p:nvPr/>
        </p:nvPicPr>
        <p:blipFill>
          <a:blip r:embed="rId4"/>
          <a:stretch>
            <a:fillRect/>
          </a:stretch>
        </p:blipFill>
        <p:spPr>
          <a:xfrm>
            <a:off x="1801586" y="273050"/>
            <a:ext cx="6642100" cy="4876800"/>
          </a:xfrm>
          <a:prstGeom prst="rect">
            <a:avLst/>
          </a:prstGeom>
        </p:spPr>
      </p:pic>
      <p:pic>
        <p:nvPicPr>
          <p:cNvPr id="5" name="Picture 4">
            <a:extLst>
              <a:ext uri="{FF2B5EF4-FFF2-40B4-BE49-F238E27FC236}">
                <a16:creationId xmlns:a16="http://schemas.microsoft.com/office/drawing/2014/main" id="{A2C795B4-230B-0A96-9D1F-3333081554C8}"/>
              </a:ext>
            </a:extLst>
          </p:cNvPr>
          <p:cNvPicPr>
            <a:picLocks noChangeAspect="1"/>
          </p:cNvPicPr>
          <p:nvPr/>
        </p:nvPicPr>
        <p:blipFill>
          <a:blip r:embed="rId5"/>
          <a:stretch>
            <a:fillRect/>
          </a:stretch>
        </p:blipFill>
        <p:spPr>
          <a:xfrm>
            <a:off x="1517650" y="5669962"/>
            <a:ext cx="7772400" cy="4597988"/>
          </a:xfrm>
          <a:prstGeom prst="rect">
            <a:avLst/>
          </a:prstGeom>
        </p:spPr>
      </p:pic>
      <p:pic>
        <p:nvPicPr>
          <p:cNvPr id="6" name="Picture 2">
            <a:extLst>
              <a:ext uri="{FF2B5EF4-FFF2-40B4-BE49-F238E27FC236}">
                <a16:creationId xmlns:a16="http://schemas.microsoft.com/office/drawing/2014/main" id="{3B8F47CB-85BB-735D-D7D8-50BBE9F2A5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39376" y="6010775"/>
            <a:ext cx="6583625" cy="179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6"/>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152400" y="5184075"/>
            <a:ext cx="11286724" cy="4857907"/>
          </a:xfrm>
          <a:prstGeom prst="rect">
            <a:avLst/>
          </a:prstGeom>
          <a:noFill/>
          <a:ln>
            <a:noFill/>
          </a:ln>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2797" y="6580359"/>
            <a:ext cx="6515100" cy="193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D17A998E-F9F7-3E43-1D60-735D9D3DB054}"/>
              </a:ext>
            </a:extLst>
          </p:cNvPr>
          <p:cNvPicPr>
            <a:picLocks noChangeAspect="1"/>
          </p:cNvPicPr>
          <p:nvPr/>
        </p:nvPicPr>
        <p:blipFill>
          <a:blip r:embed="rId5"/>
          <a:stretch>
            <a:fillRect/>
          </a:stretch>
        </p:blipFill>
        <p:spPr>
          <a:xfrm>
            <a:off x="307837" y="257718"/>
            <a:ext cx="5943600" cy="4483100"/>
          </a:xfrm>
          <a:prstGeom prst="rect">
            <a:avLst/>
          </a:prstGeom>
        </p:spPr>
      </p:pic>
      <p:pic>
        <p:nvPicPr>
          <p:cNvPr id="5" name="Picture 4">
            <a:extLst>
              <a:ext uri="{FF2B5EF4-FFF2-40B4-BE49-F238E27FC236}">
                <a16:creationId xmlns:a16="http://schemas.microsoft.com/office/drawing/2014/main" id="{AD0AFC6E-1C08-CBC7-09E9-51372A08F714}"/>
              </a:ext>
            </a:extLst>
          </p:cNvPr>
          <p:cNvPicPr>
            <a:picLocks noChangeAspect="1"/>
          </p:cNvPicPr>
          <p:nvPr/>
        </p:nvPicPr>
        <p:blipFill>
          <a:blip r:embed="rId6"/>
          <a:stretch>
            <a:fillRect/>
          </a:stretch>
        </p:blipFill>
        <p:spPr>
          <a:xfrm>
            <a:off x="7077947" y="2941983"/>
            <a:ext cx="7772400" cy="12592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4"/>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9125" y="1738198"/>
            <a:ext cx="6099601" cy="180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9125" y="6861162"/>
            <a:ext cx="6099601" cy="1414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B48D71F-55B0-CA13-FB50-2DA0EF576C99}"/>
              </a:ext>
            </a:extLst>
          </p:cNvPr>
          <p:cNvPicPr>
            <a:picLocks noChangeAspect="1"/>
          </p:cNvPicPr>
          <p:nvPr/>
        </p:nvPicPr>
        <p:blipFill>
          <a:blip r:embed="rId5"/>
          <a:stretch>
            <a:fillRect/>
          </a:stretch>
        </p:blipFill>
        <p:spPr>
          <a:xfrm>
            <a:off x="2096880" y="5400442"/>
            <a:ext cx="5943600" cy="4483100"/>
          </a:xfrm>
          <a:prstGeom prst="rect">
            <a:avLst/>
          </a:prstGeom>
        </p:spPr>
      </p:pic>
      <p:pic>
        <p:nvPicPr>
          <p:cNvPr id="7" name="Picture 6">
            <a:extLst>
              <a:ext uri="{FF2B5EF4-FFF2-40B4-BE49-F238E27FC236}">
                <a16:creationId xmlns:a16="http://schemas.microsoft.com/office/drawing/2014/main" id="{504314C6-97F0-E455-2A9C-28882F3E40C2}"/>
              </a:ext>
            </a:extLst>
          </p:cNvPr>
          <p:cNvPicPr>
            <a:picLocks noChangeAspect="1"/>
          </p:cNvPicPr>
          <p:nvPr/>
        </p:nvPicPr>
        <p:blipFill>
          <a:blip r:embed="rId6"/>
          <a:stretch>
            <a:fillRect/>
          </a:stretch>
        </p:blipFill>
        <p:spPr>
          <a:xfrm>
            <a:off x="2033380" y="221375"/>
            <a:ext cx="6007100" cy="48387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767</Words>
  <Application>Microsoft Macintosh PowerPoint</Application>
  <PresentationFormat>Custom</PresentationFormat>
  <Paragraphs>71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Trebuchet MS</vt:lpstr>
      <vt:lpstr>Calibri</vt:lpstr>
      <vt:lpstr>Verdana</vt:lpstr>
      <vt:lpstr>Cambria</vt:lpstr>
      <vt:lpstr>Arial</vt:lpstr>
      <vt:lpstr>Office Theme</vt:lpstr>
      <vt:lpstr>PowerPoint Presentation</vt:lpstr>
      <vt:lpstr>Introduction</vt:lpstr>
      <vt:lpstr>OBJECTIVE</vt:lpstr>
      <vt:lpstr>METHODOLOGY</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Feymin Chen</cp:lastModifiedBy>
  <cp:revision>31</cp:revision>
  <dcterms:modified xsi:type="dcterms:W3CDTF">2025-01-08T19:25:30Z</dcterms:modified>
</cp:coreProperties>
</file>