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77" r:id="rId5"/>
    <p:sldId id="278" r:id="rId6"/>
    <p:sldId id="259" r:id="rId7"/>
    <p:sldId id="260" r:id="rId8"/>
    <p:sldId id="261" r:id="rId9"/>
    <p:sldId id="262" r:id="rId10"/>
    <p:sldId id="263" r:id="rId11"/>
    <p:sldId id="279" r:id="rId12"/>
    <p:sldId id="281" r:id="rId13"/>
    <p:sldId id="282" r:id="rId14"/>
    <p:sldId id="280" r:id="rId15"/>
    <p:sldId id="264" r:id="rId16"/>
    <p:sldId id="283" r:id="rId17"/>
    <p:sldId id="284" r:id="rId18"/>
    <p:sldId id="265" r:id="rId19"/>
    <p:sldId id="285" r:id="rId20"/>
    <p:sldId id="287" r:id="rId21"/>
    <p:sldId id="286" r:id="rId22"/>
    <p:sldId id="289" r:id="rId23"/>
    <p:sldId id="288" r:id="rId24"/>
    <p:sldId id="291" r:id="rId25"/>
    <p:sldId id="292" r:id="rId26"/>
    <p:sldId id="274" r:id="rId27"/>
  </p:sldIdLst>
  <p:sldSz cx="9144000" cy="5143500" type="screen16x9"/>
  <p:notesSz cx="6858000" cy="9144000"/>
  <p:embeddedFontLst>
    <p:embeddedFont>
      <p:font typeface="Adelle Sans Devanagari Semibold" panose="02000503000000020004" pitchFamily="2" charset="-78"/>
      <p:regular r:id="rId29"/>
      <p:bold r:id="rId30"/>
    </p:embeddedFont>
    <p:embeddedFont>
      <p:font typeface="IBM Plex Sans" panose="020B0503050203000203" pitchFamily="34" charset="0"/>
      <p:regular r:id="rId31"/>
      <p:bold r:id="rId32"/>
      <p:italic r:id="rId33"/>
      <p:boldItalic r:id="rId34"/>
    </p:embeddedFont>
    <p:embeddedFont>
      <p:font typeface="IBM Plex Sans Bold" panose="020B0803050203000203" pitchFamily="34" charset="0"/>
      <p:regular r:id="rId35"/>
      <p:bold r:id="rId36"/>
    </p:embeddedFont>
    <p:embeddedFont>
      <p:font typeface="IBM Plex Sans Italics" panose="020B0503050203000203" pitchFamily="34" charset="0"/>
      <p:regular r:id="rId37"/>
      <p:italic r:id="rId38"/>
    </p:embeddedFont>
    <p:embeddedFont>
      <p:font typeface="Montserrat" pitchFamily="2" charset="77"/>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94592" autoAdjust="0"/>
  </p:normalViewPr>
  <p:slideViewPr>
    <p:cSldViewPr>
      <p:cViewPr varScale="1">
        <p:scale>
          <a:sx n="136" d="100"/>
          <a:sy n="136" d="100"/>
        </p:scale>
        <p:origin x="224" y="2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27FC8-7D04-E744-8ABA-6246907B4847}"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09734-AC2A-FF4F-A865-A6F2D8DC127E}" type="slidenum">
              <a:rPr lang="en-US" smtClean="0"/>
              <a:t>‹#›</a:t>
            </a:fld>
            <a:endParaRPr lang="en-US"/>
          </a:p>
        </p:txBody>
      </p:sp>
    </p:spTree>
    <p:extLst>
      <p:ext uri="{BB962C8B-B14F-4D97-AF65-F5344CB8AC3E}">
        <p14:creationId xmlns:p14="http://schemas.microsoft.com/office/powerpoint/2010/main" val="71096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F09734-AC2A-FF4F-A865-A6F2D8DC127E}" type="slidenum">
              <a:rPr lang="en-US" smtClean="0"/>
              <a:t>11</a:t>
            </a:fld>
            <a:endParaRPr lang="en-US"/>
          </a:p>
        </p:txBody>
      </p:sp>
    </p:spTree>
    <p:extLst>
      <p:ext uri="{BB962C8B-B14F-4D97-AF65-F5344CB8AC3E}">
        <p14:creationId xmlns:p14="http://schemas.microsoft.com/office/powerpoint/2010/main" val="284105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4B3C6-CFBC-F31F-62BC-3E055754EA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B66FB-E22D-4D74-8BE4-D731BD8774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D63927-18FB-769C-BCFD-B582CAF6A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8C21E6-64E1-E5D4-C88E-7F99E4821C32}"/>
              </a:ext>
            </a:extLst>
          </p:cNvPr>
          <p:cNvSpPr>
            <a:spLocks noGrp="1"/>
          </p:cNvSpPr>
          <p:nvPr>
            <p:ph type="sldNum" sz="quarter" idx="5"/>
          </p:nvPr>
        </p:nvSpPr>
        <p:spPr/>
        <p:txBody>
          <a:bodyPr/>
          <a:lstStyle/>
          <a:p>
            <a:fld id="{ADF09734-AC2A-FF4F-A865-A6F2D8DC127E}" type="slidenum">
              <a:rPr lang="en-US" smtClean="0"/>
              <a:t>12</a:t>
            </a:fld>
            <a:endParaRPr lang="en-US"/>
          </a:p>
        </p:txBody>
      </p:sp>
    </p:spTree>
    <p:extLst>
      <p:ext uri="{BB962C8B-B14F-4D97-AF65-F5344CB8AC3E}">
        <p14:creationId xmlns:p14="http://schemas.microsoft.com/office/powerpoint/2010/main" val="143841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6E70B-B178-CAF8-988B-48BFBDE48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F950CC-5E68-724D-44CE-7E8DFC7E1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F534E-2519-9AEA-A005-30CCC31FCE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F4403-91C2-A34A-0989-93E229505041}"/>
              </a:ext>
            </a:extLst>
          </p:cNvPr>
          <p:cNvSpPr>
            <a:spLocks noGrp="1"/>
          </p:cNvSpPr>
          <p:nvPr>
            <p:ph type="sldNum" sz="quarter" idx="5"/>
          </p:nvPr>
        </p:nvSpPr>
        <p:spPr/>
        <p:txBody>
          <a:bodyPr/>
          <a:lstStyle/>
          <a:p>
            <a:fld id="{ADF09734-AC2A-FF4F-A865-A6F2D8DC127E}" type="slidenum">
              <a:rPr lang="en-US" smtClean="0"/>
              <a:t>13</a:t>
            </a:fld>
            <a:endParaRPr lang="en-US"/>
          </a:p>
        </p:txBody>
      </p:sp>
    </p:spTree>
    <p:extLst>
      <p:ext uri="{BB962C8B-B14F-4D97-AF65-F5344CB8AC3E}">
        <p14:creationId xmlns:p14="http://schemas.microsoft.com/office/powerpoint/2010/main" val="2900662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E5D9D-7B3C-4206-6DF9-8806A004C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BA5F7-8D16-0AEC-43BA-E12DDCE471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49AB5-2F14-C703-4C5D-318146F3B2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03E915-D39A-8929-8E6C-A10B2D7D10FE}"/>
              </a:ext>
            </a:extLst>
          </p:cNvPr>
          <p:cNvSpPr>
            <a:spLocks noGrp="1"/>
          </p:cNvSpPr>
          <p:nvPr>
            <p:ph type="sldNum" sz="quarter" idx="5"/>
          </p:nvPr>
        </p:nvSpPr>
        <p:spPr/>
        <p:txBody>
          <a:bodyPr/>
          <a:lstStyle/>
          <a:p>
            <a:fld id="{ADF09734-AC2A-FF4F-A865-A6F2D8DC127E}" type="slidenum">
              <a:rPr lang="en-US" smtClean="0"/>
              <a:t>14</a:t>
            </a:fld>
            <a:endParaRPr lang="en-US"/>
          </a:p>
        </p:txBody>
      </p:sp>
    </p:spTree>
    <p:extLst>
      <p:ext uri="{BB962C8B-B14F-4D97-AF65-F5344CB8AC3E}">
        <p14:creationId xmlns:p14="http://schemas.microsoft.com/office/powerpoint/2010/main" val="413161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3" Type="http://schemas.openxmlformats.org/officeDocument/2006/relationships/image" Target="../media/image42.svg"/><Relationship Id="rId18" Type="http://schemas.openxmlformats.org/officeDocument/2006/relationships/image" Target="../media/image47.svg"/><Relationship Id="rId26" Type="http://schemas.openxmlformats.org/officeDocument/2006/relationships/image" Target="../media/image55.svg"/><Relationship Id="rId21" Type="http://schemas.openxmlformats.org/officeDocument/2006/relationships/image" Target="../media/image50.png"/><Relationship Id="rId34" Type="http://schemas.openxmlformats.org/officeDocument/2006/relationships/image" Target="../media/image63.svg"/><Relationship Id="rId7" Type="http://schemas.openxmlformats.org/officeDocument/2006/relationships/image" Target="../media/image36.svg"/><Relationship Id="rId12" Type="http://schemas.openxmlformats.org/officeDocument/2006/relationships/image" Target="../media/image41.svg"/><Relationship Id="rId17" Type="http://schemas.openxmlformats.org/officeDocument/2006/relationships/image" Target="../media/image46.png"/><Relationship Id="rId25" Type="http://schemas.openxmlformats.org/officeDocument/2006/relationships/image" Target="../media/image54.png"/><Relationship Id="rId33" Type="http://schemas.openxmlformats.org/officeDocument/2006/relationships/image" Target="../media/image62.png"/><Relationship Id="rId2" Type="http://schemas.openxmlformats.org/officeDocument/2006/relationships/image" Target="../media/image31.png"/><Relationship Id="rId16" Type="http://schemas.openxmlformats.org/officeDocument/2006/relationships/image" Target="../media/image45.svg"/><Relationship Id="rId20" Type="http://schemas.openxmlformats.org/officeDocument/2006/relationships/image" Target="../media/image49.svg"/><Relationship Id="rId29"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40.svg"/><Relationship Id="rId24" Type="http://schemas.openxmlformats.org/officeDocument/2006/relationships/image" Target="../media/image53.svg"/><Relationship Id="rId32" Type="http://schemas.openxmlformats.org/officeDocument/2006/relationships/image" Target="../media/image61.svg"/><Relationship Id="rId37" Type="http://schemas.openxmlformats.org/officeDocument/2006/relationships/image" Target="../media/image66.png"/><Relationship Id="rId5" Type="http://schemas.openxmlformats.org/officeDocument/2006/relationships/image" Target="../media/image34.sv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svg"/><Relationship Id="rId36" Type="http://schemas.openxmlformats.org/officeDocument/2006/relationships/image" Target="../media/image65.svg"/><Relationship Id="rId10" Type="http://schemas.openxmlformats.org/officeDocument/2006/relationships/image" Target="../media/image39.svg"/><Relationship Id="rId19" Type="http://schemas.openxmlformats.org/officeDocument/2006/relationships/image" Target="../media/image48.png"/><Relationship Id="rId31" Type="http://schemas.openxmlformats.org/officeDocument/2006/relationships/image" Target="../media/image60.pn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 Id="rId22" Type="http://schemas.openxmlformats.org/officeDocument/2006/relationships/image" Target="../media/image51.svg"/><Relationship Id="rId27" Type="http://schemas.openxmlformats.org/officeDocument/2006/relationships/image" Target="../media/image56.png"/><Relationship Id="rId30" Type="http://schemas.openxmlformats.org/officeDocument/2006/relationships/image" Target="../media/image59.svg"/><Relationship Id="rId35" Type="http://schemas.openxmlformats.org/officeDocument/2006/relationships/image" Target="../media/image64.png"/><Relationship Id="rId8" Type="http://schemas.openxmlformats.org/officeDocument/2006/relationships/image" Target="../media/image37.svg"/><Relationship Id="rId3" Type="http://schemas.openxmlformats.org/officeDocument/2006/relationships/image" Target="../media/image32.svg"/></Relationships>
</file>

<file path=ppt/slides/_rels/slide11.xml.rels><?xml version="1.0" encoding="UTF-8" standalone="yes"?>
<Relationships xmlns="http://schemas.openxmlformats.org/package/2006/relationships"><Relationship Id="rId13" Type="http://schemas.openxmlformats.org/officeDocument/2006/relationships/image" Target="../media/image41.sv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1.png"/><Relationship Id="rId21" Type="http://schemas.openxmlformats.org/officeDocument/2006/relationships/image" Target="../media/image51.svg"/><Relationship Id="rId34"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40.svg"/><Relationship Id="rId17" Type="http://schemas.openxmlformats.org/officeDocument/2006/relationships/image" Target="../media/image47.svg"/><Relationship Id="rId25" Type="http://schemas.openxmlformats.org/officeDocument/2006/relationships/image" Target="../media/image55.svg"/><Relationship Id="rId33" Type="http://schemas.openxmlformats.org/officeDocument/2006/relationships/image" Target="../media/image63.svg"/><Relationship Id="rId2" Type="http://schemas.openxmlformats.org/officeDocument/2006/relationships/notesSlide" Target="../notesSlides/notesSlide1.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67.png"/><Relationship Id="rId10" Type="http://schemas.openxmlformats.org/officeDocument/2006/relationships/image" Target="../media/image38.png"/><Relationship Id="rId19" Type="http://schemas.openxmlformats.org/officeDocument/2006/relationships/image" Target="../media/image49.svg"/><Relationship Id="rId31" Type="http://schemas.openxmlformats.org/officeDocument/2006/relationships/image" Target="../media/image61.svg"/><Relationship Id="rId4" Type="http://schemas.openxmlformats.org/officeDocument/2006/relationships/image" Target="../media/image32.svg"/><Relationship Id="rId9" Type="http://schemas.openxmlformats.org/officeDocument/2006/relationships/image" Target="../media/image37.svg"/><Relationship Id="rId14" Type="http://schemas.openxmlformats.org/officeDocument/2006/relationships/image" Target="../media/image42.sv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65.svg"/><Relationship Id="rId8" Type="http://schemas.openxmlformats.org/officeDocument/2006/relationships/image" Target="../media/image36.svg"/></Relationships>
</file>

<file path=ppt/slides/_rels/slide12.xml.rels><?xml version="1.0" encoding="UTF-8" standalone="yes"?>
<Relationships xmlns="http://schemas.openxmlformats.org/package/2006/relationships"><Relationship Id="rId13" Type="http://schemas.openxmlformats.org/officeDocument/2006/relationships/image" Target="../media/image41.sv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1.png"/><Relationship Id="rId21" Type="http://schemas.openxmlformats.org/officeDocument/2006/relationships/image" Target="../media/image51.svg"/><Relationship Id="rId34"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40.svg"/><Relationship Id="rId17" Type="http://schemas.openxmlformats.org/officeDocument/2006/relationships/image" Target="../media/image47.svg"/><Relationship Id="rId25" Type="http://schemas.openxmlformats.org/officeDocument/2006/relationships/image" Target="../media/image55.svg"/><Relationship Id="rId33" Type="http://schemas.openxmlformats.org/officeDocument/2006/relationships/image" Target="../media/image63.svg"/><Relationship Id="rId2" Type="http://schemas.openxmlformats.org/officeDocument/2006/relationships/notesSlide" Target="../notesSlides/notesSlide2.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68.png"/><Relationship Id="rId10" Type="http://schemas.openxmlformats.org/officeDocument/2006/relationships/image" Target="../media/image38.png"/><Relationship Id="rId19" Type="http://schemas.openxmlformats.org/officeDocument/2006/relationships/image" Target="../media/image49.svg"/><Relationship Id="rId31" Type="http://schemas.openxmlformats.org/officeDocument/2006/relationships/image" Target="../media/image61.svg"/><Relationship Id="rId4" Type="http://schemas.openxmlformats.org/officeDocument/2006/relationships/image" Target="../media/image32.svg"/><Relationship Id="rId9" Type="http://schemas.openxmlformats.org/officeDocument/2006/relationships/image" Target="../media/image37.svg"/><Relationship Id="rId14" Type="http://schemas.openxmlformats.org/officeDocument/2006/relationships/image" Target="../media/image42.sv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65.svg"/><Relationship Id="rId8" Type="http://schemas.openxmlformats.org/officeDocument/2006/relationships/image" Target="../media/image36.svg"/></Relationships>
</file>

<file path=ppt/slides/_rels/slide13.xml.rels><?xml version="1.0" encoding="UTF-8" standalone="yes"?>
<Relationships xmlns="http://schemas.openxmlformats.org/package/2006/relationships"><Relationship Id="rId13" Type="http://schemas.openxmlformats.org/officeDocument/2006/relationships/image" Target="../media/image41.sv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1.png"/><Relationship Id="rId21" Type="http://schemas.openxmlformats.org/officeDocument/2006/relationships/image" Target="../media/image51.svg"/><Relationship Id="rId34"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40.svg"/><Relationship Id="rId17" Type="http://schemas.openxmlformats.org/officeDocument/2006/relationships/image" Target="../media/image47.svg"/><Relationship Id="rId25" Type="http://schemas.openxmlformats.org/officeDocument/2006/relationships/image" Target="../media/image55.svg"/><Relationship Id="rId33" Type="http://schemas.openxmlformats.org/officeDocument/2006/relationships/image" Target="../media/image63.svg"/><Relationship Id="rId2" Type="http://schemas.openxmlformats.org/officeDocument/2006/relationships/notesSlide" Target="../notesSlides/notesSlide3.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69.png"/><Relationship Id="rId10" Type="http://schemas.openxmlformats.org/officeDocument/2006/relationships/image" Target="../media/image38.png"/><Relationship Id="rId19" Type="http://schemas.openxmlformats.org/officeDocument/2006/relationships/image" Target="../media/image49.svg"/><Relationship Id="rId31" Type="http://schemas.openxmlformats.org/officeDocument/2006/relationships/image" Target="../media/image61.svg"/><Relationship Id="rId4" Type="http://schemas.openxmlformats.org/officeDocument/2006/relationships/image" Target="../media/image32.svg"/><Relationship Id="rId9" Type="http://schemas.openxmlformats.org/officeDocument/2006/relationships/image" Target="../media/image37.svg"/><Relationship Id="rId14" Type="http://schemas.openxmlformats.org/officeDocument/2006/relationships/image" Target="../media/image42.sv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65.svg"/><Relationship Id="rId8" Type="http://schemas.openxmlformats.org/officeDocument/2006/relationships/image" Target="../media/image36.svg"/></Relationships>
</file>

<file path=ppt/slides/_rels/slide14.xml.rels><?xml version="1.0" encoding="UTF-8" standalone="yes"?>
<Relationships xmlns="http://schemas.openxmlformats.org/package/2006/relationships"><Relationship Id="rId13" Type="http://schemas.openxmlformats.org/officeDocument/2006/relationships/image" Target="../media/image41.sv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1.png"/><Relationship Id="rId21" Type="http://schemas.openxmlformats.org/officeDocument/2006/relationships/image" Target="../media/image51.svg"/><Relationship Id="rId34"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40.svg"/><Relationship Id="rId17" Type="http://schemas.openxmlformats.org/officeDocument/2006/relationships/image" Target="../media/image47.svg"/><Relationship Id="rId25" Type="http://schemas.openxmlformats.org/officeDocument/2006/relationships/image" Target="../media/image55.svg"/><Relationship Id="rId33" Type="http://schemas.openxmlformats.org/officeDocument/2006/relationships/image" Target="../media/image63.svg"/><Relationship Id="rId2" Type="http://schemas.openxmlformats.org/officeDocument/2006/relationships/notesSlide" Target="../notesSlides/notesSlide4.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70.png"/><Relationship Id="rId10" Type="http://schemas.openxmlformats.org/officeDocument/2006/relationships/image" Target="../media/image38.png"/><Relationship Id="rId19" Type="http://schemas.openxmlformats.org/officeDocument/2006/relationships/image" Target="../media/image49.svg"/><Relationship Id="rId31" Type="http://schemas.openxmlformats.org/officeDocument/2006/relationships/image" Target="../media/image61.svg"/><Relationship Id="rId4" Type="http://schemas.openxmlformats.org/officeDocument/2006/relationships/image" Target="../media/image32.svg"/><Relationship Id="rId9" Type="http://schemas.openxmlformats.org/officeDocument/2006/relationships/image" Target="../media/image37.svg"/><Relationship Id="rId14" Type="http://schemas.openxmlformats.org/officeDocument/2006/relationships/image" Target="../media/image42.sv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65.svg"/><Relationship Id="rId8"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2.svg"/><Relationship Id="rId7"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73.png"/></Relationships>
</file>

<file path=ppt/slides/_rels/slide16.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2.svg"/><Relationship Id="rId7"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76.png"/><Relationship Id="rId5" Type="http://schemas.openxmlformats.org/officeDocument/2006/relationships/image" Target="../media/image10.png"/><Relationship Id="rId10" Type="http://schemas.openxmlformats.org/officeDocument/2006/relationships/image" Target="../media/image75.png"/><Relationship Id="rId4" Type="http://schemas.openxmlformats.org/officeDocument/2006/relationships/image" Target="../media/image9.jpe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2.svg"/><Relationship Id="rId7"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77.png"/></Relationships>
</file>

<file path=ppt/slides/_rels/slide18.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sv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sv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sv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sv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80.png"/></Relationships>
</file>

<file path=ppt/slides/_rels/slide22.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sv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81.png"/></Relationships>
</file>

<file path=ppt/slides/_rels/slide23.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sv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sv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82.png"/></Relationships>
</file>

<file path=ppt/slides/_rels/slide25.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sv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83.png"/></Relationships>
</file>

<file path=ppt/slides/_rels/slide26.xml.rels><?xml version="1.0" encoding="UTF-8" standalone="yes"?>
<Relationships xmlns="http://schemas.openxmlformats.org/package/2006/relationships"><Relationship Id="rId8" Type="http://schemas.openxmlformats.org/officeDocument/2006/relationships/image" Target="../media/image85.svg"/><Relationship Id="rId3" Type="http://schemas.openxmlformats.org/officeDocument/2006/relationships/image" Target="../media/image2.svg"/><Relationship Id="rId7"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hyperlink" Target="http://www3.dsi.uminho.pt/pcortez/wine/" TargetMode="External"/><Relationship Id="rId5" Type="http://schemas.openxmlformats.org/officeDocument/2006/relationships/image" Target="../media/image10.png"/><Relationship Id="rId10" Type="http://schemas.openxmlformats.org/officeDocument/2006/relationships/image" Target="../media/image17.svg"/><Relationship Id="rId4" Type="http://schemas.openxmlformats.org/officeDocument/2006/relationships/image" Target="../media/image9.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sv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4.jpe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4"/>
                </a:ext>
              </a:extLst>
            </a:blip>
            <a:stretch>
              <a:fillRect/>
            </a:stretch>
          </a:blipFill>
        </p:spPr>
      </p:sp>
      <p:sp>
        <p:nvSpPr>
          <p:cNvPr id="4" name="Freeform 4"/>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5"/>
                </a:ext>
              </a:extLst>
            </a:blip>
            <a:stretch>
              <a:fillRect/>
            </a:stretch>
          </a:blipFill>
        </p:spPr>
      </p:sp>
      <p:sp>
        <p:nvSpPr>
          <p:cNvPr id="8" name="Freeform 8"/>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6"/>
                </a:ext>
              </a:extLst>
            </a:blip>
            <a:stretch>
              <a:fillRect/>
            </a:stretch>
          </a:blipFill>
        </p:spPr>
      </p:sp>
      <p:sp>
        <p:nvSpPr>
          <p:cNvPr id="10" name="Freeform 10"/>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7"/>
                </a:ext>
              </a:extLst>
            </a:blip>
            <a:stretch>
              <a:fillRect/>
            </a:stretch>
          </a:blipFill>
        </p:spPr>
      </p:sp>
      <p:sp>
        <p:nvSpPr>
          <p:cNvPr id="11" name="Freeform 11"/>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8"/>
                </a:ext>
              </a:extLst>
            </a:blip>
            <a:stretch>
              <a:fillRect/>
            </a:stretch>
          </a:blipFill>
        </p:spPr>
      </p:sp>
      <p:sp>
        <p:nvSpPr>
          <p:cNvPr id="12" name="Freeform 12"/>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11"/>
                </a:ext>
              </a:extLst>
            </a:blip>
            <a:stretch>
              <a:fillRect/>
            </a:stretch>
          </a:blipFill>
        </p:spPr>
      </p:sp>
      <p:sp>
        <p:nvSpPr>
          <p:cNvPr id="14" name="Freeform 14"/>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9">
              <a:extLst>
                <a:ext uri="{96DAC541-7B7A-43D3-8B79-37D633B846F1}">
                  <asvg:svgBlip xmlns:asvg="http://schemas.microsoft.com/office/drawing/2016/SVG/main" r:embed="rId12"/>
                </a:ext>
              </a:extLst>
            </a:blip>
            <a:stretch>
              <a:fillRect/>
            </a:stretch>
          </a:blipFill>
        </p:spPr>
      </p:sp>
      <p:sp>
        <p:nvSpPr>
          <p:cNvPr id="15" name="Freeform 15"/>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13"/>
                </a:ext>
              </a:extLst>
            </a:blip>
            <a:stretch>
              <a:fillRect/>
            </a:stretch>
          </a:blipFill>
        </p:spPr>
      </p:sp>
      <p:sp>
        <p:nvSpPr>
          <p:cNvPr id="16" name="Freeform 16"/>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14"/>
                </a:ext>
              </a:extLst>
            </a:blip>
            <a:stretch>
              <a:fillRect/>
            </a:stretch>
          </a:blipFill>
        </p:spPr>
      </p:sp>
      <p:sp>
        <p:nvSpPr>
          <p:cNvPr id="18" name="Freeform 18"/>
          <p:cNvSpPr/>
          <p:nvPr/>
        </p:nvSpPr>
        <p:spPr>
          <a:xfrm>
            <a:off x="721747"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19"/>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0" name="Freeform 20"/>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21" name="Freeform 21"/>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22" name="Freeform 22"/>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sp>
        <p:nvSpPr>
          <p:cNvPr id="23" name="Freeform 23"/>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24" name="Freeform 24"/>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25" name="Freeform 25"/>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9">
              <a:extLst>
                <a:ext uri="{96DAC541-7B7A-43D3-8B79-37D633B846F1}">
                  <asvg:svgBlip xmlns:asvg="http://schemas.microsoft.com/office/drawing/2016/SVG/main" r:embed="rId30"/>
                </a:ext>
              </a:extLst>
            </a:blip>
            <a:stretch>
              <a:fillRect/>
            </a:stretch>
          </a:blipFill>
        </p:spPr>
      </p:sp>
      <p:sp>
        <p:nvSpPr>
          <p:cNvPr id="26" name="Freeform 26"/>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1">
              <a:extLst>
                <a:ext uri="{96DAC541-7B7A-43D3-8B79-37D633B846F1}">
                  <asvg:svgBlip xmlns:asvg="http://schemas.microsoft.com/office/drawing/2016/SVG/main" r:embed="rId32"/>
                </a:ext>
              </a:extLst>
            </a:blip>
            <a:stretch>
              <a:fillRect/>
            </a:stretch>
          </a:blipFill>
        </p:spPr>
      </p:sp>
      <p:sp>
        <p:nvSpPr>
          <p:cNvPr id="27" name="Freeform 27"/>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3">
              <a:extLst>
                <a:ext uri="{96DAC541-7B7A-43D3-8B79-37D633B846F1}">
                  <asvg:svgBlip xmlns:asvg="http://schemas.microsoft.com/office/drawing/2016/SVG/main" r:embed="rId34"/>
                </a:ext>
              </a:extLst>
            </a:blip>
            <a:stretch>
              <a:fillRect/>
            </a:stretch>
          </a:blipFill>
        </p:spPr>
      </p:sp>
      <p:sp>
        <p:nvSpPr>
          <p:cNvPr id="28" name="Freeform 28"/>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5">
              <a:extLst>
                <a:ext uri="{96DAC541-7B7A-43D3-8B79-37D633B846F1}">
                  <asvg:svgBlip xmlns:asvg="http://schemas.microsoft.com/office/drawing/2016/SVG/main" r:embed="rId36"/>
                </a:ext>
              </a:extLst>
            </a:blip>
            <a:stretch>
              <a:fillRect/>
            </a:stretch>
          </a:blipFill>
        </p:spPr>
      </p:sp>
      <p:sp>
        <p:nvSpPr>
          <p:cNvPr id="37" name="TextBox 37"/>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pic>
        <p:nvPicPr>
          <p:cNvPr id="50" name="Picture 49">
            <a:extLst>
              <a:ext uri="{FF2B5EF4-FFF2-40B4-BE49-F238E27FC236}">
                <a16:creationId xmlns:a16="http://schemas.microsoft.com/office/drawing/2014/main" id="{4E8327DA-515A-D20C-4B51-BDF8DBA7E826}"/>
              </a:ext>
            </a:extLst>
          </p:cNvPr>
          <p:cNvPicPr>
            <a:picLocks noChangeAspect="1"/>
          </p:cNvPicPr>
          <p:nvPr/>
        </p:nvPicPr>
        <p:blipFill>
          <a:blip r:embed="rId37"/>
          <a:stretch>
            <a:fillRect/>
          </a:stretch>
        </p:blipFill>
        <p:spPr>
          <a:xfrm>
            <a:off x="457199" y="266700"/>
            <a:ext cx="8472287" cy="42373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2AC05-50FE-FA62-F541-D84801A0680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1D33E75-D14F-7B2E-3487-EE91D8CDD662}"/>
              </a:ext>
            </a:extLst>
          </p:cNvPr>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74880225-4A87-74CC-5124-84B53F6403EF}"/>
              </a:ext>
            </a:extLst>
          </p:cNvPr>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6D3F8C71-89B6-D66D-3803-3D334232FDAF}"/>
              </a:ext>
            </a:extLst>
          </p:cNvPr>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99F8A78B-C384-23B1-9CCD-DA344F215595}"/>
              </a:ext>
            </a:extLst>
          </p:cNvPr>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7"/>
                </a:ext>
              </a:extLst>
            </a:blip>
            <a:stretch>
              <a:fillRect/>
            </a:stretch>
          </a:blipFill>
        </p:spPr>
      </p:sp>
      <p:sp>
        <p:nvSpPr>
          <p:cNvPr id="10" name="Freeform 10">
            <a:extLst>
              <a:ext uri="{FF2B5EF4-FFF2-40B4-BE49-F238E27FC236}">
                <a16:creationId xmlns:a16="http://schemas.microsoft.com/office/drawing/2014/main" id="{F2985686-6057-E26B-5E71-7352276AC64A}"/>
              </a:ext>
            </a:extLst>
          </p:cNvPr>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856098B8-FC2F-952C-2B50-FFF989CB7B7D}"/>
              </a:ext>
            </a:extLst>
          </p:cNvPr>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572F654B-4160-68D4-4F27-24557A043161}"/>
              </a:ext>
            </a:extLst>
          </p:cNvPr>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E0D9E1BD-28A2-DDCF-9A68-437678F06FDB}"/>
              </a:ext>
            </a:extLst>
          </p:cNvPr>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2"/>
                </a:ext>
              </a:extLst>
            </a:blip>
            <a:stretch>
              <a:fillRect/>
            </a:stretch>
          </a:blipFill>
        </p:spPr>
      </p:sp>
      <p:sp>
        <p:nvSpPr>
          <p:cNvPr id="14" name="Freeform 14">
            <a:extLst>
              <a:ext uri="{FF2B5EF4-FFF2-40B4-BE49-F238E27FC236}">
                <a16:creationId xmlns:a16="http://schemas.microsoft.com/office/drawing/2014/main" id="{8BE3640C-8012-D3CE-8EA3-66337BC0C784}"/>
              </a:ext>
            </a:extLst>
          </p:cNvPr>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3"/>
                </a:ext>
              </a:extLst>
            </a:blip>
            <a:stretch>
              <a:fillRect/>
            </a:stretch>
          </a:blipFill>
        </p:spPr>
      </p:sp>
      <p:sp>
        <p:nvSpPr>
          <p:cNvPr id="15" name="Freeform 15">
            <a:extLst>
              <a:ext uri="{FF2B5EF4-FFF2-40B4-BE49-F238E27FC236}">
                <a16:creationId xmlns:a16="http://schemas.microsoft.com/office/drawing/2014/main" id="{E50813CB-493A-C2CE-BB9A-2549A676C2B6}"/>
              </a:ext>
            </a:extLst>
          </p:cNvPr>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4"/>
                </a:ext>
              </a:extLst>
            </a:blip>
            <a:stretch>
              <a:fillRect/>
            </a:stretch>
          </a:blipFill>
        </p:spPr>
      </p:sp>
      <p:sp>
        <p:nvSpPr>
          <p:cNvPr id="16" name="Freeform 16">
            <a:extLst>
              <a:ext uri="{FF2B5EF4-FFF2-40B4-BE49-F238E27FC236}">
                <a16:creationId xmlns:a16="http://schemas.microsoft.com/office/drawing/2014/main" id="{C3D7B238-9058-1688-C9F9-0BEF7680EAFD}"/>
              </a:ext>
            </a:extLst>
          </p:cNvPr>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5"/>
                </a:ext>
              </a:extLst>
            </a:blip>
            <a:stretch>
              <a:fillRect/>
            </a:stretch>
          </a:blipFill>
        </p:spPr>
      </p:sp>
      <p:sp>
        <p:nvSpPr>
          <p:cNvPr id="19" name="Freeform 19">
            <a:extLst>
              <a:ext uri="{FF2B5EF4-FFF2-40B4-BE49-F238E27FC236}">
                <a16:creationId xmlns:a16="http://schemas.microsoft.com/office/drawing/2014/main" id="{4AD8D9B9-6AEC-CAC5-D950-89EC771B0F7B}"/>
              </a:ext>
            </a:extLst>
          </p:cNvPr>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0" name="Freeform 20">
            <a:extLst>
              <a:ext uri="{FF2B5EF4-FFF2-40B4-BE49-F238E27FC236}">
                <a16:creationId xmlns:a16="http://schemas.microsoft.com/office/drawing/2014/main" id="{E88F04D0-D370-1779-7B08-8AF2C7583F21}"/>
              </a:ext>
            </a:extLst>
          </p:cNvPr>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1" name="Freeform 21">
            <a:extLst>
              <a:ext uri="{FF2B5EF4-FFF2-40B4-BE49-F238E27FC236}">
                <a16:creationId xmlns:a16="http://schemas.microsoft.com/office/drawing/2014/main" id="{DFA7D850-5BC3-2A32-2F44-0D22AB070DBE}"/>
              </a:ext>
            </a:extLst>
          </p:cNvPr>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2" name="Freeform 22">
            <a:extLst>
              <a:ext uri="{FF2B5EF4-FFF2-40B4-BE49-F238E27FC236}">
                <a16:creationId xmlns:a16="http://schemas.microsoft.com/office/drawing/2014/main" id="{3B1B8992-BF40-2367-66C8-2A4403BBA6CC}"/>
              </a:ext>
            </a:extLst>
          </p:cNvPr>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3" name="Freeform 23">
            <a:extLst>
              <a:ext uri="{FF2B5EF4-FFF2-40B4-BE49-F238E27FC236}">
                <a16:creationId xmlns:a16="http://schemas.microsoft.com/office/drawing/2014/main" id="{0A9451CE-7E42-1EFE-6B5C-226C0293A89C}"/>
              </a:ext>
            </a:extLst>
          </p:cNvPr>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4" name="Freeform 24">
            <a:extLst>
              <a:ext uri="{FF2B5EF4-FFF2-40B4-BE49-F238E27FC236}">
                <a16:creationId xmlns:a16="http://schemas.microsoft.com/office/drawing/2014/main" id="{23216804-A15E-0422-3F00-DD76765E170D}"/>
              </a:ext>
            </a:extLst>
          </p:cNvPr>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5" name="Freeform 25">
            <a:extLst>
              <a:ext uri="{FF2B5EF4-FFF2-40B4-BE49-F238E27FC236}">
                <a16:creationId xmlns:a16="http://schemas.microsoft.com/office/drawing/2014/main" id="{FC2BF92E-E779-E931-2417-F10945698D30}"/>
              </a:ext>
            </a:extLst>
          </p:cNvPr>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6" name="Freeform 26">
            <a:extLst>
              <a:ext uri="{FF2B5EF4-FFF2-40B4-BE49-F238E27FC236}">
                <a16:creationId xmlns:a16="http://schemas.microsoft.com/office/drawing/2014/main" id="{FDA11629-7FB3-AA7A-4023-8DB9E6E8E9F2}"/>
              </a:ext>
            </a:extLst>
          </p:cNvPr>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7" name="Freeform 27">
            <a:extLst>
              <a:ext uri="{FF2B5EF4-FFF2-40B4-BE49-F238E27FC236}">
                <a16:creationId xmlns:a16="http://schemas.microsoft.com/office/drawing/2014/main" id="{2926CF32-CB6F-B6DD-9EAB-2076C5486838}"/>
              </a:ext>
            </a:extLst>
          </p:cNvPr>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8" name="Freeform 28">
            <a:extLst>
              <a:ext uri="{FF2B5EF4-FFF2-40B4-BE49-F238E27FC236}">
                <a16:creationId xmlns:a16="http://schemas.microsoft.com/office/drawing/2014/main" id="{3820F834-30F1-0BDC-58E7-94265C1678CC}"/>
              </a:ext>
            </a:extLst>
          </p:cNvPr>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37" name="TextBox 37">
            <a:extLst>
              <a:ext uri="{FF2B5EF4-FFF2-40B4-BE49-F238E27FC236}">
                <a16:creationId xmlns:a16="http://schemas.microsoft.com/office/drawing/2014/main" id="{8F1B8C04-3729-3EF1-1D0A-10FC43F20A40}"/>
              </a:ext>
            </a:extLst>
          </p:cNvPr>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a:extLst>
              <a:ext uri="{FF2B5EF4-FFF2-40B4-BE49-F238E27FC236}">
                <a16:creationId xmlns:a16="http://schemas.microsoft.com/office/drawing/2014/main" id="{941B27E7-690B-209D-4929-27401C1E950E}"/>
              </a:ext>
            </a:extLst>
          </p:cNvPr>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pic>
        <p:nvPicPr>
          <p:cNvPr id="5" name="Picture 4">
            <a:extLst>
              <a:ext uri="{FF2B5EF4-FFF2-40B4-BE49-F238E27FC236}">
                <a16:creationId xmlns:a16="http://schemas.microsoft.com/office/drawing/2014/main" id="{A0DAE055-EAAA-66D5-E7C0-44A22A04ABF9}"/>
              </a:ext>
            </a:extLst>
          </p:cNvPr>
          <p:cNvPicPr>
            <a:picLocks noChangeAspect="1"/>
          </p:cNvPicPr>
          <p:nvPr/>
        </p:nvPicPr>
        <p:blipFill>
          <a:blip r:embed="rId36"/>
          <a:stretch>
            <a:fillRect/>
          </a:stretch>
        </p:blipFill>
        <p:spPr>
          <a:xfrm>
            <a:off x="76200" y="0"/>
            <a:ext cx="8001000" cy="5143500"/>
          </a:xfrm>
          <a:prstGeom prst="rect">
            <a:avLst/>
          </a:prstGeom>
        </p:spPr>
      </p:pic>
      <p:sp>
        <p:nvSpPr>
          <p:cNvPr id="6" name="TextBox 5">
            <a:extLst>
              <a:ext uri="{FF2B5EF4-FFF2-40B4-BE49-F238E27FC236}">
                <a16:creationId xmlns:a16="http://schemas.microsoft.com/office/drawing/2014/main" id="{8E92B915-696E-1AC0-BE9E-4BED3A9A2CE9}"/>
              </a:ext>
            </a:extLst>
          </p:cNvPr>
          <p:cNvSpPr txBox="1"/>
          <p:nvPr/>
        </p:nvSpPr>
        <p:spPr>
          <a:xfrm>
            <a:off x="76200" y="133350"/>
            <a:ext cx="2092496" cy="369332"/>
          </a:xfrm>
          <a:prstGeom prst="rect">
            <a:avLst/>
          </a:prstGeom>
          <a:noFill/>
        </p:spPr>
        <p:txBody>
          <a:bodyPr wrap="none" rtlCol="0">
            <a:spAutoFit/>
          </a:bodyPr>
          <a:lstStyle/>
          <a:p>
            <a:r>
              <a:rPr lang="en-US" dirty="0" err="1"/>
              <a:t>hi_quality</a:t>
            </a:r>
            <a:r>
              <a:rPr lang="en-US" dirty="0"/>
              <a:t> vs alcohol</a:t>
            </a:r>
          </a:p>
        </p:txBody>
      </p:sp>
    </p:spTree>
    <p:extLst>
      <p:ext uri="{BB962C8B-B14F-4D97-AF65-F5344CB8AC3E}">
        <p14:creationId xmlns:p14="http://schemas.microsoft.com/office/powerpoint/2010/main" val="372902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AA832-2A11-BCF2-AF1F-5E79FDE8612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CBB2FE8-7E26-EBC8-B169-7C7546082267}"/>
              </a:ext>
            </a:extLst>
          </p:cNvPr>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358EC7FE-37E0-7D85-5B34-2D25BCE383C6}"/>
              </a:ext>
            </a:extLst>
          </p:cNvPr>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8BAA6BFC-06D3-F3A3-B08A-DED2C875CF9C}"/>
              </a:ext>
            </a:extLst>
          </p:cNvPr>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DAC07A14-A805-84FB-1432-3B9D03E8B441}"/>
              </a:ext>
            </a:extLst>
          </p:cNvPr>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7"/>
                </a:ext>
              </a:extLst>
            </a:blip>
            <a:stretch>
              <a:fillRect/>
            </a:stretch>
          </a:blipFill>
        </p:spPr>
      </p:sp>
      <p:sp>
        <p:nvSpPr>
          <p:cNvPr id="10" name="Freeform 10">
            <a:extLst>
              <a:ext uri="{FF2B5EF4-FFF2-40B4-BE49-F238E27FC236}">
                <a16:creationId xmlns:a16="http://schemas.microsoft.com/office/drawing/2014/main" id="{8D8B4634-1321-AC43-295B-45F780929DC6}"/>
              </a:ext>
            </a:extLst>
          </p:cNvPr>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DD24D739-96A3-4EC1-129F-5C14B8006F00}"/>
              </a:ext>
            </a:extLst>
          </p:cNvPr>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72319188-FE5B-47C0-C5AF-BEAE55F39548}"/>
              </a:ext>
            </a:extLst>
          </p:cNvPr>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D486E3D4-7773-1909-1290-2A45B6E0A64E}"/>
              </a:ext>
            </a:extLst>
          </p:cNvPr>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2"/>
                </a:ext>
              </a:extLst>
            </a:blip>
            <a:stretch>
              <a:fillRect/>
            </a:stretch>
          </a:blipFill>
        </p:spPr>
      </p:sp>
      <p:sp>
        <p:nvSpPr>
          <p:cNvPr id="14" name="Freeform 14">
            <a:extLst>
              <a:ext uri="{FF2B5EF4-FFF2-40B4-BE49-F238E27FC236}">
                <a16:creationId xmlns:a16="http://schemas.microsoft.com/office/drawing/2014/main" id="{6DBF371C-4458-3874-7054-6BB0E7BB4CA1}"/>
              </a:ext>
            </a:extLst>
          </p:cNvPr>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3"/>
                </a:ext>
              </a:extLst>
            </a:blip>
            <a:stretch>
              <a:fillRect/>
            </a:stretch>
          </a:blipFill>
        </p:spPr>
      </p:sp>
      <p:sp>
        <p:nvSpPr>
          <p:cNvPr id="15" name="Freeform 15">
            <a:extLst>
              <a:ext uri="{FF2B5EF4-FFF2-40B4-BE49-F238E27FC236}">
                <a16:creationId xmlns:a16="http://schemas.microsoft.com/office/drawing/2014/main" id="{4197BC5D-C65F-14DB-92FB-C5C4A79225DC}"/>
              </a:ext>
            </a:extLst>
          </p:cNvPr>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4"/>
                </a:ext>
              </a:extLst>
            </a:blip>
            <a:stretch>
              <a:fillRect/>
            </a:stretch>
          </a:blipFill>
        </p:spPr>
      </p:sp>
      <p:sp>
        <p:nvSpPr>
          <p:cNvPr id="16" name="Freeform 16">
            <a:extLst>
              <a:ext uri="{FF2B5EF4-FFF2-40B4-BE49-F238E27FC236}">
                <a16:creationId xmlns:a16="http://schemas.microsoft.com/office/drawing/2014/main" id="{7575D770-A666-95F0-582E-7824D6005D45}"/>
              </a:ext>
            </a:extLst>
          </p:cNvPr>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5"/>
                </a:ext>
              </a:extLst>
            </a:blip>
            <a:stretch>
              <a:fillRect/>
            </a:stretch>
          </a:blipFill>
        </p:spPr>
      </p:sp>
      <p:sp>
        <p:nvSpPr>
          <p:cNvPr id="19" name="Freeform 19">
            <a:extLst>
              <a:ext uri="{FF2B5EF4-FFF2-40B4-BE49-F238E27FC236}">
                <a16:creationId xmlns:a16="http://schemas.microsoft.com/office/drawing/2014/main" id="{0DCD7C8B-6D23-AF59-520A-7F396BFD95F2}"/>
              </a:ext>
            </a:extLst>
          </p:cNvPr>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0" name="Freeform 20">
            <a:extLst>
              <a:ext uri="{FF2B5EF4-FFF2-40B4-BE49-F238E27FC236}">
                <a16:creationId xmlns:a16="http://schemas.microsoft.com/office/drawing/2014/main" id="{A89A1F33-A608-720B-4952-AD4856A9B12E}"/>
              </a:ext>
            </a:extLst>
          </p:cNvPr>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1" name="Freeform 21">
            <a:extLst>
              <a:ext uri="{FF2B5EF4-FFF2-40B4-BE49-F238E27FC236}">
                <a16:creationId xmlns:a16="http://schemas.microsoft.com/office/drawing/2014/main" id="{90D36E8F-A61B-ED82-DAC7-3BFDB8A82E5E}"/>
              </a:ext>
            </a:extLst>
          </p:cNvPr>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2" name="Freeform 22">
            <a:extLst>
              <a:ext uri="{FF2B5EF4-FFF2-40B4-BE49-F238E27FC236}">
                <a16:creationId xmlns:a16="http://schemas.microsoft.com/office/drawing/2014/main" id="{4472E8A1-2C83-EB19-D1C7-708CE7FB432F}"/>
              </a:ext>
            </a:extLst>
          </p:cNvPr>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3" name="Freeform 23">
            <a:extLst>
              <a:ext uri="{FF2B5EF4-FFF2-40B4-BE49-F238E27FC236}">
                <a16:creationId xmlns:a16="http://schemas.microsoft.com/office/drawing/2014/main" id="{AE95C745-526F-CD16-E7B4-82532E0E3608}"/>
              </a:ext>
            </a:extLst>
          </p:cNvPr>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4" name="Freeform 24">
            <a:extLst>
              <a:ext uri="{FF2B5EF4-FFF2-40B4-BE49-F238E27FC236}">
                <a16:creationId xmlns:a16="http://schemas.microsoft.com/office/drawing/2014/main" id="{4B4780AB-C189-954C-ED9B-9E59B8126A7C}"/>
              </a:ext>
            </a:extLst>
          </p:cNvPr>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5" name="Freeform 25">
            <a:extLst>
              <a:ext uri="{FF2B5EF4-FFF2-40B4-BE49-F238E27FC236}">
                <a16:creationId xmlns:a16="http://schemas.microsoft.com/office/drawing/2014/main" id="{0256D14C-4C7F-8E3C-1A93-A1BB3D2FF22E}"/>
              </a:ext>
            </a:extLst>
          </p:cNvPr>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6" name="Freeform 26">
            <a:extLst>
              <a:ext uri="{FF2B5EF4-FFF2-40B4-BE49-F238E27FC236}">
                <a16:creationId xmlns:a16="http://schemas.microsoft.com/office/drawing/2014/main" id="{FC163CCF-1DB8-0979-E061-E75300EBBAA0}"/>
              </a:ext>
            </a:extLst>
          </p:cNvPr>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7" name="Freeform 27">
            <a:extLst>
              <a:ext uri="{FF2B5EF4-FFF2-40B4-BE49-F238E27FC236}">
                <a16:creationId xmlns:a16="http://schemas.microsoft.com/office/drawing/2014/main" id="{95BDD4C1-07CB-ABB7-3059-8DB700E81827}"/>
              </a:ext>
            </a:extLst>
          </p:cNvPr>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8" name="Freeform 28">
            <a:extLst>
              <a:ext uri="{FF2B5EF4-FFF2-40B4-BE49-F238E27FC236}">
                <a16:creationId xmlns:a16="http://schemas.microsoft.com/office/drawing/2014/main" id="{F45D42E0-7DD8-0110-8E2A-978BC6367D89}"/>
              </a:ext>
            </a:extLst>
          </p:cNvPr>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37" name="TextBox 37">
            <a:extLst>
              <a:ext uri="{FF2B5EF4-FFF2-40B4-BE49-F238E27FC236}">
                <a16:creationId xmlns:a16="http://schemas.microsoft.com/office/drawing/2014/main" id="{6B9FBEAA-7FCD-4138-98BD-CC40500F5CC1}"/>
              </a:ext>
            </a:extLst>
          </p:cNvPr>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a:extLst>
              <a:ext uri="{FF2B5EF4-FFF2-40B4-BE49-F238E27FC236}">
                <a16:creationId xmlns:a16="http://schemas.microsoft.com/office/drawing/2014/main" id="{20762150-6C48-CE09-AC4F-9A6241CEF4D4}"/>
              </a:ext>
            </a:extLst>
          </p:cNvPr>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6" name="TextBox 5">
            <a:extLst>
              <a:ext uri="{FF2B5EF4-FFF2-40B4-BE49-F238E27FC236}">
                <a16:creationId xmlns:a16="http://schemas.microsoft.com/office/drawing/2014/main" id="{1AD37510-81F7-5EDC-5C2B-EC8C5FF8447D}"/>
              </a:ext>
            </a:extLst>
          </p:cNvPr>
          <p:cNvSpPr txBox="1"/>
          <p:nvPr/>
        </p:nvSpPr>
        <p:spPr>
          <a:xfrm>
            <a:off x="-26709" y="0"/>
            <a:ext cx="2362122" cy="369332"/>
          </a:xfrm>
          <a:prstGeom prst="rect">
            <a:avLst/>
          </a:prstGeom>
          <a:noFill/>
        </p:spPr>
        <p:txBody>
          <a:bodyPr wrap="none" rtlCol="0">
            <a:spAutoFit/>
          </a:bodyPr>
          <a:lstStyle/>
          <a:p>
            <a:r>
              <a:rPr lang="en-US" dirty="0" err="1"/>
              <a:t>hi_quality</a:t>
            </a:r>
            <a:r>
              <a:rPr lang="en-US" dirty="0"/>
              <a:t> vs  citric acid</a:t>
            </a:r>
          </a:p>
        </p:txBody>
      </p:sp>
      <p:pic>
        <p:nvPicPr>
          <p:cNvPr id="7" name="Picture 6">
            <a:extLst>
              <a:ext uri="{FF2B5EF4-FFF2-40B4-BE49-F238E27FC236}">
                <a16:creationId xmlns:a16="http://schemas.microsoft.com/office/drawing/2014/main" id="{1C8EFA52-A0D5-B3E7-1E92-C41F4D4B908B}"/>
              </a:ext>
            </a:extLst>
          </p:cNvPr>
          <p:cNvPicPr>
            <a:picLocks noChangeAspect="1"/>
          </p:cNvPicPr>
          <p:nvPr/>
        </p:nvPicPr>
        <p:blipFill>
          <a:blip r:embed="rId36"/>
          <a:stretch>
            <a:fillRect/>
          </a:stretch>
        </p:blipFill>
        <p:spPr>
          <a:xfrm>
            <a:off x="2371108" y="-19050"/>
            <a:ext cx="5525720" cy="5143500"/>
          </a:xfrm>
          <a:prstGeom prst="rect">
            <a:avLst/>
          </a:prstGeom>
        </p:spPr>
      </p:pic>
    </p:spTree>
    <p:extLst>
      <p:ext uri="{BB962C8B-B14F-4D97-AF65-F5344CB8AC3E}">
        <p14:creationId xmlns:p14="http://schemas.microsoft.com/office/powerpoint/2010/main" val="185902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62272-043D-20EF-1C8E-5167CBF3BD6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B8F3E1-FFF1-B4F2-98A6-4301294E31BC}"/>
              </a:ext>
            </a:extLst>
          </p:cNvPr>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B2C1D33F-BD93-4B00-FAE6-C2EBE60DFB83}"/>
              </a:ext>
            </a:extLst>
          </p:cNvPr>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A4F248BB-CA89-B2EA-ACE1-BBBF64191C18}"/>
              </a:ext>
            </a:extLst>
          </p:cNvPr>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E8142A62-4B79-5E92-B7B1-3EA054A81FE9}"/>
              </a:ext>
            </a:extLst>
          </p:cNvPr>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7"/>
                </a:ext>
              </a:extLst>
            </a:blip>
            <a:stretch>
              <a:fillRect/>
            </a:stretch>
          </a:blipFill>
        </p:spPr>
      </p:sp>
      <p:sp>
        <p:nvSpPr>
          <p:cNvPr id="10" name="Freeform 10">
            <a:extLst>
              <a:ext uri="{FF2B5EF4-FFF2-40B4-BE49-F238E27FC236}">
                <a16:creationId xmlns:a16="http://schemas.microsoft.com/office/drawing/2014/main" id="{9E99681E-2A7D-1A29-1F91-B03F2803B1B0}"/>
              </a:ext>
            </a:extLst>
          </p:cNvPr>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EC0D26F4-6A99-50E6-0AF7-932CC7B16AA4}"/>
              </a:ext>
            </a:extLst>
          </p:cNvPr>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8BD22B6C-B4B0-5D58-8AAD-92C8F46F22AA}"/>
              </a:ext>
            </a:extLst>
          </p:cNvPr>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BC14D9C2-650C-E688-56FB-48A40EF385AA}"/>
              </a:ext>
            </a:extLst>
          </p:cNvPr>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2"/>
                </a:ext>
              </a:extLst>
            </a:blip>
            <a:stretch>
              <a:fillRect/>
            </a:stretch>
          </a:blipFill>
        </p:spPr>
      </p:sp>
      <p:sp>
        <p:nvSpPr>
          <p:cNvPr id="14" name="Freeform 14">
            <a:extLst>
              <a:ext uri="{FF2B5EF4-FFF2-40B4-BE49-F238E27FC236}">
                <a16:creationId xmlns:a16="http://schemas.microsoft.com/office/drawing/2014/main" id="{1586C063-88B0-F1CD-CFF3-AB48C9DAFE85}"/>
              </a:ext>
            </a:extLst>
          </p:cNvPr>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3"/>
                </a:ext>
              </a:extLst>
            </a:blip>
            <a:stretch>
              <a:fillRect/>
            </a:stretch>
          </a:blipFill>
        </p:spPr>
      </p:sp>
      <p:sp>
        <p:nvSpPr>
          <p:cNvPr id="15" name="Freeform 15">
            <a:extLst>
              <a:ext uri="{FF2B5EF4-FFF2-40B4-BE49-F238E27FC236}">
                <a16:creationId xmlns:a16="http://schemas.microsoft.com/office/drawing/2014/main" id="{45D6D20E-4202-F4EB-2624-05EEAB64D90F}"/>
              </a:ext>
            </a:extLst>
          </p:cNvPr>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4"/>
                </a:ext>
              </a:extLst>
            </a:blip>
            <a:stretch>
              <a:fillRect/>
            </a:stretch>
          </a:blipFill>
        </p:spPr>
      </p:sp>
      <p:sp>
        <p:nvSpPr>
          <p:cNvPr id="16" name="Freeform 16">
            <a:extLst>
              <a:ext uri="{FF2B5EF4-FFF2-40B4-BE49-F238E27FC236}">
                <a16:creationId xmlns:a16="http://schemas.microsoft.com/office/drawing/2014/main" id="{9AA915B4-6745-0CE2-8E6A-1E4A803F17EB}"/>
              </a:ext>
            </a:extLst>
          </p:cNvPr>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5"/>
                </a:ext>
              </a:extLst>
            </a:blip>
            <a:stretch>
              <a:fillRect/>
            </a:stretch>
          </a:blipFill>
        </p:spPr>
      </p:sp>
      <p:sp>
        <p:nvSpPr>
          <p:cNvPr id="19" name="Freeform 19">
            <a:extLst>
              <a:ext uri="{FF2B5EF4-FFF2-40B4-BE49-F238E27FC236}">
                <a16:creationId xmlns:a16="http://schemas.microsoft.com/office/drawing/2014/main" id="{59138940-6CF7-E144-70F6-6BA838B36635}"/>
              </a:ext>
            </a:extLst>
          </p:cNvPr>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0" name="Freeform 20">
            <a:extLst>
              <a:ext uri="{FF2B5EF4-FFF2-40B4-BE49-F238E27FC236}">
                <a16:creationId xmlns:a16="http://schemas.microsoft.com/office/drawing/2014/main" id="{A6F5EA79-026F-BCB0-85CA-A10D685A9241}"/>
              </a:ext>
            </a:extLst>
          </p:cNvPr>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1" name="Freeform 21">
            <a:extLst>
              <a:ext uri="{FF2B5EF4-FFF2-40B4-BE49-F238E27FC236}">
                <a16:creationId xmlns:a16="http://schemas.microsoft.com/office/drawing/2014/main" id="{79E6FE0A-1347-16A9-A194-6F4E596E5B30}"/>
              </a:ext>
            </a:extLst>
          </p:cNvPr>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2" name="Freeform 22">
            <a:extLst>
              <a:ext uri="{FF2B5EF4-FFF2-40B4-BE49-F238E27FC236}">
                <a16:creationId xmlns:a16="http://schemas.microsoft.com/office/drawing/2014/main" id="{C85FFEAD-82B0-DEA2-96D8-7F8FFD8BEBBB}"/>
              </a:ext>
            </a:extLst>
          </p:cNvPr>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3" name="Freeform 23">
            <a:extLst>
              <a:ext uri="{FF2B5EF4-FFF2-40B4-BE49-F238E27FC236}">
                <a16:creationId xmlns:a16="http://schemas.microsoft.com/office/drawing/2014/main" id="{757076E4-A638-CC06-2894-1D8C518E04FF}"/>
              </a:ext>
            </a:extLst>
          </p:cNvPr>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4" name="Freeform 24">
            <a:extLst>
              <a:ext uri="{FF2B5EF4-FFF2-40B4-BE49-F238E27FC236}">
                <a16:creationId xmlns:a16="http://schemas.microsoft.com/office/drawing/2014/main" id="{57414DCD-65E8-6897-6439-B0CD2A5D765C}"/>
              </a:ext>
            </a:extLst>
          </p:cNvPr>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5" name="Freeform 25">
            <a:extLst>
              <a:ext uri="{FF2B5EF4-FFF2-40B4-BE49-F238E27FC236}">
                <a16:creationId xmlns:a16="http://schemas.microsoft.com/office/drawing/2014/main" id="{B817BA74-0ACB-2ECA-0A14-8CF01F0C3540}"/>
              </a:ext>
            </a:extLst>
          </p:cNvPr>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6" name="Freeform 26">
            <a:extLst>
              <a:ext uri="{FF2B5EF4-FFF2-40B4-BE49-F238E27FC236}">
                <a16:creationId xmlns:a16="http://schemas.microsoft.com/office/drawing/2014/main" id="{766A9978-C0AB-AF40-9E17-B29E9589182D}"/>
              </a:ext>
            </a:extLst>
          </p:cNvPr>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7" name="Freeform 27">
            <a:extLst>
              <a:ext uri="{FF2B5EF4-FFF2-40B4-BE49-F238E27FC236}">
                <a16:creationId xmlns:a16="http://schemas.microsoft.com/office/drawing/2014/main" id="{AFEDA242-A053-8A6F-0A51-69DEC818B4D3}"/>
              </a:ext>
            </a:extLst>
          </p:cNvPr>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8" name="Freeform 28">
            <a:extLst>
              <a:ext uri="{FF2B5EF4-FFF2-40B4-BE49-F238E27FC236}">
                <a16:creationId xmlns:a16="http://schemas.microsoft.com/office/drawing/2014/main" id="{4D4ACB20-F7DE-6955-689A-2ADB3603A446}"/>
              </a:ext>
            </a:extLst>
          </p:cNvPr>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37" name="TextBox 37">
            <a:extLst>
              <a:ext uri="{FF2B5EF4-FFF2-40B4-BE49-F238E27FC236}">
                <a16:creationId xmlns:a16="http://schemas.microsoft.com/office/drawing/2014/main" id="{52AE29C5-A767-6F16-6FD6-F362C835C7EA}"/>
              </a:ext>
            </a:extLst>
          </p:cNvPr>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a:extLst>
              <a:ext uri="{FF2B5EF4-FFF2-40B4-BE49-F238E27FC236}">
                <a16:creationId xmlns:a16="http://schemas.microsoft.com/office/drawing/2014/main" id="{C6C6EE6A-95F2-AA37-B9C5-E15A1E252DBB}"/>
              </a:ext>
            </a:extLst>
          </p:cNvPr>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6" name="TextBox 5">
            <a:extLst>
              <a:ext uri="{FF2B5EF4-FFF2-40B4-BE49-F238E27FC236}">
                <a16:creationId xmlns:a16="http://schemas.microsoft.com/office/drawing/2014/main" id="{886EA188-2FD5-05EE-59C9-89C3BA051266}"/>
              </a:ext>
            </a:extLst>
          </p:cNvPr>
          <p:cNvSpPr txBox="1"/>
          <p:nvPr/>
        </p:nvSpPr>
        <p:spPr>
          <a:xfrm>
            <a:off x="-26709" y="0"/>
            <a:ext cx="2363917" cy="369332"/>
          </a:xfrm>
          <a:prstGeom prst="rect">
            <a:avLst/>
          </a:prstGeom>
          <a:noFill/>
        </p:spPr>
        <p:txBody>
          <a:bodyPr wrap="none" rtlCol="0">
            <a:spAutoFit/>
          </a:bodyPr>
          <a:lstStyle/>
          <a:p>
            <a:r>
              <a:rPr lang="en-US" dirty="0" err="1"/>
              <a:t>hi_quality</a:t>
            </a:r>
            <a:r>
              <a:rPr lang="en-US" dirty="0"/>
              <a:t> vs  sulphates</a:t>
            </a:r>
          </a:p>
        </p:txBody>
      </p:sp>
      <p:pic>
        <p:nvPicPr>
          <p:cNvPr id="5" name="Picture 4">
            <a:extLst>
              <a:ext uri="{FF2B5EF4-FFF2-40B4-BE49-F238E27FC236}">
                <a16:creationId xmlns:a16="http://schemas.microsoft.com/office/drawing/2014/main" id="{C89881B3-54DD-A7BC-A4BB-793FE5C8F2D7}"/>
              </a:ext>
            </a:extLst>
          </p:cNvPr>
          <p:cNvPicPr>
            <a:picLocks noChangeAspect="1"/>
          </p:cNvPicPr>
          <p:nvPr/>
        </p:nvPicPr>
        <p:blipFill>
          <a:blip r:embed="rId36"/>
          <a:stretch>
            <a:fillRect/>
          </a:stretch>
        </p:blipFill>
        <p:spPr>
          <a:xfrm>
            <a:off x="2144474" y="0"/>
            <a:ext cx="4855051" cy="5143500"/>
          </a:xfrm>
          <a:prstGeom prst="rect">
            <a:avLst/>
          </a:prstGeom>
        </p:spPr>
      </p:pic>
    </p:spTree>
    <p:extLst>
      <p:ext uri="{BB962C8B-B14F-4D97-AF65-F5344CB8AC3E}">
        <p14:creationId xmlns:p14="http://schemas.microsoft.com/office/powerpoint/2010/main" val="122391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CB5C-CB62-9536-72F1-67348D63352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9C3ECA1-8639-85AF-97D0-88BBCF4A9DFA}"/>
              </a:ext>
            </a:extLst>
          </p:cNvPr>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B2F47565-BC45-78C2-41F5-27D1B827E2C0}"/>
              </a:ext>
            </a:extLst>
          </p:cNvPr>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F71D9664-8B9B-53B3-E10D-CFF96F99F9AC}"/>
              </a:ext>
            </a:extLst>
          </p:cNvPr>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9AC562D4-C4BF-475C-3EDA-5CE49C648734}"/>
              </a:ext>
            </a:extLst>
          </p:cNvPr>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7"/>
                </a:ext>
              </a:extLst>
            </a:blip>
            <a:stretch>
              <a:fillRect/>
            </a:stretch>
          </a:blipFill>
        </p:spPr>
      </p:sp>
      <p:sp>
        <p:nvSpPr>
          <p:cNvPr id="10" name="Freeform 10">
            <a:extLst>
              <a:ext uri="{FF2B5EF4-FFF2-40B4-BE49-F238E27FC236}">
                <a16:creationId xmlns:a16="http://schemas.microsoft.com/office/drawing/2014/main" id="{8A91EB3F-46F7-0244-29E7-1EE500337670}"/>
              </a:ext>
            </a:extLst>
          </p:cNvPr>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5D11E664-4146-C904-8536-1DD6BAC3A88C}"/>
              </a:ext>
            </a:extLst>
          </p:cNvPr>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37DCB6F1-B547-FE0D-FE12-343D037D5E8C}"/>
              </a:ext>
            </a:extLst>
          </p:cNvPr>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F616A1D9-3828-7C04-2B20-01086B999A6E}"/>
              </a:ext>
            </a:extLst>
          </p:cNvPr>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2"/>
                </a:ext>
              </a:extLst>
            </a:blip>
            <a:stretch>
              <a:fillRect/>
            </a:stretch>
          </a:blipFill>
        </p:spPr>
      </p:sp>
      <p:sp>
        <p:nvSpPr>
          <p:cNvPr id="14" name="Freeform 14">
            <a:extLst>
              <a:ext uri="{FF2B5EF4-FFF2-40B4-BE49-F238E27FC236}">
                <a16:creationId xmlns:a16="http://schemas.microsoft.com/office/drawing/2014/main" id="{71411F8D-8F9C-A9CA-D307-F190565B0C98}"/>
              </a:ext>
            </a:extLst>
          </p:cNvPr>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3"/>
                </a:ext>
              </a:extLst>
            </a:blip>
            <a:stretch>
              <a:fillRect/>
            </a:stretch>
          </a:blipFill>
        </p:spPr>
      </p:sp>
      <p:sp>
        <p:nvSpPr>
          <p:cNvPr id="15" name="Freeform 15">
            <a:extLst>
              <a:ext uri="{FF2B5EF4-FFF2-40B4-BE49-F238E27FC236}">
                <a16:creationId xmlns:a16="http://schemas.microsoft.com/office/drawing/2014/main" id="{CD2B32A8-5B29-3A82-5098-5DD0827E0912}"/>
              </a:ext>
            </a:extLst>
          </p:cNvPr>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4"/>
                </a:ext>
              </a:extLst>
            </a:blip>
            <a:stretch>
              <a:fillRect/>
            </a:stretch>
          </a:blipFill>
        </p:spPr>
      </p:sp>
      <p:sp>
        <p:nvSpPr>
          <p:cNvPr id="16" name="Freeform 16">
            <a:extLst>
              <a:ext uri="{FF2B5EF4-FFF2-40B4-BE49-F238E27FC236}">
                <a16:creationId xmlns:a16="http://schemas.microsoft.com/office/drawing/2014/main" id="{9D8600AB-A2E8-E4B7-E79F-8DAFFB2F2615}"/>
              </a:ext>
            </a:extLst>
          </p:cNvPr>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5"/>
                </a:ext>
              </a:extLst>
            </a:blip>
            <a:stretch>
              <a:fillRect/>
            </a:stretch>
          </a:blipFill>
        </p:spPr>
      </p:sp>
      <p:sp>
        <p:nvSpPr>
          <p:cNvPr id="19" name="Freeform 19">
            <a:extLst>
              <a:ext uri="{FF2B5EF4-FFF2-40B4-BE49-F238E27FC236}">
                <a16:creationId xmlns:a16="http://schemas.microsoft.com/office/drawing/2014/main" id="{CB759F31-C81D-AC0A-37F2-C2DFB6ED323C}"/>
              </a:ext>
            </a:extLst>
          </p:cNvPr>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0" name="Freeform 20">
            <a:extLst>
              <a:ext uri="{FF2B5EF4-FFF2-40B4-BE49-F238E27FC236}">
                <a16:creationId xmlns:a16="http://schemas.microsoft.com/office/drawing/2014/main" id="{C606DEFF-4B07-9D92-372C-E4611210DA11}"/>
              </a:ext>
            </a:extLst>
          </p:cNvPr>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1" name="Freeform 21">
            <a:extLst>
              <a:ext uri="{FF2B5EF4-FFF2-40B4-BE49-F238E27FC236}">
                <a16:creationId xmlns:a16="http://schemas.microsoft.com/office/drawing/2014/main" id="{E631424D-BDA7-1259-4353-79C547F553CB}"/>
              </a:ext>
            </a:extLst>
          </p:cNvPr>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2" name="Freeform 22">
            <a:extLst>
              <a:ext uri="{FF2B5EF4-FFF2-40B4-BE49-F238E27FC236}">
                <a16:creationId xmlns:a16="http://schemas.microsoft.com/office/drawing/2014/main" id="{E15BAE32-F812-6578-379B-1683C0F63CE9}"/>
              </a:ext>
            </a:extLst>
          </p:cNvPr>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3" name="Freeform 23">
            <a:extLst>
              <a:ext uri="{FF2B5EF4-FFF2-40B4-BE49-F238E27FC236}">
                <a16:creationId xmlns:a16="http://schemas.microsoft.com/office/drawing/2014/main" id="{0780BFA1-C1EB-F2C1-D2E6-BB44B253D3F9}"/>
              </a:ext>
            </a:extLst>
          </p:cNvPr>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4" name="Freeform 24">
            <a:extLst>
              <a:ext uri="{FF2B5EF4-FFF2-40B4-BE49-F238E27FC236}">
                <a16:creationId xmlns:a16="http://schemas.microsoft.com/office/drawing/2014/main" id="{2434315E-4234-3196-D70C-B5FE130B2C6C}"/>
              </a:ext>
            </a:extLst>
          </p:cNvPr>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5" name="Freeform 25">
            <a:extLst>
              <a:ext uri="{FF2B5EF4-FFF2-40B4-BE49-F238E27FC236}">
                <a16:creationId xmlns:a16="http://schemas.microsoft.com/office/drawing/2014/main" id="{6F5A8C82-820D-3F99-BB21-88EA46647BE5}"/>
              </a:ext>
            </a:extLst>
          </p:cNvPr>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6" name="Freeform 26">
            <a:extLst>
              <a:ext uri="{FF2B5EF4-FFF2-40B4-BE49-F238E27FC236}">
                <a16:creationId xmlns:a16="http://schemas.microsoft.com/office/drawing/2014/main" id="{1579BF58-F553-8EBE-FD76-01B361C7CD60}"/>
              </a:ext>
            </a:extLst>
          </p:cNvPr>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7" name="Freeform 27">
            <a:extLst>
              <a:ext uri="{FF2B5EF4-FFF2-40B4-BE49-F238E27FC236}">
                <a16:creationId xmlns:a16="http://schemas.microsoft.com/office/drawing/2014/main" id="{1EAF5E2C-8559-7901-D8B7-5887928B4F65}"/>
              </a:ext>
            </a:extLst>
          </p:cNvPr>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8" name="Freeform 28">
            <a:extLst>
              <a:ext uri="{FF2B5EF4-FFF2-40B4-BE49-F238E27FC236}">
                <a16:creationId xmlns:a16="http://schemas.microsoft.com/office/drawing/2014/main" id="{4080A142-5DB9-6F27-9F69-8196B8A34BC6}"/>
              </a:ext>
            </a:extLst>
          </p:cNvPr>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37" name="TextBox 37">
            <a:extLst>
              <a:ext uri="{FF2B5EF4-FFF2-40B4-BE49-F238E27FC236}">
                <a16:creationId xmlns:a16="http://schemas.microsoft.com/office/drawing/2014/main" id="{07C87021-EB32-DBF2-B735-B18B00845834}"/>
              </a:ext>
            </a:extLst>
          </p:cNvPr>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a:extLst>
              <a:ext uri="{FF2B5EF4-FFF2-40B4-BE49-F238E27FC236}">
                <a16:creationId xmlns:a16="http://schemas.microsoft.com/office/drawing/2014/main" id="{60A36231-1CB5-24F6-70C9-DA922022AFFC}"/>
              </a:ext>
            </a:extLst>
          </p:cNvPr>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6" name="TextBox 5">
            <a:extLst>
              <a:ext uri="{FF2B5EF4-FFF2-40B4-BE49-F238E27FC236}">
                <a16:creationId xmlns:a16="http://schemas.microsoft.com/office/drawing/2014/main" id="{E0698D07-F781-5B20-68F8-D0608ADC596F}"/>
              </a:ext>
            </a:extLst>
          </p:cNvPr>
          <p:cNvSpPr txBox="1"/>
          <p:nvPr/>
        </p:nvSpPr>
        <p:spPr>
          <a:xfrm>
            <a:off x="0" y="-22359"/>
            <a:ext cx="2768258" cy="369332"/>
          </a:xfrm>
          <a:prstGeom prst="rect">
            <a:avLst/>
          </a:prstGeom>
          <a:noFill/>
        </p:spPr>
        <p:txBody>
          <a:bodyPr wrap="none" rtlCol="0">
            <a:spAutoFit/>
          </a:bodyPr>
          <a:lstStyle/>
          <a:p>
            <a:r>
              <a:rPr lang="en-US" dirty="0" err="1"/>
              <a:t>hi_quality</a:t>
            </a:r>
            <a:r>
              <a:rPr lang="en-US" dirty="0"/>
              <a:t> vs volatile acidity</a:t>
            </a:r>
          </a:p>
        </p:txBody>
      </p:sp>
      <p:pic>
        <p:nvPicPr>
          <p:cNvPr id="7" name="Picture 6">
            <a:extLst>
              <a:ext uri="{FF2B5EF4-FFF2-40B4-BE49-F238E27FC236}">
                <a16:creationId xmlns:a16="http://schemas.microsoft.com/office/drawing/2014/main" id="{CD1D895C-2414-3686-3133-7EBF1C7AB0E9}"/>
              </a:ext>
            </a:extLst>
          </p:cNvPr>
          <p:cNvPicPr>
            <a:picLocks noChangeAspect="1"/>
          </p:cNvPicPr>
          <p:nvPr/>
        </p:nvPicPr>
        <p:blipFill>
          <a:blip r:embed="rId36"/>
          <a:stretch>
            <a:fillRect/>
          </a:stretch>
        </p:blipFill>
        <p:spPr>
          <a:xfrm>
            <a:off x="990600" y="266700"/>
            <a:ext cx="7134092" cy="4876800"/>
          </a:xfrm>
          <a:prstGeom prst="rect">
            <a:avLst/>
          </a:prstGeom>
        </p:spPr>
      </p:pic>
    </p:spTree>
    <p:extLst>
      <p:ext uri="{BB962C8B-B14F-4D97-AF65-F5344CB8AC3E}">
        <p14:creationId xmlns:p14="http://schemas.microsoft.com/office/powerpoint/2010/main" val="25469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628223" y="1270216"/>
            <a:ext cx="5984719" cy="3640103"/>
          </a:xfrm>
          <a:custGeom>
            <a:avLst/>
            <a:gdLst/>
            <a:ahLst/>
            <a:cxnLst/>
            <a:rect l="l" t="t" r="r" b="b"/>
            <a:pathLst>
              <a:path w="5984719" h="3640103">
                <a:moveTo>
                  <a:pt x="0" y="0"/>
                </a:moveTo>
                <a:lnTo>
                  <a:pt x="5984719" y="0"/>
                </a:lnTo>
                <a:lnTo>
                  <a:pt x="5984719" y="3640102"/>
                </a:lnTo>
                <a:lnTo>
                  <a:pt x="0" y="36401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85725" y="156629"/>
            <a:ext cx="6543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 </a:t>
            </a:r>
            <a:r>
              <a:rPr lang="en-US" sz="2000" spc="-32" dirty="0">
                <a:solidFill>
                  <a:srgbClr val="262626"/>
                </a:solidFill>
                <a:latin typeface="Montserrat"/>
                <a:ea typeface="Montserrat"/>
                <a:cs typeface="Montserrat"/>
                <a:sym typeface="Montserrat"/>
              </a:rPr>
              <a:t>Variable Correlation Matrix</a:t>
            </a:r>
          </a:p>
        </p:txBody>
      </p:sp>
      <p:pic>
        <p:nvPicPr>
          <p:cNvPr id="9" name="Picture 8">
            <a:extLst>
              <a:ext uri="{FF2B5EF4-FFF2-40B4-BE49-F238E27FC236}">
                <a16:creationId xmlns:a16="http://schemas.microsoft.com/office/drawing/2014/main" id="{B4A19179-ED01-CCF7-4096-3AB5F7B0384A}"/>
              </a:ext>
            </a:extLst>
          </p:cNvPr>
          <p:cNvPicPr>
            <a:picLocks noChangeAspect="1"/>
          </p:cNvPicPr>
          <p:nvPr/>
        </p:nvPicPr>
        <p:blipFill>
          <a:blip r:embed="rId9"/>
          <a:stretch>
            <a:fillRect/>
          </a:stretch>
        </p:blipFill>
        <p:spPr>
          <a:xfrm>
            <a:off x="1" y="812070"/>
            <a:ext cx="5805702" cy="43440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34B36-CE60-C22E-78CD-2DF030054F5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1F49DE3-DAA8-7ABB-4DEF-A3B336A70398}"/>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0CF88A7-01EF-5BD4-FA8D-9DCD6754A435}"/>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a:extLst>
              <a:ext uri="{FF2B5EF4-FFF2-40B4-BE49-F238E27FC236}">
                <a16:creationId xmlns:a16="http://schemas.microsoft.com/office/drawing/2014/main" id="{AD247102-99B2-E9F5-D5DE-C3E898A0EB20}"/>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B4E17FC5-ADBE-AF11-8E43-F13239E6F876}"/>
              </a:ext>
            </a:extLst>
          </p:cNvPr>
          <p:cNvSpPr/>
          <p:nvPr/>
        </p:nvSpPr>
        <p:spPr>
          <a:xfrm>
            <a:off x="1628223" y="1270216"/>
            <a:ext cx="5984719" cy="3640103"/>
          </a:xfrm>
          <a:custGeom>
            <a:avLst/>
            <a:gdLst/>
            <a:ahLst/>
            <a:cxnLst/>
            <a:rect l="l" t="t" r="r" b="b"/>
            <a:pathLst>
              <a:path w="5984719" h="3640103">
                <a:moveTo>
                  <a:pt x="0" y="0"/>
                </a:moveTo>
                <a:lnTo>
                  <a:pt x="5984719" y="0"/>
                </a:lnTo>
                <a:lnTo>
                  <a:pt x="5984719" y="3640102"/>
                </a:lnTo>
                <a:lnTo>
                  <a:pt x="0" y="36401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76932101-39BE-D138-E5AA-09B1078AB5D0}"/>
              </a:ext>
            </a:extLst>
          </p:cNvPr>
          <p:cNvSpPr txBox="1"/>
          <p:nvPr/>
        </p:nvSpPr>
        <p:spPr>
          <a:xfrm>
            <a:off x="85725" y="156629"/>
            <a:ext cx="6543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 </a:t>
            </a:r>
            <a:r>
              <a:rPr lang="en-US" sz="2000" spc="-32" dirty="0">
                <a:solidFill>
                  <a:srgbClr val="262626"/>
                </a:solidFill>
                <a:latin typeface="Montserrat"/>
                <a:ea typeface="Montserrat"/>
                <a:cs typeface="Montserrat"/>
                <a:sym typeface="Montserrat"/>
              </a:rPr>
              <a:t>Variable Correlation Matrix</a:t>
            </a:r>
          </a:p>
        </p:txBody>
      </p:sp>
      <p:pic>
        <p:nvPicPr>
          <p:cNvPr id="6" name="Picture 5">
            <a:extLst>
              <a:ext uri="{FF2B5EF4-FFF2-40B4-BE49-F238E27FC236}">
                <a16:creationId xmlns:a16="http://schemas.microsoft.com/office/drawing/2014/main" id="{C27DE600-B18A-173E-9ABB-C7886FD120F7}"/>
              </a:ext>
            </a:extLst>
          </p:cNvPr>
          <p:cNvPicPr>
            <a:picLocks noChangeAspect="1"/>
          </p:cNvPicPr>
          <p:nvPr/>
        </p:nvPicPr>
        <p:blipFill>
          <a:blip r:embed="rId9"/>
          <a:stretch>
            <a:fillRect/>
          </a:stretch>
        </p:blipFill>
        <p:spPr>
          <a:xfrm>
            <a:off x="-786" y="1003059"/>
            <a:ext cx="7772400" cy="714220"/>
          </a:xfrm>
          <a:prstGeom prst="rect">
            <a:avLst/>
          </a:prstGeom>
        </p:spPr>
      </p:pic>
      <p:pic>
        <p:nvPicPr>
          <p:cNvPr id="8" name="Picture 7">
            <a:extLst>
              <a:ext uri="{FF2B5EF4-FFF2-40B4-BE49-F238E27FC236}">
                <a16:creationId xmlns:a16="http://schemas.microsoft.com/office/drawing/2014/main" id="{2599F840-8EF5-FB43-DF0B-0EE846824B5A}"/>
              </a:ext>
            </a:extLst>
          </p:cNvPr>
          <p:cNvPicPr>
            <a:picLocks noChangeAspect="1"/>
          </p:cNvPicPr>
          <p:nvPr/>
        </p:nvPicPr>
        <p:blipFill>
          <a:blip r:embed="rId10"/>
          <a:stretch>
            <a:fillRect/>
          </a:stretch>
        </p:blipFill>
        <p:spPr>
          <a:xfrm>
            <a:off x="-786" y="2131559"/>
            <a:ext cx="7772400" cy="2589326"/>
          </a:xfrm>
          <a:prstGeom prst="rect">
            <a:avLst/>
          </a:prstGeom>
        </p:spPr>
      </p:pic>
      <p:pic>
        <p:nvPicPr>
          <p:cNvPr id="12" name="Picture 11">
            <a:extLst>
              <a:ext uri="{FF2B5EF4-FFF2-40B4-BE49-F238E27FC236}">
                <a16:creationId xmlns:a16="http://schemas.microsoft.com/office/drawing/2014/main" id="{A258B013-0E51-B06C-D7EA-C41394F87D7C}"/>
              </a:ext>
            </a:extLst>
          </p:cNvPr>
          <p:cNvPicPr>
            <a:picLocks noChangeAspect="1"/>
          </p:cNvPicPr>
          <p:nvPr/>
        </p:nvPicPr>
        <p:blipFill>
          <a:blip r:embed="rId11"/>
          <a:stretch>
            <a:fillRect/>
          </a:stretch>
        </p:blipFill>
        <p:spPr>
          <a:xfrm>
            <a:off x="3124200" y="3047955"/>
            <a:ext cx="5113286" cy="2073672"/>
          </a:xfrm>
          <a:prstGeom prst="rect">
            <a:avLst/>
          </a:prstGeom>
        </p:spPr>
      </p:pic>
    </p:spTree>
    <p:extLst>
      <p:ext uri="{BB962C8B-B14F-4D97-AF65-F5344CB8AC3E}">
        <p14:creationId xmlns:p14="http://schemas.microsoft.com/office/powerpoint/2010/main" val="208375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F8D15-D843-442A-6079-3BE14B0B205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E5A97A5-7C9D-16EF-3C00-DC48AA65E076}"/>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4C6B5A1E-7715-F861-9E13-4B4A903448BD}"/>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a:extLst>
              <a:ext uri="{FF2B5EF4-FFF2-40B4-BE49-F238E27FC236}">
                <a16:creationId xmlns:a16="http://schemas.microsoft.com/office/drawing/2014/main" id="{D7E71366-4B60-91F4-26DD-A45719FE3DFD}"/>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096D786D-6736-1849-D398-6087CB6A8F53}"/>
              </a:ext>
            </a:extLst>
          </p:cNvPr>
          <p:cNvSpPr/>
          <p:nvPr/>
        </p:nvSpPr>
        <p:spPr>
          <a:xfrm>
            <a:off x="1628223" y="1270216"/>
            <a:ext cx="5984719" cy="3640103"/>
          </a:xfrm>
          <a:custGeom>
            <a:avLst/>
            <a:gdLst/>
            <a:ahLst/>
            <a:cxnLst/>
            <a:rect l="l" t="t" r="r" b="b"/>
            <a:pathLst>
              <a:path w="5984719" h="3640103">
                <a:moveTo>
                  <a:pt x="0" y="0"/>
                </a:moveTo>
                <a:lnTo>
                  <a:pt x="5984719" y="0"/>
                </a:lnTo>
                <a:lnTo>
                  <a:pt x="5984719" y="3640102"/>
                </a:lnTo>
                <a:lnTo>
                  <a:pt x="0" y="36401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E907DD76-7C17-C113-2004-35B0A0C3ACD4}"/>
              </a:ext>
            </a:extLst>
          </p:cNvPr>
          <p:cNvSpPr txBox="1"/>
          <p:nvPr/>
        </p:nvSpPr>
        <p:spPr>
          <a:xfrm>
            <a:off x="85725" y="156629"/>
            <a:ext cx="6543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 </a:t>
            </a:r>
            <a:r>
              <a:rPr lang="en-US" sz="2000" spc="-32" dirty="0">
                <a:solidFill>
                  <a:srgbClr val="262626"/>
                </a:solidFill>
                <a:latin typeface="Montserrat"/>
                <a:ea typeface="Montserrat"/>
                <a:cs typeface="Montserrat"/>
                <a:sym typeface="Montserrat"/>
              </a:rPr>
              <a:t>Features Importance from Random Forest</a:t>
            </a:r>
          </a:p>
        </p:txBody>
      </p:sp>
      <p:pic>
        <p:nvPicPr>
          <p:cNvPr id="9" name="Picture 8">
            <a:extLst>
              <a:ext uri="{FF2B5EF4-FFF2-40B4-BE49-F238E27FC236}">
                <a16:creationId xmlns:a16="http://schemas.microsoft.com/office/drawing/2014/main" id="{5366C41A-AE0A-F480-D9A7-0C3105ECD4A2}"/>
              </a:ext>
            </a:extLst>
          </p:cNvPr>
          <p:cNvPicPr>
            <a:picLocks noChangeAspect="1"/>
          </p:cNvPicPr>
          <p:nvPr/>
        </p:nvPicPr>
        <p:blipFill>
          <a:blip r:embed="rId9"/>
          <a:stretch>
            <a:fillRect/>
          </a:stretch>
        </p:blipFill>
        <p:spPr>
          <a:xfrm>
            <a:off x="0" y="860650"/>
            <a:ext cx="8153400" cy="4236978"/>
          </a:xfrm>
          <a:prstGeom prst="rect">
            <a:avLst/>
          </a:prstGeom>
        </p:spPr>
      </p:pic>
    </p:spTree>
    <p:extLst>
      <p:ext uri="{BB962C8B-B14F-4D97-AF65-F5344CB8AC3E}">
        <p14:creationId xmlns:p14="http://schemas.microsoft.com/office/powerpoint/2010/main" val="3969481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85724" y="156629"/>
            <a:ext cx="51720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Modeling Process</a:t>
            </a:r>
          </a:p>
        </p:txBody>
      </p:sp>
      <p:sp>
        <p:nvSpPr>
          <p:cNvPr id="8" name="TextBox 7">
            <a:extLst>
              <a:ext uri="{FF2B5EF4-FFF2-40B4-BE49-F238E27FC236}">
                <a16:creationId xmlns:a16="http://schemas.microsoft.com/office/drawing/2014/main" id="{07EB7408-43DA-DCF8-BD7B-90656FDFDC54}"/>
              </a:ext>
            </a:extLst>
          </p:cNvPr>
          <p:cNvSpPr txBox="1"/>
          <p:nvPr/>
        </p:nvSpPr>
        <p:spPr>
          <a:xfrm>
            <a:off x="228600" y="1428750"/>
            <a:ext cx="8382000" cy="2862322"/>
          </a:xfrm>
          <a:prstGeom prst="rect">
            <a:avLst/>
          </a:prstGeom>
          <a:noFill/>
        </p:spPr>
        <p:txBody>
          <a:bodyPr wrap="square" rtlCol="0">
            <a:spAutoFit/>
          </a:bodyPr>
          <a:lstStyle/>
          <a:p>
            <a:r>
              <a:rPr lang="en-US" dirty="0"/>
              <a:t>Split data into train and test set and perform scaling </a:t>
            </a:r>
          </a:p>
          <a:p>
            <a:endParaRPr lang="en-US" dirty="0"/>
          </a:p>
          <a:p>
            <a:r>
              <a:rPr lang="en-US" i="1" dirty="0">
                <a:solidFill>
                  <a:srgbClr val="FF0000"/>
                </a:solidFill>
                <a:effectLst/>
              </a:rPr>
              <a:t># Splitting the dataset into the Training set and Test set</a:t>
            </a:r>
            <a:r>
              <a:rPr lang="en-US" dirty="0">
                <a:solidFill>
                  <a:srgbClr val="FF0000"/>
                </a:solidFill>
              </a:rPr>
              <a:t> </a:t>
            </a:r>
          </a:p>
          <a:p>
            <a:r>
              <a:rPr lang="en-US" b="1" dirty="0">
                <a:solidFill>
                  <a:srgbClr val="FF0000"/>
                </a:solidFill>
                <a:effectLst/>
              </a:rPr>
              <a:t>from</a:t>
            </a:r>
            <a:r>
              <a:rPr lang="en-US" dirty="0">
                <a:solidFill>
                  <a:srgbClr val="FF0000"/>
                </a:solidFill>
              </a:rPr>
              <a:t> </a:t>
            </a:r>
            <a:r>
              <a:rPr lang="en-US" dirty="0" err="1">
                <a:solidFill>
                  <a:srgbClr val="FF0000"/>
                </a:solidFill>
              </a:rPr>
              <a:t>sklearn.model_selection</a:t>
            </a:r>
            <a:r>
              <a:rPr lang="en-US" dirty="0">
                <a:solidFill>
                  <a:srgbClr val="FF0000"/>
                </a:solidFill>
              </a:rPr>
              <a:t> </a:t>
            </a:r>
            <a:r>
              <a:rPr lang="en-US" b="1" dirty="0">
                <a:solidFill>
                  <a:srgbClr val="FF0000"/>
                </a:solidFill>
                <a:effectLst/>
              </a:rPr>
              <a:t>import</a:t>
            </a:r>
            <a:r>
              <a:rPr lang="en-US" dirty="0">
                <a:solidFill>
                  <a:srgbClr val="FF0000"/>
                </a:solidFill>
              </a:rPr>
              <a:t> </a:t>
            </a:r>
            <a:r>
              <a:rPr lang="en-US" dirty="0" err="1">
                <a:solidFill>
                  <a:srgbClr val="FF0000"/>
                </a:solidFill>
              </a:rPr>
              <a:t>train_test_split</a:t>
            </a:r>
            <a:r>
              <a:rPr lang="en-US" dirty="0">
                <a:solidFill>
                  <a:srgbClr val="FF0000"/>
                </a:solidFill>
              </a:rPr>
              <a:t> </a:t>
            </a:r>
            <a:endParaRPr lang="en-US" i="1" dirty="0">
              <a:solidFill>
                <a:srgbClr val="FF0000"/>
              </a:solidFill>
              <a:effectLst/>
            </a:endParaRPr>
          </a:p>
          <a:p>
            <a:r>
              <a:rPr lang="en-US" dirty="0" err="1">
                <a:solidFill>
                  <a:srgbClr val="FF0000"/>
                </a:solidFill>
              </a:rPr>
              <a:t>X_train</a:t>
            </a:r>
            <a:r>
              <a:rPr lang="en-US" dirty="0">
                <a:solidFill>
                  <a:srgbClr val="FF0000"/>
                </a:solidFill>
                <a:effectLst/>
              </a:rPr>
              <a:t>,</a:t>
            </a:r>
            <a:r>
              <a:rPr lang="en-US" dirty="0">
                <a:solidFill>
                  <a:srgbClr val="FF0000"/>
                </a:solidFill>
              </a:rPr>
              <a:t> </a:t>
            </a:r>
            <a:r>
              <a:rPr lang="en-US" dirty="0" err="1">
                <a:solidFill>
                  <a:srgbClr val="FF0000"/>
                </a:solidFill>
              </a:rPr>
              <a:t>X_test</a:t>
            </a:r>
            <a:r>
              <a:rPr lang="en-US" dirty="0">
                <a:solidFill>
                  <a:srgbClr val="FF0000"/>
                </a:solidFill>
                <a:effectLst/>
              </a:rPr>
              <a:t>,</a:t>
            </a:r>
            <a:r>
              <a:rPr lang="en-US" dirty="0">
                <a:solidFill>
                  <a:srgbClr val="FF0000"/>
                </a:solidFill>
              </a:rPr>
              <a:t> </a:t>
            </a:r>
            <a:r>
              <a:rPr lang="en-US" dirty="0" err="1">
                <a:solidFill>
                  <a:srgbClr val="FF0000"/>
                </a:solidFill>
              </a:rPr>
              <a:t>y_train</a:t>
            </a:r>
            <a:r>
              <a:rPr lang="en-US" dirty="0">
                <a:solidFill>
                  <a:srgbClr val="FF0000"/>
                </a:solidFill>
                <a:effectLst/>
              </a:rPr>
              <a:t>,</a:t>
            </a:r>
            <a:r>
              <a:rPr lang="en-US" dirty="0">
                <a:solidFill>
                  <a:srgbClr val="FF0000"/>
                </a:solidFill>
              </a:rPr>
              <a:t> </a:t>
            </a:r>
            <a:r>
              <a:rPr lang="en-US" dirty="0" err="1">
                <a:solidFill>
                  <a:srgbClr val="FF0000"/>
                </a:solidFill>
              </a:rPr>
              <a:t>y_test</a:t>
            </a:r>
            <a:r>
              <a:rPr lang="en-US" dirty="0">
                <a:solidFill>
                  <a:srgbClr val="FF0000"/>
                </a:solidFill>
              </a:rPr>
              <a:t> </a:t>
            </a:r>
            <a:r>
              <a:rPr lang="en-US" b="1" dirty="0">
                <a:solidFill>
                  <a:srgbClr val="FF0000"/>
                </a:solidFill>
                <a:effectLst/>
              </a:rPr>
              <a:t>=</a:t>
            </a:r>
            <a:r>
              <a:rPr lang="en-US" dirty="0">
                <a:solidFill>
                  <a:srgbClr val="FF0000"/>
                </a:solidFill>
              </a:rPr>
              <a:t> </a:t>
            </a:r>
            <a:r>
              <a:rPr lang="en-US" dirty="0" err="1">
                <a:solidFill>
                  <a:srgbClr val="FF0000"/>
                </a:solidFill>
              </a:rPr>
              <a:t>train_test_split</a:t>
            </a:r>
            <a:r>
              <a:rPr lang="en-US" dirty="0">
                <a:solidFill>
                  <a:srgbClr val="FF0000"/>
                </a:solidFill>
                <a:effectLst/>
              </a:rPr>
              <a:t>(</a:t>
            </a:r>
            <a:r>
              <a:rPr lang="en-US" dirty="0">
                <a:solidFill>
                  <a:srgbClr val="FF0000"/>
                </a:solidFill>
              </a:rPr>
              <a:t>X</a:t>
            </a:r>
            <a:r>
              <a:rPr lang="en-US" dirty="0">
                <a:solidFill>
                  <a:srgbClr val="FF0000"/>
                </a:solidFill>
                <a:effectLst/>
              </a:rPr>
              <a:t>,</a:t>
            </a:r>
            <a:r>
              <a:rPr lang="en-US" dirty="0">
                <a:solidFill>
                  <a:srgbClr val="FF0000"/>
                </a:solidFill>
              </a:rPr>
              <a:t> y</a:t>
            </a:r>
            <a:r>
              <a:rPr lang="en-US" dirty="0">
                <a:solidFill>
                  <a:srgbClr val="FF0000"/>
                </a:solidFill>
                <a:effectLst/>
              </a:rPr>
              <a:t>,</a:t>
            </a:r>
            <a:r>
              <a:rPr lang="en-US" dirty="0">
                <a:solidFill>
                  <a:srgbClr val="FF0000"/>
                </a:solidFill>
              </a:rPr>
              <a:t> </a:t>
            </a:r>
            <a:r>
              <a:rPr lang="en-US" dirty="0" err="1">
                <a:solidFill>
                  <a:srgbClr val="FF0000"/>
                </a:solidFill>
              </a:rPr>
              <a:t>test_size</a:t>
            </a:r>
            <a:r>
              <a:rPr lang="en-US" dirty="0">
                <a:solidFill>
                  <a:srgbClr val="FF0000"/>
                </a:solidFill>
              </a:rPr>
              <a:t> </a:t>
            </a:r>
            <a:r>
              <a:rPr lang="en-US" b="1" dirty="0">
                <a:solidFill>
                  <a:srgbClr val="FF0000"/>
                </a:solidFill>
                <a:effectLst/>
              </a:rPr>
              <a:t>=</a:t>
            </a:r>
            <a:r>
              <a:rPr lang="en-US" dirty="0">
                <a:solidFill>
                  <a:srgbClr val="FF0000"/>
                </a:solidFill>
              </a:rPr>
              <a:t> </a:t>
            </a:r>
            <a:r>
              <a:rPr lang="en-US" dirty="0">
                <a:solidFill>
                  <a:srgbClr val="FF0000"/>
                </a:solidFill>
                <a:effectLst/>
              </a:rPr>
              <a:t>0.2,</a:t>
            </a:r>
            <a:r>
              <a:rPr lang="en-US" dirty="0">
                <a:solidFill>
                  <a:srgbClr val="FF0000"/>
                </a:solidFill>
              </a:rPr>
              <a:t> </a:t>
            </a:r>
            <a:r>
              <a:rPr lang="en-US" dirty="0" err="1">
                <a:solidFill>
                  <a:srgbClr val="FF0000"/>
                </a:solidFill>
              </a:rPr>
              <a:t>random_state</a:t>
            </a:r>
            <a:r>
              <a:rPr lang="en-US" dirty="0">
                <a:solidFill>
                  <a:srgbClr val="FF0000"/>
                </a:solidFill>
              </a:rPr>
              <a:t> </a:t>
            </a:r>
            <a:r>
              <a:rPr lang="en-US" b="1" dirty="0">
                <a:solidFill>
                  <a:srgbClr val="FF0000"/>
                </a:solidFill>
                <a:effectLst/>
              </a:rPr>
              <a:t>=</a:t>
            </a:r>
            <a:r>
              <a:rPr lang="en-US" dirty="0">
                <a:solidFill>
                  <a:srgbClr val="FF0000"/>
                </a:solidFill>
              </a:rPr>
              <a:t> </a:t>
            </a:r>
            <a:r>
              <a:rPr lang="en-US" dirty="0">
                <a:solidFill>
                  <a:srgbClr val="FF0000"/>
                </a:solidFill>
                <a:effectLst/>
              </a:rPr>
              <a:t>42)</a:t>
            </a:r>
            <a:r>
              <a:rPr lang="en-US" dirty="0">
                <a:solidFill>
                  <a:srgbClr val="FF0000"/>
                </a:solidFill>
              </a:rPr>
              <a:t> </a:t>
            </a:r>
            <a:r>
              <a:rPr lang="en-US" i="1" dirty="0">
                <a:solidFill>
                  <a:srgbClr val="FF0000"/>
                </a:solidFill>
                <a:effectLst/>
              </a:rPr>
              <a:t># Feature Scaling</a:t>
            </a:r>
            <a:r>
              <a:rPr lang="en-US" dirty="0">
                <a:solidFill>
                  <a:srgbClr val="FF0000"/>
                </a:solidFill>
              </a:rPr>
              <a:t> </a:t>
            </a:r>
            <a:endParaRPr lang="en-US" i="1" dirty="0">
              <a:solidFill>
                <a:srgbClr val="FF0000"/>
              </a:solidFill>
              <a:effectLst/>
            </a:endParaRPr>
          </a:p>
          <a:p>
            <a:r>
              <a:rPr lang="en-US" i="1" dirty="0">
                <a:solidFill>
                  <a:srgbClr val="FF0000"/>
                </a:solidFill>
                <a:effectLst/>
              </a:rPr>
              <a:t>from </a:t>
            </a:r>
            <a:r>
              <a:rPr lang="en-US" i="1" dirty="0" err="1">
                <a:solidFill>
                  <a:srgbClr val="FF0000"/>
                </a:solidFill>
                <a:effectLst/>
              </a:rPr>
              <a:t>sklearn.preprocessing</a:t>
            </a:r>
            <a:r>
              <a:rPr lang="en-US" i="1" dirty="0">
                <a:solidFill>
                  <a:srgbClr val="FF0000"/>
                </a:solidFill>
                <a:effectLst/>
              </a:rPr>
              <a:t> import </a:t>
            </a:r>
            <a:r>
              <a:rPr lang="en-US" i="1" dirty="0" err="1">
                <a:solidFill>
                  <a:srgbClr val="FF0000"/>
                </a:solidFill>
                <a:effectLst/>
              </a:rPr>
              <a:t>StandardScaler</a:t>
            </a:r>
            <a:r>
              <a:rPr lang="en-US" dirty="0">
                <a:solidFill>
                  <a:srgbClr val="FF0000"/>
                </a:solidFill>
              </a:rPr>
              <a:t> </a:t>
            </a:r>
          </a:p>
          <a:p>
            <a:r>
              <a:rPr lang="en-US" dirty="0" err="1">
                <a:solidFill>
                  <a:srgbClr val="FF0000"/>
                </a:solidFill>
              </a:rPr>
              <a:t>sc</a:t>
            </a:r>
            <a:r>
              <a:rPr lang="en-US" dirty="0">
                <a:solidFill>
                  <a:srgbClr val="FF0000"/>
                </a:solidFill>
              </a:rPr>
              <a:t> </a:t>
            </a:r>
            <a:r>
              <a:rPr lang="en-US" b="1" dirty="0">
                <a:solidFill>
                  <a:srgbClr val="FF0000"/>
                </a:solidFill>
                <a:effectLst/>
              </a:rPr>
              <a:t>=</a:t>
            </a:r>
            <a:r>
              <a:rPr lang="en-US" dirty="0">
                <a:solidFill>
                  <a:srgbClr val="FF0000"/>
                </a:solidFill>
              </a:rPr>
              <a:t> </a:t>
            </a:r>
            <a:r>
              <a:rPr lang="en-US" dirty="0" err="1">
                <a:solidFill>
                  <a:srgbClr val="FF0000"/>
                </a:solidFill>
              </a:rPr>
              <a:t>StandardScaler</a:t>
            </a:r>
            <a:r>
              <a:rPr lang="en-US" dirty="0">
                <a:solidFill>
                  <a:srgbClr val="FF0000"/>
                </a:solidFill>
                <a:effectLst/>
              </a:rPr>
              <a:t>()</a:t>
            </a:r>
            <a:r>
              <a:rPr lang="en-US" dirty="0">
                <a:solidFill>
                  <a:srgbClr val="FF0000"/>
                </a:solidFill>
              </a:rPr>
              <a:t> </a:t>
            </a:r>
          </a:p>
          <a:p>
            <a:r>
              <a:rPr lang="en-US" dirty="0">
                <a:solidFill>
                  <a:srgbClr val="FF0000"/>
                </a:solidFill>
              </a:rPr>
              <a:t>X_train2 </a:t>
            </a:r>
            <a:r>
              <a:rPr lang="en-US" b="1" dirty="0">
                <a:solidFill>
                  <a:srgbClr val="FF0000"/>
                </a:solidFill>
                <a:effectLst/>
              </a:rPr>
              <a:t>=</a:t>
            </a:r>
            <a:r>
              <a:rPr lang="en-US" dirty="0">
                <a:solidFill>
                  <a:srgbClr val="FF0000"/>
                </a:solidFill>
              </a:rPr>
              <a:t> </a:t>
            </a:r>
            <a:r>
              <a:rPr lang="en-US" dirty="0" err="1">
                <a:solidFill>
                  <a:srgbClr val="FF0000"/>
                </a:solidFill>
              </a:rPr>
              <a:t>sc</a:t>
            </a:r>
            <a:r>
              <a:rPr lang="en-US" b="1" dirty="0" err="1">
                <a:solidFill>
                  <a:srgbClr val="FF0000"/>
                </a:solidFill>
                <a:effectLst/>
              </a:rPr>
              <a:t>.</a:t>
            </a:r>
            <a:r>
              <a:rPr lang="en-US" dirty="0" err="1">
                <a:solidFill>
                  <a:srgbClr val="FF0000"/>
                </a:solidFill>
              </a:rPr>
              <a:t>fit_transform</a:t>
            </a:r>
            <a:r>
              <a:rPr lang="en-US" dirty="0">
                <a:solidFill>
                  <a:srgbClr val="FF0000"/>
                </a:solidFill>
                <a:effectLst/>
              </a:rPr>
              <a:t>(</a:t>
            </a:r>
            <a:r>
              <a:rPr lang="en-US" dirty="0" err="1">
                <a:solidFill>
                  <a:srgbClr val="FF0000"/>
                </a:solidFill>
              </a:rPr>
              <a:t>X_train</a:t>
            </a:r>
            <a:r>
              <a:rPr lang="en-US" dirty="0">
                <a:solidFill>
                  <a:srgbClr val="FF0000"/>
                </a:solidFill>
                <a:effectLst/>
              </a:rPr>
              <a:t>)</a:t>
            </a:r>
            <a:r>
              <a:rPr lang="en-US" dirty="0">
                <a:solidFill>
                  <a:srgbClr val="FF0000"/>
                </a:solidFill>
              </a:rPr>
              <a:t> </a:t>
            </a:r>
          </a:p>
          <a:p>
            <a:r>
              <a:rPr lang="en-US" dirty="0">
                <a:solidFill>
                  <a:srgbClr val="FF0000"/>
                </a:solidFill>
              </a:rPr>
              <a:t>X_test2 </a:t>
            </a:r>
            <a:r>
              <a:rPr lang="en-US" b="1" dirty="0">
                <a:solidFill>
                  <a:srgbClr val="FF0000"/>
                </a:solidFill>
                <a:effectLst/>
              </a:rPr>
              <a:t>=</a:t>
            </a:r>
            <a:r>
              <a:rPr lang="en-US" dirty="0">
                <a:solidFill>
                  <a:srgbClr val="FF0000"/>
                </a:solidFill>
              </a:rPr>
              <a:t> </a:t>
            </a:r>
            <a:r>
              <a:rPr lang="en-US" dirty="0" err="1">
                <a:solidFill>
                  <a:srgbClr val="FF0000"/>
                </a:solidFill>
              </a:rPr>
              <a:t>sc</a:t>
            </a:r>
            <a:r>
              <a:rPr lang="en-US" b="1" dirty="0" err="1">
                <a:solidFill>
                  <a:srgbClr val="FF0000"/>
                </a:solidFill>
                <a:effectLst/>
              </a:rPr>
              <a:t>.</a:t>
            </a:r>
            <a:r>
              <a:rPr lang="en-US" dirty="0" err="1">
                <a:solidFill>
                  <a:srgbClr val="FF0000"/>
                </a:solidFill>
              </a:rPr>
              <a:t>transform</a:t>
            </a:r>
            <a:r>
              <a:rPr lang="en-US" dirty="0">
                <a:solidFill>
                  <a:srgbClr val="FF0000"/>
                </a:solidFill>
                <a:effectLst/>
              </a:rPr>
              <a:t>(</a:t>
            </a:r>
            <a:r>
              <a:rPr lang="en-US" dirty="0" err="1">
                <a:solidFill>
                  <a:srgbClr val="FF0000"/>
                </a:solidFill>
              </a:rPr>
              <a:t>X_test</a:t>
            </a:r>
            <a:r>
              <a:rPr lang="en-US" dirty="0">
                <a:solidFill>
                  <a:srgbClr val="FF0000"/>
                </a:solidFill>
                <a:effectLst/>
              </a:rPr>
              <a:t>)</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B94B3-C3D3-444B-6DF5-F7D8D966706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DFF603F-D282-FDD0-20E2-17D95A52678F}"/>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2CCFA95C-138F-5A00-CDAC-17C2E4F7B4DA}"/>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E1BC5B3B-35C2-7D12-004E-87BFCD75C3F7}"/>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C6F64456-885D-F3A0-3FEF-5170445FF511}"/>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C81D54C1-51EF-1DE3-F845-EFA66CB5B189}"/>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Logistic Regression Model</a:t>
            </a:r>
          </a:p>
        </p:txBody>
      </p:sp>
      <p:sp>
        <p:nvSpPr>
          <p:cNvPr id="9" name="TextBox 8">
            <a:extLst>
              <a:ext uri="{FF2B5EF4-FFF2-40B4-BE49-F238E27FC236}">
                <a16:creationId xmlns:a16="http://schemas.microsoft.com/office/drawing/2014/main" id="{F096CFDF-2D48-34BA-4E91-3638C02A54DA}"/>
              </a:ext>
            </a:extLst>
          </p:cNvPr>
          <p:cNvSpPr txBox="1"/>
          <p:nvPr/>
        </p:nvSpPr>
        <p:spPr>
          <a:xfrm>
            <a:off x="-9918" y="1657350"/>
            <a:ext cx="9144000" cy="2031325"/>
          </a:xfrm>
          <a:prstGeom prst="rect">
            <a:avLst/>
          </a:prstGeom>
          <a:noFill/>
        </p:spPr>
        <p:txBody>
          <a:bodyPr wrap="square" rtlCol="0">
            <a:spAutoFit/>
          </a:bodyPr>
          <a:lstStyle/>
          <a:p>
            <a:r>
              <a:rPr lang="en-US" dirty="0" err="1"/>
              <a:t>lr</a:t>
            </a:r>
            <a:r>
              <a:rPr lang="en-US" b="1" dirty="0">
                <a:effectLst/>
              </a:rPr>
              <a:t>=</a:t>
            </a:r>
            <a:r>
              <a:rPr lang="en-US" dirty="0" err="1"/>
              <a:t>LogisticRegression</a:t>
            </a:r>
            <a:r>
              <a:rPr lang="en-US" dirty="0">
                <a:effectLst/>
              </a:rPr>
              <a:t>(</a:t>
            </a:r>
            <a:r>
              <a:rPr lang="en-US" dirty="0"/>
              <a:t>solver</a:t>
            </a:r>
            <a:r>
              <a:rPr lang="en-US" b="1" dirty="0">
                <a:effectLst/>
              </a:rPr>
              <a:t>=</a:t>
            </a:r>
            <a:r>
              <a:rPr lang="en-US" dirty="0">
                <a:effectLst/>
              </a:rPr>
              <a:t>'</a:t>
            </a:r>
            <a:r>
              <a:rPr lang="en-US" dirty="0" err="1">
                <a:effectLst/>
              </a:rPr>
              <a:t>liblinear</a:t>
            </a:r>
            <a:r>
              <a:rPr lang="en-US" dirty="0">
                <a:effectLst/>
              </a:rPr>
              <a:t>')</a:t>
            </a:r>
            <a:r>
              <a:rPr lang="en-US" b="1" dirty="0">
                <a:effectLst/>
              </a:rPr>
              <a:t>.</a:t>
            </a:r>
            <a:r>
              <a:rPr lang="en-US" dirty="0"/>
              <a:t>fit</a:t>
            </a:r>
            <a:r>
              <a:rPr lang="en-US" dirty="0">
                <a:effectLst/>
              </a:rPr>
              <a:t>(</a:t>
            </a:r>
            <a:r>
              <a:rPr lang="en-US" dirty="0"/>
              <a:t>X_train2</a:t>
            </a:r>
            <a:r>
              <a:rPr lang="en-US" dirty="0">
                <a:effectLst/>
              </a:rPr>
              <a:t>,</a:t>
            </a:r>
            <a:r>
              <a:rPr lang="en-US" dirty="0"/>
              <a:t> </a:t>
            </a:r>
            <a:r>
              <a:rPr lang="en-US" dirty="0" err="1"/>
              <a:t>y_train</a:t>
            </a:r>
            <a:r>
              <a:rPr lang="en-US" dirty="0">
                <a:effectLst/>
              </a:rPr>
              <a:t>)</a:t>
            </a:r>
            <a:r>
              <a:rPr lang="en-US" dirty="0"/>
              <a:t> </a:t>
            </a:r>
          </a:p>
          <a:p>
            <a:r>
              <a:rPr lang="en-US" i="1" dirty="0">
                <a:effectLst/>
              </a:rPr>
              <a:t># Predicting Test Set</a:t>
            </a:r>
            <a:r>
              <a:rPr lang="en-US" dirty="0"/>
              <a:t> </a:t>
            </a:r>
          </a:p>
          <a:p>
            <a:r>
              <a:rPr lang="en-US" dirty="0" err="1"/>
              <a:t>pred_test</a:t>
            </a:r>
            <a:r>
              <a:rPr lang="en-US" dirty="0"/>
              <a:t> </a:t>
            </a:r>
            <a:r>
              <a:rPr lang="en-US" b="1" dirty="0">
                <a:effectLst/>
              </a:rPr>
              <a:t>=</a:t>
            </a:r>
            <a:r>
              <a:rPr lang="en-US" dirty="0"/>
              <a:t> </a:t>
            </a:r>
            <a:r>
              <a:rPr lang="en-US" dirty="0" err="1"/>
              <a:t>lr</a:t>
            </a:r>
            <a:r>
              <a:rPr lang="en-US" b="1" dirty="0" err="1">
                <a:effectLst/>
              </a:rPr>
              <a:t>.</a:t>
            </a:r>
            <a:r>
              <a:rPr lang="en-US" dirty="0" err="1"/>
              <a:t>predict</a:t>
            </a:r>
            <a:r>
              <a:rPr lang="en-US" dirty="0">
                <a:effectLst/>
              </a:rPr>
              <a:t>(</a:t>
            </a:r>
            <a:r>
              <a:rPr lang="en-US" dirty="0"/>
              <a:t>X_test2</a:t>
            </a:r>
            <a:r>
              <a:rPr lang="en-US" dirty="0">
                <a:effectLst/>
              </a:rPr>
              <a:t>)</a:t>
            </a:r>
            <a:r>
              <a:rPr lang="en-US" dirty="0"/>
              <a:t> </a:t>
            </a:r>
            <a:r>
              <a:rPr lang="en-US" b="1" dirty="0">
                <a:effectLst/>
              </a:rPr>
              <a:t>from</a:t>
            </a:r>
            <a:r>
              <a:rPr lang="en-US" dirty="0"/>
              <a:t> </a:t>
            </a:r>
            <a:r>
              <a:rPr lang="en-US" dirty="0" err="1"/>
              <a:t>sklearn.metrics</a:t>
            </a:r>
            <a:r>
              <a:rPr lang="en-US" dirty="0"/>
              <a:t> </a:t>
            </a:r>
            <a:r>
              <a:rPr lang="en-US" b="1" dirty="0">
                <a:effectLst/>
              </a:rPr>
              <a:t>import</a:t>
            </a:r>
            <a:r>
              <a:rPr lang="en-US" dirty="0"/>
              <a:t> </a:t>
            </a:r>
            <a:r>
              <a:rPr lang="en-US" dirty="0" err="1"/>
              <a:t>confusion_matrix</a:t>
            </a:r>
            <a:r>
              <a:rPr lang="en-US" dirty="0">
                <a:effectLst/>
              </a:rPr>
              <a:t>,</a:t>
            </a:r>
            <a:r>
              <a:rPr lang="en-US" dirty="0"/>
              <a:t> </a:t>
            </a:r>
            <a:r>
              <a:rPr lang="en-US" dirty="0" err="1"/>
              <a:t>accuracy_score</a:t>
            </a:r>
            <a:r>
              <a:rPr lang="en-US" dirty="0">
                <a:effectLst/>
              </a:rPr>
              <a:t>,</a:t>
            </a:r>
            <a:r>
              <a:rPr lang="en-US" dirty="0"/>
              <a:t> f1_score</a:t>
            </a:r>
            <a:r>
              <a:rPr lang="en-US" dirty="0">
                <a:effectLst/>
              </a:rPr>
              <a:t>,</a:t>
            </a:r>
            <a:r>
              <a:rPr lang="en-US" dirty="0"/>
              <a:t> </a:t>
            </a:r>
            <a:r>
              <a:rPr lang="en-US" dirty="0" err="1"/>
              <a:t>precision_score</a:t>
            </a:r>
            <a:r>
              <a:rPr lang="en-US" dirty="0">
                <a:effectLst/>
              </a:rPr>
              <a:t>,</a:t>
            </a:r>
            <a:r>
              <a:rPr lang="en-US" dirty="0"/>
              <a:t> </a:t>
            </a:r>
            <a:r>
              <a:rPr lang="en-US" dirty="0" err="1"/>
              <a:t>recall_score</a:t>
            </a:r>
            <a:r>
              <a:rPr lang="en-US" dirty="0"/>
              <a:t> </a:t>
            </a:r>
          </a:p>
          <a:p>
            <a:r>
              <a:rPr lang="en-US" dirty="0" err="1"/>
              <a:t>test_accuracy</a:t>
            </a:r>
            <a:r>
              <a:rPr lang="en-US" dirty="0"/>
              <a:t> </a:t>
            </a:r>
            <a:r>
              <a:rPr lang="en-US" b="1" dirty="0">
                <a:effectLst/>
              </a:rPr>
              <a:t>=</a:t>
            </a:r>
            <a:r>
              <a:rPr lang="en-US" dirty="0"/>
              <a:t> </a:t>
            </a:r>
            <a:r>
              <a:rPr lang="en-US" dirty="0" err="1"/>
              <a:t>accuracy_score</a:t>
            </a:r>
            <a:r>
              <a:rPr lang="en-US" dirty="0">
                <a:effectLst/>
              </a:rPr>
              <a:t>(</a:t>
            </a:r>
            <a:r>
              <a:rPr lang="en-US" dirty="0" err="1"/>
              <a:t>y_test</a:t>
            </a:r>
            <a:r>
              <a:rPr lang="en-US" dirty="0">
                <a:effectLst/>
              </a:rPr>
              <a:t>,</a:t>
            </a:r>
            <a:r>
              <a:rPr lang="en-US" dirty="0"/>
              <a:t> </a:t>
            </a:r>
            <a:r>
              <a:rPr lang="en-US" dirty="0" err="1"/>
              <a:t>pred_test</a:t>
            </a:r>
            <a:r>
              <a:rPr lang="en-US" dirty="0">
                <a:effectLst/>
              </a:rPr>
              <a:t>)</a:t>
            </a:r>
            <a:r>
              <a:rPr lang="en-US" dirty="0"/>
              <a:t> </a:t>
            </a:r>
          </a:p>
          <a:p>
            <a:r>
              <a:rPr lang="en-US" dirty="0" err="1"/>
              <a:t>test_cf_matrix</a:t>
            </a:r>
            <a:r>
              <a:rPr lang="en-US" b="1" dirty="0">
                <a:effectLst/>
              </a:rPr>
              <a:t>=</a:t>
            </a:r>
            <a:r>
              <a:rPr lang="en-US" dirty="0" err="1"/>
              <a:t>confusion_matrix</a:t>
            </a:r>
            <a:r>
              <a:rPr lang="en-US" dirty="0">
                <a:effectLst/>
              </a:rPr>
              <a:t>(</a:t>
            </a:r>
            <a:r>
              <a:rPr lang="en-US" dirty="0" err="1"/>
              <a:t>y_test</a:t>
            </a:r>
            <a:r>
              <a:rPr lang="en-US" dirty="0">
                <a:effectLst/>
              </a:rPr>
              <a:t>,</a:t>
            </a:r>
            <a:r>
              <a:rPr lang="en-US" dirty="0"/>
              <a:t> </a:t>
            </a:r>
            <a:r>
              <a:rPr lang="en-US" dirty="0" err="1"/>
              <a:t>pred_test</a:t>
            </a:r>
            <a:r>
              <a:rPr lang="en-US" dirty="0">
                <a:effectLst/>
              </a:rPr>
              <a:t>)</a:t>
            </a:r>
            <a:r>
              <a:rPr lang="en-US" dirty="0"/>
              <a:t> </a:t>
            </a:r>
            <a:r>
              <a:rPr lang="en-US" dirty="0" err="1"/>
              <a:t>test_cl_report</a:t>
            </a:r>
            <a:r>
              <a:rPr lang="en-US" b="1" dirty="0">
                <a:effectLst/>
              </a:rPr>
              <a:t>=</a:t>
            </a:r>
            <a:r>
              <a:rPr lang="en-US" dirty="0" err="1"/>
              <a:t>classification_report</a:t>
            </a:r>
            <a:r>
              <a:rPr lang="en-US" dirty="0">
                <a:effectLst/>
              </a:rPr>
              <a:t>(</a:t>
            </a:r>
            <a:r>
              <a:rPr lang="en-US" dirty="0" err="1"/>
              <a:t>y_test</a:t>
            </a:r>
            <a:r>
              <a:rPr lang="en-US" dirty="0" err="1">
                <a:effectLst/>
              </a:rPr>
              <a:t>,</a:t>
            </a:r>
            <a:r>
              <a:rPr lang="en-US" dirty="0" err="1"/>
              <a:t>pred_test</a:t>
            </a:r>
            <a:r>
              <a:rPr lang="en-US" dirty="0">
                <a:effectLst/>
              </a:rPr>
              <a:t>)</a:t>
            </a:r>
            <a:endParaRPr lang="en-US" dirty="0">
              <a:solidFill>
                <a:srgbClr val="FF0000"/>
              </a:solidFill>
            </a:endParaRPr>
          </a:p>
        </p:txBody>
      </p:sp>
      <p:sp>
        <p:nvSpPr>
          <p:cNvPr id="10" name="TextBox 9">
            <a:extLst>
              <a:ext uri="{FF2B5EF4-FFF2-40B4-BE49-F238E27FC236}">
                <a16:creationId xmlns:a16="http://schemas.microsoft.com/office/drawing/2014/main" id="{652DC41F-20B1-90A2-A59B-D41534D06A58}"/>
              </a:ext>
            </a:extLst>
          </p:cNvPr>
          <p:cNvSpPr txBox="1"/>
          <p:nvPr/>
        </p:nvSpPr>
        <p:spPr>
          <a:xfrm>
            <a:off x="85724" y="3117732"/>
            <a:ext cx="8305800" cy="202576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2277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29125"/>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00"/>
            <a:ext cx="7316495" cy="5142300"/>
          </a:xfrm>
          <a:custGeom>
            <a:avLst/>
            <a:gdLst/>
            <a:ahLst/>
            <a:cxnLst/>
            <a:rect l="l" t="t" r="r" b="b"/>
            <a:pathLst>
              <a:path w="7316495" h="5142300">
                <a:moveTo>
                  <a:pt x="0" y="0"/>
                </a:moveTo>
                <a:lnTo>
                  <a:pt x="7316495" y="0"/>
                </a:lnTo>
                <a:lnTo>
                  <a:pt x="7316495" y="5142300"/>
                </a:lnTo>
                <a:lnTo>
                  <a:pt x="0" y="5142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7253002" y="-61103"/>
            <a:ext cx="1954501" cy="5268097"/>
          </a:xfrm>
          <a:custGeom>
            <a:avLst/>
            <a:gdLst/>
            <a:ahLst/>
            <a:cxnLst/>
            <a:rect l="l" t="t" r="r" b="b"/>
            <a:pathLst>
              <a:path w="1954501" h="5268097">
                <a:moveTo>
                  <a:pt x="0" y="0"/>
                </a:moveTo>
                <a:lnTo>
                  <a:pt x="1954501" y="0"/>
                </a:lnTo>
                <a:lnTo>
                  <a:pt x="1954501" y="5268097"/>
                </a:lnTo>
                <a:lnTo>
                  <a:pt x="0" y="52680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209800" y="1047750"/>
            <a:ext cx="4419600" cy="1350626"/>
          </a:xfrm>
          <a:prstGeom prst="rect">
            <a:avLst/>
          </a:prstGeom>
        </p:spPr>
        <p:txBody>
          <a:bodyPr wrap="square" lIns="0" tIns="0" rIns="0" bIns="0" rtlCol="0" anchor="t">
            <a:spAutoFit/>
          </a:bodyPr>
          <a:lstStyle/>
          <a:p>
            <a:pPr algn="l">
              <a:lnSpc>
                <a:spcPts val="6150"/>
              </a:lnSpc>
            </a:pPr>
            <a:r>
              <a:rPr lang="en-US" sz="3400" b="1" spc="-10" dirty="0">
                <a:solidFill>
                  <a:srgbClr val="660000"/>
                </a:solidFill>
                <a:latin typeface="IBM Plex Sans Bold"/>
                <a:ea typeface="IBM Plex Sans Bold"/>
                <a:cs typeface="IBM Plex Sans Bold"/>
                <a:sym typeface="IBM Plex Sans Bold"/>
              </a:rPr>
              <a:t>Red Wine Quality</a:t>
            </a:r>
          </a:p>
          <a:p>
            <a:pPr algn="l">
              <a:lnSpc>
                <a:spcPts val="1959"/>
              </a:lnSpc>
            </a:pPr>
            <a:r>
              <a:rPr lang="en-US" sz="1399" b="1" spc="-4" dirty="0">
                <a:solidFill>
                  <a:srgbClr val="000000"/>
                </a:solidFill>
                <a:latin typeface="IBM Plex Sans Bold"/>
                <a:ea typeface="IBM Plex Sans Bold"/>
                <a:cs typeface="IBM Plex Sans Bold"/>
                <a:sym typeface="IBM Plex Sans Bold"/>
              </a:rPr>
              <a:t>Presented by</a:t>
            </a:r>
          </a:p>
          <a:p>
            <a:pPr algn="l">
              <a:lnSpc>
                <a:spcPts val="2520"/>
              </a:lnSpc>
            </a:pPr>
            <a:r>
              <a:rPr lang="en-US" sz="1800" i="1" spc="-5" dirty="0" err="1">
                <a:solidFill>
                  <a:srgbClr val="000000"/>
                </a:solidFill>
                <a:latin typeface="IBM Plex Sans Italics"/>
                <a:ea typeface="IBM Plex Sans Italics"/>
                <a:cs typeface="IBM Plex Sans Italics"/>
                <a:sym typeface="IBM Plex Sans Italics"/>
              </a:rPr>
              <a:t>Faymin</a:t>
            </a:r>
            <a:r>
              <a:rPr lang="en-US" sz="1800" i="1" spc="-5" dirty="0">
                <a:solidFill>
                  <a:srgbClr val="000000"/>
                </a:solidFill>
                <a:latin typeface="IBM Plex Sans Italics"/>
                <a:ea typeface="IBM Plex Sans Italics"/>
                <a:cs typeface="IBM Plex Sans Italics"/>
                <a:sym typeface="IBM Plex Sans Italics"/>
              </a:rPr>
              <a:t> Chen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E9AD8-09A1-22A4-6BC3-FD5D5C1EFF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2BF8E5C-428D-317F-9527-2A884E5F8519}"/>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C45E8B47-2020-AD40-1773-06B2B4784F17}"/>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E53BDB25-0B54-AAA2-2554-2A3C6506C7E8}"/>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97C62E80-395A-574B-8F90-954BB2BAEDC8}"/>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515B2566-AEB2-AA33-40E3-F27E9B28F810}"/>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Logistic Regression Model</a:t>
            </a:r>
          </a:p>
        </p:txBody>
      </p:sp>
      <p:sp>
        <p:nvSpPr>
          <p:cNvPr id="9" name="TextBox 8">
            <a:extLst>
              <a:ext uri="{FF2B5EF4-FFF2-40B4-BE49-F238E27FC236}">
                <a16:creationId xmlns:a16="http://schemas.microsoft.com/office/drawing/2014/main" id="{E9187A36-F426-458B-0251-C9BF4FE09CE6}"/>
              </a:ext>
            </a:extLst>
          </p:cNvPr>
          <p:cNvSpPr txBox="1"/>
          <p:nvPr/>
        </p:nvSpPr>
        <p:spPr>
          <a:xfrm>
            <a:off x="19836" y="1276350"/>
            <a:ext cx="9144000" cy="3139321"/>
          </a:xfrm>
          <a:prstGeom prst="rect">
            <a:avLst/>
          </a:prstGeom>
          <a:noFill/>
        </p:spPr>
        <p:txBody>
          <a:bodyPr wrap="square" rtlCol="0">
            <a:spAutoFit/>
          </a:bodyPr>
          <a:lstStyle/>
          <a:p>
            <a:r>
              <a:rPr lang="en-US" sz="1200" dirty="0">
                <a:solidFill>
                  <a:srgbClr val="000000"/>
                </a:solidFill>
                <a:effectLst/>
                <a:latin typeface="Times New Roman" panose="02020603050405020304" pitchFamily="18" charset="0"/>
              </a:rPr>
              <a:t>A logistic regression model is used for predicting classes using the probability of the target variable. Unlike linear regression, which uses expected values of the response model, logistic regression uses the probability or odds of the response variable to model based on the combination of values taken by the predictors. This model uses the sigmoid function that maps predicted values to probabilities.</a:t>
            </a:r>
          </a:p>
          <a:p>
            <a:r>
              <a:rPr lang="en-US" sz="1200" dirty="0">
                <a:solidFill>
                  <a:srgbClr val="000000"/>
                </a:solidFill>
                <a:effectLst/>
                <a:latin typeface="Times New Roman" panose="02020603050405020304" pitchFamily="18" charset="0"/>
              </a:rPr>
              <a:t>It works well on linearly separable classes with easy implementation, making it a popular choice for classification problems.</a:t>
            </a:r>
          </a:p>
          <a:p>
            <a:endParaRPr lang="en-US" sz="1200" dirty="0">
              <a:solidFill>
                <a:srgbClr val="000000"/>
              </a:solidFill>
              <a:effectLst/>
              <a:latin typeface="Times New Roman" panose="02020603050405020304" pitchFamily="18" charset="0"/>
            </a:endParaRPr>
          </a:p>
          <a:p>
            <a:r>
              <a:rPr lang="en-US" sz="1200" dirty="0">
                <a:solidFill>
                  <a:srgbClr val="000000"/>
                </a:solidFill>
                <a:effectLst/>
                <a:latin typeface="Times New Roman" panose="02020603050405020304" pitchFamily="18" charset="0"/>
              </a:rPr>
              <a:t>There are two types of logistic regression models for classification: binary and multinomial.</a:t>
            </a:r>
          </a:p>
          <a:p>
            <a:r>
              <a:rPr lang="en-US" sz="1200" dirty="0">
                <a:solidFill>
                  <a:srgbClr val="000000"/>
                </a:solidFill>
                <a:effectLst/>
                <a:latin typeface="Times New Roman" panose="02020603050405020304" pitchFamily="18" charset="0"/>
              </a:rPr>
              <a:t>Binary logistic regression requires a dependent variable with only two possible outcomes</a:t>
            </a:r>
          </a:p>
          <a:p>
            <a:r>
              <a:rPr lang="en-US" sz="1200" dirty="0">
                <a:solidFill>
                  <a:srgbClr val="000000"/>
                </a:solidFill>
                <a:effectLst/>
                <a:latin typeface="Times New Roman" panose="02020603050405020304" pitchFamily="18" charset="0"/>
              </a:rPr>
              <a:t>whereas a multinomial requires three or more outcomes. In this case, the dataset is working with</a:t>
            </a:r>
          </a:p>
          <a:p>
            <a:r>
              <a:rPr lang="en-US" sz="1200" dirty="0">
                <a:solidFill>
                  <a:srgbClr val="000000"/>
                </a:solidFill>
                <a:effectLst/>
                <a:latin typeface="Times New Roman" panose="02020603050405020304" pitchFamily="18" charset="0"/>
              </a:rPr>
              <a:t>binary logistic regression since the target variable is binary (1 or 0). Logistic regression is</a:t>
            </a:r>
          </a:p>
          <a:p>
            <a:r>
              <a:rPr lang="en-US" sz="1200" dirty="0">
                <a:solidFill>
                  <a:srgbClr val="000000"/>
                </a:solidFill>
                <a:effectLst/>
                <a:latin typeface="Times New Roman" panose="02020603050405020304" pitchFamily="18" charset="0"/>
              </a:rPr>
              <a:t>applicable to this problem since we want to predict the probabilities and classify the red wine</a:t>
            </a:r>
          </a:p>
          <a:p>
            <a:r>
              <a:rPr lang="en-US" sz="1200" dirty="0">
                <a:solidFill>
                  <a:srgbClr val="000000"/>
                </a:solidFill>
                <a:effectLst/>
                <a:latin typeface="Times New Roman" panose="02020603050405020304" pitchFamily="18" charset="0"/>
              </a:rPr>
              <a:t>quality into two categories based on the explanatory variables. For the solver in the logistic</a:t>
            </a:r>
          </a:p>
          <a:p>
            <a:r>
              <a:rPr lang="en-US" sz="1200" dirty="0">
                <a:solidFill>
                  <a:srgbClr val="000000"/>
                </a:solidFill>
                <a:effectLst/>
                <a:latin typeface="Times New Roman" panose="02020603050405020304" pitchFamily="18" charset="0"/>
              </a:rPr>
              <a:t>regression model, </a:t>
            </a:r>
            <a:r>
              <a:rPr lang="en-US" sz="1200" dirty="0" err="1">
                <a:solidFill>
                  <a:srgbClr val="000000"/>
                </a:solidFill>
                <a:effectLst/>
                <a:latin typeface="Times New Roman" panose="02020603050405020304" pitchFamily="18" charset="0"/>
              </a:rPr>
              <a:t>liblinear</a:t>
            </a:r>
            <a:r>
              <a:rPr lang="en-US" sz="1200" dirty="0">
                <a:solidFill>
                  <a:srgbClr val="000000"/>
                </a:solidFill>
                <a:effectLst/>
                <a:latin typeface="Times New Roman" panose="02020603050405020304" pitchFamily="18" charset="0"/>
              </a:rPr>
              <a:t> is picked since it supports both L1 and L2 regularization.</a:t>
            </a:r>
          </a:p>
          <a:p>
            <a:r>
              <a:rPr lang="en-US" sz="1200" dirty="0">
                <a:solidFill>
                  <a:srgbClr val="000000"/>
                </a:solidFill>
                <a:effectLst/>
                <a:latin typeface="Times New Roman" panose="02020603050405020304" pitchFamily="18" charset="0"/>
              </a:rPr>
              <a:t>We first tried to build a logistic regression model, which is specifically designed for binary</a:t>
            </a:r>
          </a:p>
          <a:p>
            <a:r>
              <a:rPr lang="en-US" sz="1200" dirty="0">
                <a:solidFill>
                  <a:srgbClr val="000000"/>
                </a:solidFill>
                <a:effectLst/>
                <a:latin typeface="Times New Roman" panose="02020603050405020304" pitchFamily="18" charset="0"/>
              </a:rPr>
              <a:t>classification problems and is the most straightforward model in our case. And we also</a:t>
            </a:r>
          </a:p>
          <a:p>
            <a:r>
              <a:rPr lang="en-US" sz="1200" dirty="0">
                <a:solidFill>
                  <a:srgbClr val="000000"/>
                </a:solidFill>
                <a:effectLst/>
                <a:latin typeface="Times New Roman" panose="02020603050405020304" pitchFamily="18" charset="0"/>
              </a:rPr>
              <a:t>performed hyperparameter tuning via </a:t>
            </a:r>
            <a:r>
              <a:rPr lang="en-US" sz="1200" dirty="0" err="1">
                <a:solidFill>
                  <a:srgbClr val="000000"/>
                </a:solidFill>
                <a:effectLst/>
                <a:latin typeface="Times New Roman" panose="02020603050405020304" pitchFamily="18" charset="0"/>
              </a:rPr>
              <a:t>GridSearchCV</a:t>
            </a:r>
            <a:r>
              <a:rPr lang="en-US" sz="1200" dirty="0">
                <a:solidFill>
                  <a:srgbClr val="000000"/>
                </a:solidFill>
                <a:effectLst/>
                <a:latin typeface="Times New Roman" panose="02020603050405020304" pitchFamily="18" charset="0"/>
              </a:rPr>
              <a:t> to improve the result of our model.</a:t>
            </a:r>
          </a:p>
          <a:p>
            <a:endParaRPr lang="en-US" dirty="0">
              <a:solidFill>
                <a:srgbClr val="FF0000"/>
              </a:solidFill>
            </a:endParaRPr>
          </a:p>
        </p:txBody>
      </p:sp>
    </p:spTree>
    <p:extLst>
      <p:ext uri="{BB962C8B-B14F-4D97-AF65-F5344CB8AC3E}">
        <p14:creationId xmlns:p14="http://schemas.microsoft.com/office/powerpoint/2010/main" val="375214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813A8-63F7-21AA-A93E-6DA5BAEF976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0CD7B72-452D-E76F-98C3-B474AE6BD2E3}"/>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E61B6DB8-F922-944D-ECE1-5B1E2284E8A3}"/>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325D6340-4533-04BB-60CA-6760F7ADA8C2}"/>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0BF74A96-CC2B-F491-433D-8960EDA6A61E}"/>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F56F3976-B1E2-FEB2-AD5A-AE4DE734DFED}"/>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Logistic Regression Model</a:t>
            </a:r>
          </a:p>
        </p:txBody>
      </p:sp>
      <p:sp>
        <p:nvSpPr>
          <p:cNvPr id="10" name="TextBox 9">
            <a:extLst>
              <a:ext uri="{FF2B5EF4-FFF2-40B4-BE49-F238E27FC236}">
                <a16:creationId xmlns:a16="http://schemas.microsoft.com/office/drawing/2014/main" id="{DAB5D6C1-B169-495B-D7DD-0A07C79FD5F1}"/>
              </a:ext>
            </a:extLst>
          </p:cNvPr>
          <p:cNvSpPr txBox="1"/>
          <p:nvPr/>
        </p:nvSpPr>
        <p:spPr>
          <a:xfrm>
            <a:off x="85724" y="3117732"/>
            <a:ext cx="8305800" cy="2025767"/>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DE69F566-8775-ED9B-5558-2C53AE5A03A0}"/>
              </a:ext>
            </a:extLst>
          </p:cNvPr>
          <p:cNvPicPr>
            <a:picLocks noChangeAspect="1"/>
          </p:cNvPicPr>
          <p:nvPr/>
        </p:nvPicPr>
        <p:blipFill>
          <a:blip r:embed="rId9"/>
          <a:stretch>
            <a:fillRect/>
          </a:stretch>
        </p:blipFill>
        <p:spPr>
          <a:xfrm>
            <a:off x="371474" y="979537"/>
            <a:ext cx="7734300" cy="4064000"/>
          </a:xfrm>
          <a:prstGeom prst="rect">
            <a:avLst/>
          </a:prstGeom>
        </p:spPr>
      </p:pic>
    </p:spTree>
    <p:extLst>
      <p:ext uri="{BB962C8B-B14F-4D97-AF65-F5344CB8AC3E}">
        <p14:creationId xmlns:p14="http://schemas.microsoft.com/office/powerpoint/2010/main" val="190820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1DD9A-0F03-8742-CAAC-514DB571E83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3972C1B-5891-58A6-052B-71BFB2CDF80C}"/>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2B832D36-36EC-8C75-B30F-E19A0FAEB1F1}"/>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70D0A70E-494C-0981-FC45-FA4D25CC5C9F}"/>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19951EE1-01DF-57D5-A828-998DD21A9257}"/>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F24D3B49-E4F5-868F-E15F-88B0A2A24286}"/>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Logistic Regression Model</a:t>
            </a:r>
          </a:p>
        </p:txBody>
      </p:sp>
      <p:sp>
        <p:nvSpPr>
          <p:cNvPr id="10" name="TextBox 9">
            <a:extLst>
              <a:ext uri="{FF2B5EF4-FFF2-40B4-BE49-F238E27FC236}">
                <a16:creationId xmlns:a16="http://schemas.microsoft.com/office/drawing/2014/main" id="{FEA36AAF-A75A-A074-CC3F-41F730409AAD}"/>
              </a:ext>
            </a:extLst>
          </p:cNvPr>
          <p:cNvSpPr txBox="1"/>
          <p:nvPr/>
        </p:nvSpPr>
        <p:spPr>
          <a:xfrm>
            <a:off x="85724" y="3117732"/>
            <a:ext cx="8305800" cy="2025767"/>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1D14ABB6-0BE6-8168-09CC-B52684CAC29E}"/>
              </a:ext>
            </a:extLst>
          </p:cNvPr>
          <p:cNvPicPr>
            <a:picLocks noChangeAspect="1"/>
          </p:cNvPicPr>
          <p:nvPr/>
        </p:nvPicPr>
        <p:blipFill>
          <a:blip r:embed="rId9"/>
          <a:stretch>
            <a:fillRect/>
          </a:stretch>
        </p:blipFill>
        <p:spPr>
          <a:xfrm>
            <a:off x="948000" y="909949"/>
            <a:ext cx="5331566" cy="4187770"/>
          </a:xfrm>
          <a:prstGeom prst="rect">
            <a:avLst/>
          </a:prstGeom>
        </p:spPr>
      </p:pic>
    </p:spTree>
    <p:extLst>
      <p:ext uri="{BB962C8B-B14F-4D97-AF65-F5344CB8AC3E}">
        <p14:creationId xmlns:p14="http://schemas.microsoft.com/office/powerpoint/2010/main" val="351623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DC4A0-8E07-B077-099F-8463D33B5AF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357836A-00DF-61B0-6D1B-41EA5322CC06}"/>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6B5C582-AB30-881C-8F6B-DE61F47A4C82}"/>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D7C3E9E5-43E3-1B7F-30E7-CB0ED2204C71}"/>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3245F725-AEBA-DD32-D12E-36EAA7DF0F31}"/>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1FCC6D11-6331-15A5-843F-74DFF8525040}"/>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Random Forest Model</a:t>
            </a:r>
          </a:p>
        </p:txBody>
      </p:sp>
      <p:sp>
        <p:nvSpPr>
          <p:cNvPr id="9" name="TextBox 8">
            <a:extLst>
              <a:ext uri="{FF2B5EF4-FFF2-40B4-BE49-F238E27FC236}">
                <a16:creationId xmlns:a16="http://schemas.microsoft.com/office/drawing/2014/main" id="{453BF1A6-6CF5-A967-7E03-7AB2780EA546}"/>
              </a:ext>
            </a:extLst>
          </p:cNvPr>
          <p:cNvSpPr txBox="1"/>
          <p:nvPr/>
        </p:nvSpPr>
        <p:spPr>
          <a:xfrm>
            <a:off x="-9918" y="1657350"/>
            <a:ext cx="9144000" cy="2585323"/>
          </a:xfrm>
          <a:prstGeom prst="rect">
            <a:avLst/>
          </a:prstGeom>
          <a:noFill/>
        </p:spPr>
        <p:txBody>
          <a:bodyPr wrap="square" rtlCol="0">
            <a:spAutoFit/>
          </a:bodyPr>
          <a:lstStyle/>
          <a:p>
            <a:r>
              <a:rPr lang="en-US" dirty="0" err="1"/>
              <a:t>RF_model</a:t>
            </a:r>
            <a:r>
              <a:rPr lang="en-US" b="1" dirty="0">
                <a:effectLst/>
              </a:rPr>
              <a:t>=</a:t>
            </a:r>
            <a:r>
              <a:rPr lang="en-US" dirty="0" err="1"/>
              <a:t>RandomForestClassifier</a:t>
            </a:r>
            <a:r>
              <a:rPr lang="en-US" dirty="0">
                <a:effectLst/>
              </a:rPr>
              <a:t>(</a:t>
            </a:r>
            <a:r>
              <a:rPr lang="en-US" dirty="0" err="1"/>
              <a:t>n_estimators</a:t>
            </a:r>
            <a:r>
              <a:rPr lang="en-US" b="1" dirty="0">
                <a:effectLst/>
              </a:rPr>
              <a:t>=</a:t>
            </a:r>
            <a:r>
              <a:rPr lang="en-US" dirty="0">
                <a:effectLst/>
              </a:rPr>
              <a:t>100,</a:t>
            </a:r>
            <a:r>
              <a:rPr lang="en-US" dirty="0"/>
              <a:t> bootstrap</a:t>
            </a:r>
            <a:r>
              <a:rPr lang="en-US" b="1" dirty="0">
                <a:effectLst/>
              </a:rPr>
              <a:t>=False</a:t>
            </a:r>
            <a:r>
              <a:rPr lang="en-US" dirty="0">
                <a:effectLst/>
              </a:rPr>
              <a:t>)</a:t>
            </a:r>
            <a:r>
              <a:rPr lang="en-US" dirty="0"/>
              <a:t> </a:t>
            </a:r>
            <a:r>
              <a:rPr lang="en-US" dirty="0" err="1"/>
              <a:t>RF_model</a:t>
            </a:r>
            <a:r>
              <a:rPr lang="en-US" b="1" dirty="0" err="1">
                <a:effectLst/>
              </a:rPr>
              <a:t>.</a:t>
            </a:r>
            <a:r>
              <a:rPr lang="en-US" dirty="0" err="1"/>
              <a:t>fit</a:t>
            </a:r>
            <a:r>
              <a:rPr lang="en-US" dirty="0">
                <a:effectLst/>
              </a:rPr>
              <a:t>(</a:t>
            </a:r>
            <a:r>
              <a:rPr lang="en-US" dirty="0"/>
              <a:t>X_train2</a:t>
            </a:r>
            <a:r>
              <a:rPr lang="en-US" dirty="0">
                <a:effectLst/>
              </a:rPr>
              <a:t>,</a:t>
            </a:r>
            <a:r>
              <a:rPr lang="en-US" dirty="0"/>
              <a:t>y_train</a:t>
            </a:r>
            <a:r>
              <a:rPr lang="en-US" dirty="0">
                <a:effectLst/>
              </a:rPr>
              <a:t>)</a:t>
            </a:r>
            <a:r>
              <a:rPr lang="en-US" dirty="0"/>
              <a:t> </a:t>
            </a:r>
            <a:r>
              <a:rPr lang="en-US" dirty="0" err="1"/>
              <a:t>y_test_pred</a:t>
            </a:r>
            <a:r>
              <a:rPr lang="en-US" b="1" dirty="0">
                <a:effectLst/>
              </a:rPr>
              <a:t>=</a:t>
            </a:r>
            <a:r>
              <a:rPr lang="en-US" dirty="0" err="1"/>
              <a:t>RF_model</a:t>
            </a:r>
            <a:r>
              <a:rPr lang="en-US" b="1" dirty="0" err="1">
                <a:effectLst/>
              </a:rPr>
              <a:t>.</a:t>
            </a:r>
            <a:r>
              <a:rPr lang="en-US" dirty="0" err="1"/>
              <a:t>predict</a:t>
            </a:r>
            <a:r>
              <a:rPr lang="en-US" dirty="0">
                <a:effectLst/>
              </a:rPr>
              <a:t>(</a:t>
            </a:r>
            <a:r>
              <a:rPr lang="en-US" dirty="0"/>
              <a:t>X_test2</a:t>
            </a:r>
            <a:r>
              <a:rPr lang="en-US" dirty="0">
                <a:effectLst/>
              </a:rPr>
              <a:t>)</a:t>
            </a:r>
            <a:r>
              <a:rPr lang="en-US" dirty="0"/>
              <a:t> </a:t>
            </a:r>
            <a:r>
              <a:rPr lang="en-US" dirty="0" err="1"/>
              <a:t>y_train_pred</a:t>
            </a:r>
            <a:r>
              <a:rPr lang="en-US" b="1" dirty="0">
                <a:effectLst/>
              </a:rPr>
              <a:t>=</a:t>
            </a:r>
            <a:r>
              <a:rPr lang="en-US" dirty="0" err="1"/>
              <a:t>RF_model</a:t>
            </a:r>
            <a:r>
              <a:rPr lang="en-US" b="1" dirty="0" err="1">
                <a:effectLst/>
              </a:rPr>
              <a:t>.</a:t>
            </a:r>
            <a:r>
              <a:rPr lang="en-US" dirty="0" err="1"/>
              <a:t>predict</a:t>
            </a:r>
            <a:r>
              <a:rPr lang="en-US" dirty="0">
                <a:effectLst/>
              </a:rPr>
              <a:t>(</a:t>
            </a:r>
            <a:r>
              <a:rPr lang="en-US" dirty="0"/>
              <a:t>X_train2</a:t>
            </a:r>
            <a:r>
              <a:rPr lang="en-US" dirty="0">
                <a:effectLst/>
              </a:rPr>
              <a:t>)</a:t>
            </a:r>
            <a:r>
              <a:rPr lang="en-US" dirty="0"/>
              <a:t> </a:t>
            </a:r>
          </a:p>
          <a:p>
            <a:r>
              <a:rPr lang="en-US" dirty="0" err="1"/>
              <a:t>train_accuracy</a:t>
            </a:r>
            <a:r>
              <a:rPr lang="en-US" b="1" dirty="0">
                <a:effectLst/>
              </a:rPr>
              <a:t>=</a:t>
            </a:r>
            <a:r>
              <a:rPr lang="en-US" dirty="0" err="1"/>
              <a:t>accuracy_score</a:t>
            </a:r>
            <a:r>
              <a:rPr lang="en-US" dirty="0">
                <a:effectLst/>
              </a:rPr>
              <a:t>(</a:t>
            </a:r>
            <a:r>
              <a:rPr lang="en-US" dirty="0" err="1"/>
              <a:t>y_train</a:t>
            </a:r>
            <a:r>
              <a:rPr lang="en-US" dirty="0" err="1">
                <a:effectLst/>
              </a:rPr>
              <a:t>,</a:t>
            </a:r>
            <a:r>
              <a:rPr lang="en-US" dirty="0" err="1"/>
              <a:t>y_train_pred</a:t>
            </a:r>
            <a:r>
              <a:rPr lang="en-US" dirty="0">
                <a:effectLst/>
              </a:rPr>
              <a:t>)</a:t>
            </a:r>
            <a:r>
              <a:rPr lang="en-US" dirty="0"/>
              <a:t> </a:t>
            </a:r>
            <a:r>
              <a:rPr lang="en-US" dirty="0" err="1"/>
              <a:t>train_cf_matrix</a:t>
            </a:r>
            <a:r>
              <a:rPr lang="en-US" b="1" dirty="0">
                <a:effectLst/>
              </a:rPr>
              <a:t>=</a:t>
            </a:r>
            <a:r>
              <a:rPr lang="en-US" dirty="0" err="1"/>
              <a:t>confusion_matrix</a:t>
            </a:r>
            <a:r>
              <a:rPr lang="en-US" dirty="0">
                <a:effectLst/>
              </a:rPr>
              <a:t>(</a:t>
            </a:r>
            <a:r>
              <a:rPr lang="en-US" dirty="0" err="1"/>
              <a:t>y_train</a:t>
            </a:r>
            <a:r>
              <a:rPr lang="en-US" dirty="0" err="1">
                <a:effectLst/>
              </a:rPr>
              <a:t>,</a:t>
            </a:r>
            <a:r>
              <a:rPr lang="en-US" dirty="0" err="1"/>
              <a:t>y_train_pred</a:t>
            </a:r>
            <a:r>
              <a:rPr lang="en-US" dirty="0">
                <a:effectLst/>
              </a:rPr>
              <a:t>)</a:t>
            </a:r>
            <a:r>
              <a:rPr lang="en-US" dirty="0"/>
              <a:t> </a:t>
            </a:r>
            <a:r>
              <a:rPr lang="en-US" dirty="0" err="1"/>
              <a:t>train_cl_report</a:t>
            </a:r>
            <a:r>
              <a:rPr lang="en-US" b="1" dirty="0">
                <a:effectLst/>
              </a:rPr>
              <a:t>=</a:t>
            </a:r>
            <a:r>
              <a:rPr lang="en-US" dirty="0" err="1"/>
              <a:t>classification_report</a:t>
            </a:r>
            <a:r>
              <a:rPr lang="en-US" dirty="0">
                <a:effectLst/>
              </a:rPr>
              <a:t>(</a:t>
            </a:r>
            <a:r>
              <a:rPr lang="en-US" dirty="0" err="1"/>
              <a:t>y_train</a:t>
            </a:r>
            <a:r>
              <a:rPr lang="en-US" dirty="0" err="1">
                <a:effectLst/>
              </a:rPr>
              <a:t>,</a:t>
            </a:r>
            <a:r>
              <a:rPr lang="en-US" dirty="0" err="1"/>
              <a:t>y_train_pred</a:t>
            </a:r>
            <a:r>
              <a:rPr lang="en-US" dirty="0">
                <a:effectLst/>
              </a:rPr>
              <a:t>)</a:t>
            </a:r>
            <a:r>
              <a:rPr lang="en-US" dirty="0"/>
              <a:t> </a:t>
            </a:r>
            <a:r>
              <a:rPr lang="en-US" dirty="0" err="1"/>
              <a:t>test_accuracy</a:t>
            </a:r>
            <a:r>
              <a:rPr lang="en-US" b="1" dirty="0">
                <a:effectLst/>
              </a:rPr>
              <a:t>=</a:t>
            </a:r>
            <a:r>
              <a:rPr lang="en-US" dirty="0" err="1"/>
              <a:t>accuracy_score</a:t>
            </a:r>
            <a:r>
              <a:rPr lang="en-US" dirty="0">
                <a:effectLst/>
              </a:rPr>
              <a:t>(</a:t>
            </a:r>
            <a:r>
              <a:rPr lang="en-US" dirty="0" err="1"/>
              <a:t>y_test</a:t>
            </a:r>
            <a:r>
              <a:rPr lang="en-US" dirty="0" err="1">
                <a:effectLst/>
              </a:rPr>
              <a:t>,</a:t>
            </a:r>
            <a:r>
              <a:rPr lang="en-US" dirty="0" err="1"/>
              <a:t>y_test_pred</a:t>
            </a:r>
            <a:r>
              <a:rPr lang="en-US" dirty="0">
                <a:effectLst/>
              </a:rPr>
              <a:t>)</a:t>
            </a:r>
            <a:r>
              <a:rPr lang="en-US" dirty="0"/>
              <a:t> </a:t>
            </a:r>
            <a:r>
              <a:rPr lang="en-US" dirty="0" err="1"/>
              <a:t>test_cf_matrix</a:t>
            </a:r>
            <a:r>
              <a:rPr lang="en-US" b="1" dirty="0">
                <a:effectLst/>
              </a:rPr>
              <a:t>=</a:t>
            </a:r>
            <a:r>
              <a:rPr lang="en-US" dirty="0" err="1"/>
              <a:t>confusion_matrix</a:t>
            </a:r>
            <a:r>
              <a:rPr lang="en-US" dirty="0">
                <a:effectLst/>
              </a:rPr>
              <a:t>(</a:t>
            </a:r>
            <a:r>
              <a:rPr lang="en-US" dirty="0" err="1"/>
              <a:t>y_test</a:t>
            </a:r>
            <a:r>
              <a:rPr lang="en-US" dirty="0" err="1">
                <a:effectLst/>
              </a:rPr>
              <a:t>,</a:t>
            </a:r>
            <a:r>
              <a:rPr lang="en-US" dirty="0" err="1"/>
              <a:t>y_test_pred</a:t>
            </a:r>
            <a:r>
              <a:rPr lang="en-US" dirty="0">
                <a:effectLst/>
              </a:rPr>
              <a:t>)</a:t>
            </a:r>
            <a:r>
              <a:rPr lang="en-US" dirty="0"/>
              <a:t> </a:t>
            </a:r>
            <a:r>
              <a:rPr lang="en-US" dirty="0" err="1"/>
              <a:t>test_cl_report</a:t>
            </a:r>
            <a:r>
              <a:rPr lang="en-US" b="1" dirty="0">
                <a:effectLst/>
              </a:rPr>
              <a:t>=</a:t>
            </a:r>
            <a:r>
              <a:rPr lang="en-US" dirty="0" err="1"/>
              <a:t>classification_report</a:t>
            </a:r>
            <a:r>
              <a:rPr lang="en-US" dirty="0">
                <a:effectLst/>
              </a:rPr>
              <a:t>(</a:t>
            </a:r>
            <a:r>
              <a:rPr lang="en-US" dirty="0" err="1"/>
              <a:t>y_test</a:t>
            </a:r>
            <a:r>
              <a:rPr lang="en-US" dirty="0" err="1">
                <a:effectLst/>
              </a:rPr>
              <a:t>,</a:t>
            </a:r>
            <a:r>
              <a:rPr lang="en-US" dirty="0" err="1"/>
              <a:t>y_test_pred</a:t>
            </a:r>
            <a:r>
              <a:rPr lang="en-US" dirty="0">
                <a:effectLst/>
              </a:rPr>
              <a:t>)</a:t>
            </a:r>
            <a:endParaRPr lang="en-US" dirty="0">
              <a:solidFill>
                <a:srgbClr val="FF0000"/>
              </a:solidFill>
            </a:endParaRPr>
          </a:p>
        </p:txBody>
      </p:sp>
      <p:sp>
        <p:nvSpPr>
          <p:cNvPr id="10" name="TextBox 9">
            <a:extLst>
              <a:ext uri="{FF2B5EF4-FFF2-40B4-BE49-F238E27FC236}">
                <a16:creationId xmlns:a16="http://schemas.microsoft.com/office/drawing/2014/main" id="{720D17E9-D4E5-B168-CFAD-330CABD1C482}"/>
              </a:ext>
            </a:extLst>
          </p:cNvPr>
          <p:cNvSpPr txBox="1"/>
          <p:nvPr/>
        </p:nvSpPr>
        <p:spPr>
          <a:xfrm>
            <a:off x="85724" y="3117732"/>
            <a:ext cx="8305800" cy="202576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349504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B6719-2CF4-C381-A4E3-A711214E226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9BDA218-B96C-5C1F-CDAA-52D082DC846A}"/>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EFD3D8F8-86A6-D189-2EF9-48278B4036CB}"/>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FB030C4D-4C84-FC97-4668-8817ACE98AB7}"/>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A0E1ED2F-5186-2BBE-001E-C39E359ECE21}"/>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4B247CCF-D8F5-6A9B-39A7-8736B11C7DFC}"/>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Random Forest Model</a:t>
            </a:r>
          </a:p>
        </p:txBody>
      </p:sp>
      <p:sp>
        <p:nvSpPr>
          <p:cNvPr id="10" name="TextBox 9">
            <a:extLst>
              <a:ext uri="{FF2B5EF4-FFF2-40B4-BE49-F238E27FC236}">
                <a16:creationId xmlns:a16="http://schemas.microsoft.com/office/drawing/2014/main" id="{4664ED18-D43D-725E-C48A-84D3CF70B2EF}"/>
              </a:ext>
            </a:extLst>
          </p:cNvPr>
          <p:cNvSpPr txBox="1"/>
          <p:nvPr/>
        </p:nvSpPr>
        <p:spPr>
          <a:xfrm>
            <a:off x="85724" y="3117732"/>
            <a:ext cx="8305800" cy="2025767"/>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BAC675D7-1D90-40D1-794F-C0C999649DF7}"/>
              </a:ext>
            </a:extLst>
          </p:cNvPr>
          <p:cNvPicPr>
            <a:picLocks noChangeAspect="1"/>
          </p:cNvPicPr>
          <p:nvPr/>
        </p:nvPicPr>
        <p:blipFill>
          <a:blip r:embed="rId9"/>
          <a:stretch>
            <a:fillRect/>
          </a:stretch>
        </p:blipFill>
        <p:spPr>
          <a:xfrm>
            <a:off x="685800" y="1219457"/>
            <a:ext cx="7772400" cy="2956865"/>
          </a:xfrm>
          <a:prstGeom prst="rect">
            <a:avLst/>
          </a:prstGeom>
        </p:spPr>
      </p:pic>
    </p:spTree>
    <p:extLst>
      <p:ext uri="{BB962C8B-B14F-4D97-AF65-F5344CB8AC3E}">
        <p14:creationId xmlns:p14="http://schemas.microsoft.com/office/powerpoint/2010/main" val="344757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2A7B0-9804-8537-6D39-B95E798F5AF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D63C682-E7A1-6A07-5901-1557A5615C3D}"/>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46DFC1A-1382-583C-80C4-1E11E3DE156F}"/>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1FDF3A2C-A259-4E8C-D23F-8D92E3192EAB}"/>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438BAE75-766F-EB26-AB5A-0D3D0ECCB299}"/>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7EF9A6DB-D799-8C5E-731E-DA8D3470E176}"/>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Random Forest Model</a:t>
            </a:r>
          </a:p>
        </p:txBody>
      </p:sp>
      <p:sp>
        <p:nvSpPr>
          <p:cNvPr id="10" name="TextBox 9">
            <a:extLst>
              <a:ext uri="{FF2B5EF4-FFF2-40B4-BE49-F238E27FC236}">
                <a16:creationId xmlns:a16="http://schemas.microsoft.com/office/drawing/2014/main" id="{EF6B051B-1B36-8F82-DEEF-0F6F2B40800A}"/>
              </a:ext>
            </a:extLst>
          </p:cNvPr>
          <p:cNvSpPr txBox="1"/>
          <p:nvPr/>
        </p:nvSpPr>
        <p:spPr>
          <a:xfrm>
            <a:off x="85724" y="3117732"/>
            <a:ext cx="8305800" cy="2025767"/>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A71D1DB4-F4B1-A3CE-4588-A502D7548E4D}"/>
              </a:ext>
            </a:extLst>
          </p:cNvPr>
          <p:cNvPicPr>
            <a:picLocks noChangeAspect="1"/>
          </p:cNvPicPr>
          <p:nvPr/>
        </p:nvPicPr>
        <p:blipFill>
          <a:blip r:embed="rId9"/>
          <a:stretch>
            <a:fillRect/>
          </a:stretch>
        </p:blipFill>
        <p:spPr>
          <a:xfrm>
            <a:off x="176361" y="953352"/>
            <a:ext cx="5310039" cy="4140159"/>
          </a:xfrm>
          <a:prstGeom prst="rect">
            <a:avLst/>
          </a:prstGeom>
        </p:spPr>
      </p:pic>
    </p:spTree>
    <p:extLst>
      <p:ext uri="{BB962C8B-B14F-4D97-AF65-F5344CB8AC3E}">
        <p14:creationId xmlns:p14="http://schemas.microsoft.com/office/powerpoint/2010/main" val="3034619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361740" y="1701975"/>
            <a:ext cx="8229600" cy="2700299"/>
          </a:xfrm>
          <a:custGeom>
            <a:avLst/>
            <a:gdLst/>
            <a:ahLst/>
            <a:cxnLst/>
            <a:rect l="l" t="t" r="r" b="b"/>
            <a:pathLst>
              <a:path w="8229600" h="2700299">
                <a:moveTo>
                  <a:pt x="0" y="0"/>
                </a:moveTo>
                <a:lnTo>
                  <a:pt x="8229600" y="0"/>
                </a:lnTo>
                <a:lnTo>
                  <a:pt x="8229600" y="2700299"/>
                </a:lnTo>
                <a:lnTo>
                  <a:pt x="0" y="27002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752265" y="2049961"/>
            <a:ext cx="7777448" cy="1076961"/>
          </a:xfrm>
          <a:prstGeom prst="rect">
            <a:avLst/>
          </a:prstGeom>
        </p:spPr>
        <p:txBody>
          <a:bodyPr lIns="0" tIns="0" rIns="0" bIns="0" rtlCol="0" anchor="t">
            <a:spAutoFit/>
          </a:bodyPr>
          <a:lstStyle/>
          <a:p>
            <a:r>
              <a:rPr lang="en-US" sz="1400" dirty="0">
                <a:solidFill>
                  <a:srgbClr val="000000"/>
                </a:solidFill>
                <a:effectLst/>
                <a:latin typeface="Helvetica" pitchFamily="2" charset="0"/>
              </a:rPr>
              <a:t>Our Random Forest model perform much better than the Logistic Regression model, suggesting there is a complex, non-linear relationship between the features and hi quality target variable.</a:t>
            </a:r>
            <a:endParaRPr lang="en-US" sz="1399" spc="-16" dirty="0">
              <a:solidFill>
                <a:srgbClr val="3F3F3F"/>
              </a:solidFill>
              <a:effectLst/>
              <a:latin typeface="IBM Plex Sans"/>
              <a:sym typeface="IBM Plex Sans"/>
            </a:endParaRPr>
          </a:p>
          <a:p>
            <a:endParaRPr lang="en-US" sz="1399" spc="-16" dirty="0">
              <a:solidFill>
                <a:srgbClr val="3F3F3F"/>
              </a:solidFill>
              <a:latin typeface="IBM Plex Sans"/>
              <a:sym typeface="IBM Plex Sans"/>
            </a:endParaRPr>
          </a:p>
          <a:p>
            <a:endParaRPr lang="en-US" sz="1399" spc="-16" dirty="0">
              <a:solidFill>
                <a:srgbClr val="3F3F3F"/>
              </a:solidFill>
              <a:effectLst/>
              <a:latin typeface="IBM Plex Sans"/>
              <a:sym typeface="IBM Plex Sans"/>
            </a:endParaRPr>
          </a:p>
          <a:p>
            <a:endParaRPr lang="en-US" sz="1400" dirty="0">
              <a:solidFill>
                <a:srgbClr val="000000"/>
              </a:solidFill>
              <a:effectLst/>
              <a:latin typeface="Helvetica" pitchFamily="2" charset="0"/>
            </a:endParaRPr>
          </a:p>
        </p:txBody>
      </p:sp>
      <p:sp>
        <p:nvSpPr>
          <p:cNvPr id="8" name="TextBox 8"/>
          <p:cNvSpPr txBox="1"/>
          <p:nvPr/>
        </p:nvSpPr>
        <p:spPr>
          <a:xfrm>
            <a:off x="85724" y="156629"/>
            <a:ext cx="4257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467554" y="1334653"/>
            <a:ext cx="8229600" cy="3320101"/>
          </a:xfrm>
          <a:custGeom>
            <a:avLst/>
            <a:gdLst/>
            <a:ahLst/>
            <a:cxnLst/>
            <a:rect l="l" t="t" r="r" b="b"/>
            <a:pathLst>
              <a:path w="8229600" h="3320101">
                <a:moveTo>
                  <a:pt x="0" y="0"/>
                </a:moveTo>
                <a:lnTo>
                  <a:pt x="8229600" y="0"/>
                </a:lnTo>
                <a:lnTo>
                  <a:pt x="8229600" y="3320100"/>
                </a:lnTo>
                <a:lnTo>
                  <a:pt x="0" y="33201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85724" y="128064"/>
            <a:ext cx="4410075" cy="665375"/>
          </a:xfrm>
          <a:prstGeom prst="rect">
            <a:avLst/>
          </a:prstGeom>
        </p:spPr>
        <p:txBody>
          <a:bodyPr wrap="square" lIns="0" tIns="0" rIns="0" bIns="0" rtlCol="0" anchor="t">
            <a:spAutoFit/>
          </a:bodyPr>
          <a:lstStyle/>
          <a:p>
            <a:pPr algn="l">
              <a:lnSpc>
                <a:spcPts val="5600"/>
              </a:lnSpc>
            </a:pPr>
            <a:r>
              <a:rPr lang="en-US" sz="4000" spc="-36" dirty="0">
                <a:solidFill>
                  <a:srgbClr val="262626"/>
                </a:solidFill>
                <a:latin typeface="Montserrat"/>
                <a:ea typeface="Montserrat"/>
                <a:cs typeface="Montserrat"/>
                <a:sym typeface="Montserrat"/>
              </a:rPr>
              <a:t>Introduction:</a:t>
            </a:r>
          </a:p>
        </p:txBody>
      </p:sp>
      <p:sp>
        <p:nvSpPr>
          <p:cNvPr id="7" name="TextBox 7"/>
          <p:cNvSpPr txBox="1"/>
          <p:nvPr/>
        </p:nvSpPr>
        <p:spPr>
          <a:xfrm>
            <a:off x="858079" y="1918135"/>
            <a:ext cx="219885" cy="307686"/>
          </a:xfrm>
          <a:prstGeom prst="rect">
            <a:avLst/>
          </a:prstGeom>
        </p:spPr>
        <p:txBody>
          <a:bodyPr lIns="0" tIns="0" rIns="0" bIns="0" rtlCol="0" anchor="t">
            <a:spAutoFit/>
          </a:bodyPr>
          <a:lstStyle/>
          <a:p>
            <a:pPr algn="l">
              <a:lnSpc>
                <a:spcPts val="2520"/>
              </a:lnSpc>
            </a:pPr>
            <a:r>
              <a:rPr lang="en-US" sz="1800" spc="-21" dirty="0">
                <a:solidFill>
                  <a:srgbClr val="3F3F3F"/>
                </a:solidFill>
                <a:latin typeface="IBM Plex Sans"/>
                <a:ea typeface="IBM Plex Sans"/>
                <a:cs typeface="IBM Plex Sans"/>
                <a:sym typeface="IBM Plex Sans"/>
              </a:rPr>
              <a:t> </a:t>
            </a:r>
          </a:p>
        </p:txBody>
      </p:sp>
      <p:sp>
        <p:nvSpPr>
          <p:cNvPr id="9" name="TextBox 9"/>
          <p:cNvSpPr txBox="1"/>
          <p:nvPr/>
        </p:nvSpPr>
        <p:spPr>
          <a:xfrm>
            <a:off x="410710" y="1334653"/>
            <a:ext cx="8925753" cy="1231106"/>
          </a:xfrm>
          <a:prstGeom prst="rect">
            <a:avLst/>
          </a:prstGeom>
        </p:spPr>
        <p:txBody>
          <a:bodyPr wrap="square" lIns="0" tIns="0" rIns="0" bIns="0" rtlCol="0" anchor="t">
            <a:spAutoFit/>
          </a:bodyPr>
          <a:lstStyle/>
          <a:p>
            <a:r>
              <a:rPr lang="en-US" sz="1600" dirty="0">
                <a:solidFill>
                  <a:srgbClr val="181A1E"/>
                </a:solidFill>
                <a:effectLst/>
              </a:rPr>
              <a:t>The wine industry is highly competitive and saturated with many different varieties and blends for</a:t>
            </a:r>
          </a:p>
          <a:p>
            <a:r>
              <a:rPr lang="en-US" sz="1600" dirty="0">
                <a:solidFill>
                  <a:srgbClr val="181A1E"/>
                </a:solidFill>
                <a:effectLst/>
              </a:rPr>
              <a:t>the consumer to choose from. As such, many wine rating websites have popped up such as Wine</a:t>
            </a:r>
          </a:p>
          <a:p>
            <a:r>
              <a:rPr lang="en-US" sz="1600" dirty="0">
                <a:solidFill>
                  <a:srgbClr val="181A1E"/>
                </a:solidFill>
                <a:effectLst/>
              </a:rPr>
              <a:t>Enthusiast and Vivino, which help customers separate the gems from the chaff. For a winery, it’s</a:t>
            </a:r>
          </a:p>
          <a:p>
            <a:r>
              <a:rPr lang="en-US" sz="1600" dirty="0">
                <a:solidFill>
                  <a:srgbClr val="181A1E"/>
                </a:solidFill>
                <a:effectLst/>
              </a:rPr>
              <a:t>important for them to invest in wines that are going to get high ratings so that they can recoup their</a:t>
            </a:r>
          </a:p>
          <a:p>
            <a:r>
              <a:rPr lang="en-US" sz="1600" dirty="0">
                <a:solidFill>
                  <a:srgbClr val="181A1E"/>
                </a:solidFill>
                <a:effectLst/>
              </a:rPr>
              <a:t>investments. </a:t>
            </a:r>
            <a:endParaRPr lang="en-US" sz="1800" spc="-16" dirty="0">
              <a:solidFill>
                <a:srgbClr val="3F3F3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88933-4105-D720-46EA-E1FF230E010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406BC2D-598B-6481-B2CD-DA43621395F0}"/>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8292ABF2-2711-983C-5407-75F9A035EC1F}"/>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B811FE86-D560-8451-BBD4-94031DC42260}"/>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AFEE5C9B-594D-67BB-4550-816FC586BFF4}"/>
              </a:ext>
            </a:extLst>
          </p:cNvPr>
          <p:cNvSpPr/>
          <p:nvPr/>
        </p:nvSpPr>
        <p:spPr>
          <a:xfrm>
            <a:off x="467554" y="1334653"/>
            <a:ext cx="8229600" cy="3320101"/>
          </a:xfrm>
          <a:custGeom>
            <a:avLst/>
            <a:gdLst/>
            <a:ahLst/>
            <a:cxnLst/>
            <a:rect l="l" t="t" r="r" b="b"/>
            <a:pathLst>
              <a:path w="8229600" h="3320101">
                <a:moveTo>
                  <a:pt x="0" y="0"/>
                </a:moveTo>
                <a:lnTo>
                  <a:pt x="8229600" y="0"/>
                </a:lnTo>
                <a:lnTo>
                  <a:pt x="8229600" y="3320100"/>
                </a:lnTo>
                <a:lnTo>
                  <a:pt x="0" y="33201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a:extLst>
              <a:ext uri="{FF2B5EF4-FFF2-40B4-BE49-F238E27FC236}">
                <a16:creationId xmlns:a16="http://schemas.microsoft.com/office/drawing/2014/main" id="{95560092-5E54-E281-C1AA-71FEB1B145FC}"/>
              </a:ext>
            </a:extLst>
          </p:cNvPr>
          <p:cNvSpPr txBox="1"/>
          <p:nvPr/>
        </p:nvSpPr>
        <p:spPr>
          <a:xfrm>
            <a:off x="85724" y="128064"/>
            <a:ext cx="4410075" cy="665375"/>
          </a:xfrm>
          <a:prstGeom prst="rect">
            <a:avLst/>
          </a:prstGeom>
        </p:spPr>
        <p:txBody>
          <a:bodyPr wrap="square" lIns="0" tIns="0" rIns="0" bIns="0" rtlCol="0" anchor="t">
            <a:spAutoFit/>
          </a:bodyPr>
          <a:lstStyle/>
          <a:p>
            <a:pPr algn="l">
              <a:lnSpc>
                <a:spcPts val="5600"/>
              </a:lnSpc>
            </a:pPr>
            <a:r>
              <a:rPr lang="en-US" sz="4000" spc="-36" dirty="0">
                <a:solidFill>
                  <a:srgbClr val="262626"/>
                </a:solidFill>
                <a:latin typeface="Montserrat"/>
                <a:ea typeface="Montserrat"/>
                <a:cs typeface="Montserrat"/>
                <a:sym typeface="Montserrat"/>
              </a:rPr>
              <a:t>Objective:</a:t>
            </a:r>
          </a:p>
        </p:txBody>
      </p:sp>
      <p:sp>
        <p:nvSpPr>
          <p:cNvPr id="7" name="TextBox 7">
            <a:extLst>
              <a:ext uri="{FF2B5EF4-FFF2-40B4-BE49-F238E27FC236}">
                <a16:creationId xmlns:a16="http://schemas.microsoft.com/office/drawing/2014/main" id="{DEB5FE5F-4B90-F753-3624-116D9E4647FA}"/>
              </a:ext>
            </a:extLst>
          </p:cNvPr>
          <p:cNvSpPr txBox="1"/>
          <p:nvPr/>
        </p:nvSpPr>
        <p:spPr>
          <a:xfrm>
            <a:off x="858079" y="1918135"/>
            <a:ext cx="219885" cy="307686"/>
          </a:xfrm>
          <a:prstGeom prst="rect">
            <a:avLst/>
          </a:prstGeom>
        </p:spPr>
        <p:txBody>
          <a:bodyPr lIns="0" tIns="0" rIns="0" bIns="0" rtlCol="0" anchor="t">
            <a:spAutoFit/>
          </a:bodyPr>
          <a:lstStyle/>
          <a:p>
            <a:pPr algn="l">
              <a:lnSpc>
                <a:spcPts val="2520"/>
              </a:lnSpc>
            </a:pPr>
            <a:r>
              <a:rPr lang="en-US" sz="1800" spc="-21" dirty="0">
                <a:solidFill>
                  <a:srgbClr val="3F3F3F"/>
                </a:solidFill>
                <a:latin typeface="IBM Plex Sans"/>
                <a:ea typeface="IBM Plex Sans"/>
                <a:cs typeface="IBM Plex Sans"/>
                <a:sym typeface="IBM Plex Sans"/>
              </a:rPr>
              <a:t> </a:t>
            </a:r>
          </a:p>
        </p:txBody>
      </p:sp>
      <p:sp>
        <p:nvSpPr>
          <p:cNvPr id="9" name="TextBox 9">
            <a:extLst>
              <a:ext uri="{FF2B5EF4-FFF2-40B4-BE49-F238E27FC236}">
                <a16:creationId xmlns:a16="http://schemas.microsoft.com/office/drawing/2014/main" id="{99CDC5F3-2849-DB68-CD7C-7EECF952CB8A}"/>
              </a:ext>
            </a:extLst>
          </p:cNvPr>
          <p:cNvSpPr txBox="1"/>
          <p:nvPr/>
        </p:nvSpPr>
        <p:spPr>
          <a:xfrm>
            <a:off x="228601" y="1047750"/>
            <a:ext cx="8686800" cy="3252109"/>
          </a:xfrm>
          <a:prstGeom prst="rect">
            <a:avLst/>
          </a:prstGeom>
        </p:spPr>
        <p:txBody>
          <a:bodyPr wrap="square" lIns="0" tIns="0" rIns="0" bIns="0" rtlCol="0" anchor="t">
            <a:spAutoFit/>
          </a:bodyPr>
          <a:lstStyle/>
          <a:p>
            <a:r>
              <a:rPr lang="en-US" sz="1600" dirty="0">
                <a:solidFill>
                  <a:srgbClr val="181A1E"/>
                </a:solidFill>
                <a:effectLst/>
              </a:rPr>
              <a:t>This project will use Red Wine Quality Data Set, available on the UCI machine learning</a:t>
            </a:r>
          </a:p>
          <a:p>
            <a:r>
              <a:rPr lang="en-US" sz="1600" dirty="0">
                <a:solidFill>
                  <a:srgbClr val="181A1E"/>
                </a:solidFill>
                <a:effectLst/>
              </a:rPr>
              <a:t>repository </a:t>
            </a:r>
            <a:r>
              <a:rPr lang="en-US" sz="1600" dirty="0">
                <a:solidFill>
                  <a:srgbClr val="0000FF"/>
                </a:solidFill>
                <a:effectLst/>
              </a:rPr>
              <a:t>https://</a:t>
            </a:r>
            <a:r>
              <a:rPr lang="en-US" sz="1600" dirty="0" err="1">
                <a:solidFill>
                  <a:srgbClr val="0000FF"/>
                </a:solidFill>
                <a:effectLst/>
              </a:rPr>
              <a:t>archive.ics.uci.edu</a:t>
            </a:r>
            <a:r>
              <a:rPr lang="en-US" sz="1600" dirty="0">
                <a:solidFill>
                  <a:srgbClr val="0000FF"/>
                </a:solidFill>
                <a:effectLst/>
              </a:rPr>
              <a:t>/ml/datasets/</a:t>
            </a:r>
            <a:r>
              <a:rPr lang="en-US" sz="1600" dirty="0" err="1">
                <a:solidFill>
                  <a:srgbClr val="0000FF"/>
                </a:solidFill>
                <a:effectLst/>
              </a:rPr>
              <a:t>wine+quality</a:t>
            </a:r>
            <a:r>
              <a:rPr lang="en-US" sz="1600" dirty="0">
                <a:solidFill>
                  <a:srgbClr val="0000FF"/>
                </a:solidFill>
                <a:effectLst/>
              </a:rPr>
              <a:t>/</a:t>
            </a:r>
            <a:r>
              <a:rPr lang="en-US" sz="1600" dirty="0" err="1">
                <a:solidFill>
                  <a:srgbClr val="0000FF"/>
                </a:solidFill>
                <a:effectLst/>
              </a:rPr>
              <a:t>winequality-red.csv</a:t>
            </a:r>
            <a:endParaRPr lang="en-US" sz="1600" dirty="0">
              <a:solidFill>
                <a:srgbClr val="0000FF"/>
              </a:solidFill>
              <a:effectLst/>
            </a:endParaRPr>
          </a:p>
          <a:p>
            <a:r>
              <a:rPr lang="en-US" sz="1600" dirty="0">
                <a:solidFill>
                  <a:srgbClr val="181A1E"/>
                </a:solidFill>
                <a:effectLst/>
              </a:rPr>
              <a:t>to perform binary classification for wine quality using ML Algorithm.</a:t>
            </a:r>
          </a:p>
          <a:p>
            <a:r>
              <a:rPr lang="en-US" sz="1600" dirty="0">
                <a:solidFill>
                  <a:srgbClr val="303030"/>
                </a:solidFill>
                <a:effectLst/>
                <a:latin typeface="Helvetica" pitchFamily="2" charset="0"/>
              </a:rPr>
              <a:t>The goal of this project is to determine wine quality based on its chemical properties.</a:t>
            </a:r>
          </a:p>
          <a:p>
            <a:r>
              <a:rPr lang="en-US" sz="1600" dirty="0">
                <a:solidFill>
                  <a:srgbClr val="303030"/>
                </a:solidFill>
                <a:effectLst/>
                <a:latin typeface="Helvetica" pitchFamily="2" charset="0"/>
              </a:rPr>
              <a:t>It is important especially for small brewery to correctly identified high quality wine fro</a:t>
            </a:r>
            <a:r>
              <a:rPr lang="en-US" sz="1600" dirty="0">
                <a:solidFill>
                  <a:srgbClr val="303030"/>
                </a:solidFill>
                <a:latin typeface="Helvetica" pitchFamily="2" charset="0"/>
              </a:rPr>
              <a:t>m the rest</a:t>
            </a:r>
            <a:r>
              <a:rPr lang="en-US" sz="1600" dirty="0">
                <a:solidFill>
                  <a:srgbClr val="303030"/>
                </a:solidFill>
                <a:effectLst/>
                <a:latin typeface="Helvetica" pitchFamily="2" charset="0"/>
              </a:rPr>
              <a:t>.</a:t>
            </a:r>
          </a:p>
          <a:p>
            <a:r>
              <a:rPr lang="en-US" sz="1600" dirty="0">
                <a:solidFill>
                  <a:srgbClr val="303030"/>
                </a:solidFill>
                <a:latin typeface="Helvetica" pitchFamily="2" charset="0"/>
              </a:rPr>
              <a:t>We want to minimize incorrectly classify low quality wine as high quality.</a:t>
            </a:r>
          </a:p>
          <a:p>
            <a:r>
              <a:rPr lang="en-US" sz="1600" dirty="0">
                <a:solidFill>
                  <a:srgbClr val="303030"/>
                </a:solidFill>
                <a:effectLst/>
                <a:latin typeface="Helvetica" pitchFamily="2" charset="0"/>
              </a:rPr>
              <a:t>We wanted a model that perform better than average so the wine breweries can stay ahead of</a:t>
            </a:r>
          </a:p>
          <a:p>
            <a:r>
              <a:rPr lang="en-US" sz="1600" b="0" i="0" u="none" strike="noStrike" dirty="0">
                <a:solidFill>
                  <a:srgbClr val="000000"/>
                </a:solidFill>
                <a:effectLst/>
                <a:latin typeface="Helvetica" pitchFamily="2" charset="0"/>
              </a:rPr>
              <a:t>competition. It will help the executive, directors, managers to understand their business and change strategy, make decision using a data driven approach.</a:t>
            </a:r>
            <a:endParaRPr lang="en-US" sz="1600" dirty="0">
              <a:solidFill>
                <a:srgbClr val="000000"/>
              </a:solidFill>
              <a:effectLst/>
            </a:endParaRPr>
          </a:p>
          <a:p>
            <a:r>
              <a:rPr lang="en-US" sz="1600" dirty="0">
                <a:solidFill>
                  <a:srgbClr val="000000"/>
                </a:solidFill>
              </a:rPr>
              <a:t>We</a:t>
            </a:r>
            <a:r>
              <a:rPr lang="en-US" sz="1600" dirty="0">
                <a:solidFill>
                  <a:srgbClr val="000000"/>
                </a:solidFill>
                <a:effectLst/>
              </a:rPr>
              <a:t> summarized our findings and insights gained from analyzing the red wine dataset, and evaluate model performance of both Logistic Regression and Random Forest Classifier. Finally, we choose the</a:t>
            </a:r>
          </a:p>
          <a:p>
            <a:r>
              <a:rPr lang="en-US" sz="1600" dirty="0">
                <a:solidFill>
                  <a:srgbClr val="000000"/>
                </a:solidFill>
                <a:effectLst/>
              </a:rPr>
              <a:t>best model for our wine quality prediction</a:t>
            </a:r>
          </a:p>
          <a:p>
            <a:pPr algn="l">
              <a:lnSpc>
                <a:spcPts val="2520"/>
              </a:lnSpc>
            </a:pPr>
            <a:endParaRPr lang="en-US" sz="1800" spc="-16" dirty="0">
              <a:solidFill>
                <a:srgbClr val="3F3F3F"/>
              </a:solidFill>
              <a:latin typeface="Montserrat"/>
              <a:ea typeface="Montserrat"/>
              <a:cs typeface="Montserrat"/>
              <a:sym typeface="Montserrat"/>
            </a:endParaRPr>
          </a:p>
        </p:txBody>
      </p:sp>
    </p:spTree>
    <p:extLst>
      <p:ext uri="{BB962C8B-B14F-4D97-AF65-F5344CB8AC3E}">
        <p14:creationId xmlns:p14="http://schemas.microsoft.com/office/powerpoint/2010/main" val="281064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7B2E5-EDC2-9FCD-25A0-E259B642FC7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9B27374-2BCD-4D18-6796-466986700F91}"/>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3DEB3D6-E180-FC7D-5C30-BB4E072D03CB}"/>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49B44E72-7A77-A29D-DF16-C98342DB5542}"/>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606D5AD2-18DE-4CDC-6119-D81F41C7953A}"/>
              </a:ext>
            </a:extLst>
          </p:cNvPr>
          <p:cNvSpPr/>
          <p:nvPr/>
        </p:nvSpPr>
        <p:spPr>
          <a:xfrm>
            <a:off x="467554" y="1334653"/>
            <a:ext cx="8229600" cy="3320101"/>
          </a:xfrm>
          <a:custGeom>
            <a:avLst/>
            <a:gdLst/>
            <a:ahLst/>
            <a:cxnLst/>
            <a:rect l="l" t="t" r="r" b="b"/>
            <a:pathLst>
              <a:path w="8229600" h="3320101">
                <a:moveTo>
                  <a:pt x="0" y="0"/>
                </a:moveTo>
                <a:lnTo>
                  <a:pt x="8229600" y="0"/>
                </a:lnTo>
                <a:lnTo>
                  <a:pt x="8229600" y="3320100"/>
                </a:lnTo>
                <a:lnTo>
                  <a:pt x="0" y="33201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a:extLst>
              <a:ext uri="{FF2B5EF4-FFF2-40B4-BE49-F238E27FC236}">
                <a16:creationId xmlns:a16="http://schemas.microsoft.com/office/drawing/2014/main" id="{E286535A-829B-0516-7751-3E4884626236}"/>
              </a:ext>
            </a:extLst>
          </p:cNvPr>
          <p:cNvSpPr txBox="1"/>
          <p:nvPr/>
        </p:nvSpPr>
        <p:spPr>
          <a:xfrm>
            <a:off x="85724" y="128064"/>
            <a:ext cx="4410075" cy="665375"/>
          </a:xfrm>
          <a:prstGeom prst="rect">
            <a:avLst/>
          </a:prstGeom>
        </p:spPr>
        <p:txBody>
          <a:bodyPr wrap="square" lIns="0" tIns="0" rIns="0" bIns="0" rtlCol="0" anchor="t">
            <a:spAutoFit/>
          </a:bodyPr>
          <a:lstStyle/>
          <a:p>
            <a:pPr algn="l">
              <a:lnSpc>
                <a:spcPts val="5600"/>
              </a:lnSpc>
            </a:pPr>
            <a:r>
              <a:rPr lang="en-US" sz="4000" spc="-36" dirty="0">
                <a:solidFill>
                  <a:srgbClr val="262626"/>
                </a:solidFill>
                <a:latin typeface="Montserrat"/>
                <a:ea typeface="Montserrat"/>
                <a:cs typeface="Montserrat"/>
                <a:sym typeface="Montserrat"/>
              </a:rPr>
              <a:t>Methodology:</a:t>
            </a:r>
          </a:p>
        </p:txBody>
      </p:sp>
      <p:sp>
        <p:nvSpPr>
          <p:cNvPr id="7" name="TextBox 7">
            <a:extLst>
              <a:ext uri="{FF2B5EF4-FFF2-40B4-BE49-F238E27FC236}">
                <a16:creationId xmlns:a16="http://schemas.microsoft.com/office/drawing/2014/main" id="{2700BD79-BE8A-E37C-06DB-550EAA08CF54}"/>
              </a:ext>
            </a:extLst>
          </p:cNvPr>
          <p:cNvSpPr txBox="1"/>
          <p:nvPr/>
        </p:nvSpPr>
        <p:spPr>
          <a:xfrm>
            <a:off x="858079" y="1918135"/>
            <a:ext cx="219885" cy="307686"/>
          </a:xfrm>
          <a:prstGeom prst="rect">
            <a:avLst/>
          </a:prstGeom>
        </p:spPr>
        <p:txBody>
          <a:bodyPr lIns="0" tIns="0" rIns="0" bIns="0" rtlCol="0" anchor="t">
            <a:spAutoFit/>
          </a:bodyPr>
          <a:lstStyle/>
          <a:p>
            <a:pPr algn="l">
              <a:lnSpc>
                <a:spcPts val="2520"/>
              </a:lnSpc>
            </a:pPr>
            <a:r>
              <a:rPr lang="en-US" sz="1800" spc="-21" dirty="0">
                <a:solidFill>
                  <a:srgbClr val="3F3F3F"/>
                </a:solidFill>
                <a:latin typeface="IBM Plex Sans"/>
                <a:ea typeface="IBM Plex Sans"/>
                <a:cs typeface="IBM Plex Sans"/>
                <a:sym typeface="IBM Plex Sans"/>
              </a:rPr>
              <a:t> </a:t>
            </a:r>
          </a:p>
        </p:txBody>
      </p:sp>
      <p:sp>
        <p:nvSpPr>
          <p:cNvPr id="9" name="TextBox 9">
            <a:extLst>
              <a:ext uri="{FF2B5EF4-FFF2-40B4-BE49-F238E27FC236}">
                <a16:creationId xmlns:a16="http://schemas.microsoft.com/office/drawing/2014/main" id="{92710CEA-EDF1-A940-D3C3-68F5CCBF5CC9}"/>
              </a:ext>
            </a:extLst>
          </p:cNvPr>
          <p:cNvSpPr txBox="1"/>
          <p:nvPr/>
        </p:nvSpPr>
        <p:spPr>
          <a:xfrm>
            <a:off x="238954" y="1464694"/>
            <a:ext cx="8686800" cy="3139321"/>
          </a:xfrm>
          <a:prstGeom prst="rect">
            <a:avLst/>
          </a:prstGeom>
        </p:spPr>
        <p:txBody>
          <a:bodyPr wrap="square" lIns="0" tIns="0" rIns="0" bIns="0" rtlCol="0" anchor="t">
            <a:spAutoFit/>
          </a:bodyPr>
          <a:lstStyle/>
          <a:p>
            <a:r>
              <a:rPr lang="en-US" sz="1200" spc="-16" dirty="0">
                <a:solidFill>
                  <a:srgbClr val="3F3F3F"/>
                </a:solidFill>
                <a:latin typeface="Arial Rounded MT Bold" panose="020F0704030504030204" pitchFamily="34" charset="77"/>
                <a:ea typeface="Montserrat"/>
                <a:cs typeface="Montserrat"/>
                <a:sym typeface="Montserrat"/>
              </a:rPr>
              <a:t>Load the Dataset</a:t>
            </a:r>
            <a:r>
              <a:rPr lang="en-US" sz="1200" spc="-16" dirty="0">
                <a:solidFill>
                  <a:srgbClr val="3F3F3F"/>
                </a:solidFill>
                <a:ea typeface="Montserrat"/>
                <a:cs typeface="Montserrat"/>
                <a:sym typeface="Montserrat"/>
              </a:rPr>
              <a:t>:  The Red Wine Quality dataset is loaded using the </a:t>
            </a:r>
            <a:r>
              <a:rPr lang="en-US" sz="1200" spc="-16" dirty="0" err="1">
                <a:solidFill>
                  <a:srgbClr val="3F3F3F"/>
                </a:solidFill>
                <a:ea typeface="Montserrat"/>
                <a:cs typeface="Montserrat"/>
                <a:sym typeface="Montserrat"/>
              </a:rPr>
              <a:t>pd.read_csv</a:t>
            </a:r>
            <a:r>
              <a:rPr lang="en-US" sz="1200" spc="-16" dirty="0">
                <a:solidFill>
                  <a:srgbClr val="3F3F3F"/>
                </a:solidFill>
                <a:ea typeface="Montserrat"/>
                <a:cs typeface="Montserrat"/>
                <a:sym typeface="Montserrat"/>
              </a:rPr>
              <a:t>() function. The head() and info() methos are used to display the first few rows and get information about the dataset respectively.</a:t>
            </a:r>
          </a:p>
          <a:p>
            <a:pPr algn="l"/>
            <a:r>
              <a:rPr lang="en-US" sz="1200" spc="-16" dirty="0">
                <a:solidFill>
                  <a:srgbClr val="3F3F3F"/>
                </a:solidFill>
                <a:latin typeface="Arial Rounded MT Bold" panose="020F0704030504030204" pitchFamily="34" charset="77"/>
                <a:ea typeface="Montserrat"/>
                <a:cs typeface="Montserrat"/>
                <a:sym typeface="Montserrat"/>
              </a:rPr>
              <a:t>Knowing the Dataset: </a:t>
            </a:r>
            <a:r>
              <a:rPr lang="en-US" sz="1200" spc="-16" dirty="0">
                <a:solidFill>
                  <a:srgbClr val="3F3F3F"/>
                </a:solidFill>
                <a:ea typeface="Montserrat"/>
                <a:cs typeface="Montserrat"/>
                <a:sym typeface="Montserrat"/>
              </a:rPr>
              <a:t>Basic information about the dataset is generated; there are no categorical attributes, they are all numeric.</a:t>
            </a:r>
          </a:p>
          <a:p>
            <a:pPr algn="l"/>
            <a:r>
              <a:rPr lang="en-US" sz="1200" spc="-16" dirty="0">
                <a:solidFill>
                  <a:srgbClr val="3F3F3F"/>
                </a:solidFill>
                <a:latin typeface="Arial Rounded MT Bold" panose="020F0704030504030204" pitchFamily="34" charset="77"/>
                <a:ea typeface="Montserrat"/>
                <a:cs typeface="Montserrat"/>
                <a:sym typeface="Montserrat"/>
              </a:rPr>
              <a:t>Data Cleaning: </a:t>
            </a:r>
            <a:r>
              <a:rPr lang="en-US" sz="1200" spc="-16" dirty="0">
                <a:solidFill>
                  <a:srgbClr val="3F3F3F"/>
                </a:solidFill>
                <a:ea typeface="Montserrat"/>
                <a:cs typeface="Montserrat"/>
                <a:sym typeface="Montserrat"/>
              </a:rPr>
              <a:t>no duplicate values found, and no missing values</a:t>
            </a:r>
          </a:p>
          <a:p>
            <a:r>
              <a:rPr lang="en-US" sz="1200" spc="-16" dirty="0">
                <a:solidFill>
                  <a:srgbClr val="3F3F3F"/>
                </a:solidFill>
                <a:latin typeface="Arial Rounded MT Bold" panose="020F0704030504030204" pitchFamily="34" charset="77"/>
                <a:ea typeface="Montserrat"/>
                <a:cs typeface="Montserrat"/>
                <a:sym typeface="Montserrat"/>
              </a:rPr>
              <a:t>Data Visualization: </a:t>
            </a:r>
            <a:r>
              <a:rPr lang="en-US" sz="1200" dirty="0">
                <a:solidFill>
                  <a:srgbClr val="000000"/>
                </a:solidFill>
                <a:effectLst/>
              </a:rPr>
              <a:t>Seaborn library is used to visualize the data</a:t>
            </a:r>
          </a:p>
          <a:p>
            <a:r>
              <a:rPr lang="en-US" sz="1200" dirty="0">
                <a:solidFill>
                  <a:srgbClr val="000000"/>
                </a:solidFill>
                <a:effectLst/>
                <a:latin typeface="Arial Rounded MT Bold" panose="020F0704030504030204" pitchFamily="34" charset="77"/>
              </a:rPr>
              <a:t>Data Preprocessing</a:t>
            </a:r>
            <a:r>
              <a:rPr lang="en-US" sz="1200" dirty="0">
                <a:solidFill>
                  <a:srgbClr val="000000"/>
                </a:solidFill>
                <a:effectLst/>
              </a:rPr>
              <a:t>: The target variable ‘Quality' is further categorized and renamed to  </a:t>
            </a:r>
            <a:r>
              <a:rPr lang="en-US" sz="1200" dirty="0">
                <a:solidFill>
                  <a:srgbClr val="000000"/>
                </a:solidFill>
              </a:rPr>
              <a:t>’</a:t>
            </a:r>
            <a:r>
              <a:rPr lang="en-US" sz="1200" dirty="0" err="1">
                <a:solidFill>
                  <a:srgbClr val="000000"/>
                </a:solidFill>
              </a:rPr>
              <a:t>hi_quality</a:t>
            </a:r>
            <a:r>
              <a:rPr lang="en-US" sz="1200" dirty="0">
                <a:solidFill>
                  <a:srgbClr val="000000"/>
                </a:solidFill>
              </a:rPr>
              <a:t>’. Red wines with quality score higher than 6 will be classified as </a:t>
            </a:r>
            <a:r>
              <a:rPr lang="en-US" sz="1200" dirty="0" err="1">
                <a:solidFill>
                  <a:srgbClr val="000000"/>
                </a:solidFill>
              </a:rPr>
              <a:t>hi_quality</a:t>
            </a:r>
            <a:r>
              <a:rPr lang="en-US" sz="1200" dirty="0">
                <a:solidFill>
                  <a:srgbClr val="000000"/>
                </a:solidFill>
              </a:rPr>
              <a:t> = 1, score  &gt;=6   will be classified as </a:t>
            </a:r>
            <a:r>
              <a:rPr lang="en-US" sz="1200" dirty="0" err="1">
                <a:solidFill>
                  <a:srgbClr val="000000"/>
                </a:solidFill>
              </a:rPr>
              <a:t>hi_quality</a:t>
            </a:r>
            <a:r>
              <a:rPr lang="en-US" sz="1200" dirty="0">
                <a:solidFill>
                  <a:srgbClr val="000000"/>
                </a:solidFill>
              </a:rPr>
              <a:t> = 0 since we are performing binary classification. </a:t>
            </a:r>
            <a:r>
              <a:rPr lang="en-US" sz="1200" dirty="0">
                <a:solidFill>
                  <a:srgbClr val="000000"/>
                </a:solidFill>
                <a:effectLst/>
              </a:rPr>
              <a:t>We scaled our features using Standard Scaler since the data has varying scales.</a:t>
            </a:r>
          </a:p>
          <a:p>
            <a:r>
              <a:rPr lang="en-US" sz="1200" dirty="0">
                <a:solidFill>
                  <a:srgbClr val="000000"/>
                </a:solidFill>
                <a:effectLst/>
              </a:rPr>
              <a:t>- </a:t>
            </a:r>
            <a:r>
              <a:rPr lang="en-US" sz="1200" dirty="0">
                <a:solidFill>
                  <a:srgbClr val="000000"/>
                </a:solidFill>
                <a:effectLst/>
                <a:latin typeface="Arial Rounded MT Bold" panose="020F0704030504030204" pitchFamily="34" charset="77"/>
              </a:rPr>
              <a:t>Splitting the Dataset</a:t>
            </a:r>
            <a:r>
              <a:rPr lang="en-US" sz="1200" dirty="0">
                <a:solidFill>
                  <a:srgbClr val="000000"/>
                </a:solidFill>
                <a:effectLst/>
              </a:rPr>
              <a:t>: The dataset is split into training and testing sets using the </a:t>
            </a:r>
            <a:r>
              <a:rPr lang="en-US" sz="1200" dirty="0" err="1">
                <a:solidFill>
                  <a:srgbClr val="000000"/>
                </a:solidFill>
                <a:effectLst/>
              </a:rPr>
              <a:t>train_test_split</a:t>
            </a:r>
            <a:r>
              <a:rPr lang="en-US" sz="1200" dirty="0">
                <a:solidFill>
                  <a:srgbClr val="000000"/>
                </a:solidFill>
                <a:effectLst/>
              </a:rPr>
              <a:t>() method from</a:t>
            </a:r>
          </a:p>
          <a:p>
            <a:r>
              <a:rPr lang="en-US" sz="1200" dirty="0">
                <a:solidFill>
                  <a:srgbClr val="000000"/>
                </a:solidFill>
                <a:effectLst/>
              </a:rPr>
              <a:t>scikit-learn.</a:t>
            </a:r>
          </a:p>
          <a:p>
            <a:r>
              <a:rPr lang="en-US" sz="1200" dirty="0">
                <a:solidFill>
                  <a:srgbClr val="000000"/>
                </a:solidFill>
                <a:effectLst/>
                <a:latin typeface="Arial Rounded MT Bold" panose="020F0704030504030204" pitchFamily="34" charset="77"/>
              </a:rPr>
              <a:t>Implementing Machine Learning Algorithms</a:t>
            </a:r>
            <a:r>
              <a:rPr lang="en-US" sz="1200" dirty="0">
                <a:solidFill>
                  <a:srgbClr val="000000"/>
                </a:solidFill>
                <a:effectLst/>
              </a:rPr>
              <a:t>: Logistic Regression and Random Forest classifiers are</a:t>
            </a:r>
          </a:p>
          <a:p>
            <a:r>
              <a:rPr lang="en-US" sz="1200" dirty="0">
                <a:solidFill>
                  <a:srgbClr val="000000"/>
                </a:solidFill>
                <a:effectLst/>
              </a:rPr>
              <a:t>initialized and trained using the training data.</a:t>
            </a:r>
          </a:p>
          <a:p>
            <a:r>
              <a:rPr lang="en-US" sz="1200" dirty="0">
                <a:solidFill>
                  <a:srgbClr val="000000"/>
                </a:solidFill>
                <a:effectLst/>
                <a:latin typeface="Arial Rounded MT Bold" panose="020F0704030504030204" pitchFamily="34" charset="77"/>
              </a:rPr>
              <a:t>Model Evaluation</a:t>
            </a:r>
            <a:r>
              <a:rPr lang="en-US" sz="1200" dirty="0">
                <a:solidFill>
                  <a:srgbClr val="000000"/>
                </a:solidFill>
                <a:effectLst/>
              </a:rPr>
              <a:t>: AUC ROC score and confusion matrix (precision, recall, F1 score) are computed to evaluate the</a:t>
            </a:r>
          </a:p>
          <a:p>
            <a:r>
              <a:rPr lang="en-US" sz="1200" dirty="0">
                <a:solidFill>
                  <a:srgbClr val="000000"/>
                </a:solidFill>
                <a:effectLst/>
              </a:rPr>
              <a:t>performance of each algorithm on the testing data. We also performed threshold adjustment which is preferred method over </a:t>
            </a:r>
            <a:r>
              <a:rPr lang="en-US" sz="1200" dirty="0" err="1">
                <a:solidFill>
                  <a:srgbClr val="000000"/>
                </a:solidFill>
                <a:effectLst/>
              </a:rPr>
              <a:t>undersamplin</a:t>
            </a:r>
            <a:r>
              <a:rPr lang="en-US" sz="1200" dirty="0" err="1">
                <a:solidFill>
                  <a:srgbClr val="000000"/>
                </a:solidFill>
              </a:rPr>
              <a:t>g</a:t>
            </a:r>
            <a:r>
              <a:rPr lang="en-US" sz="1200" dirty="0">
                <a:solidFill>
                  <a:srgbClr val="000000"/>
                </a:solidFill>
              </a:rPr>
              <a:t> or oversampling when dealing with imbalanced data</a:t>
            </a:r>
            <a:endParaRPr lang="en-US" sz="1200" dirty="0">
              <a:solidFill>
                <a:srgbClr val="000000"/>
              </a:solidFill>
              <a:effectLst/>
            </a:endParaRPr>
          </a:p>
          <a:p>
            <a:r>
              <a:rPr lang="en-US" sz="1200" dirty="0">
                <a:solidFill>
                  <a:srgbClr val="000000"/>
                </a:solidFill>
                <a:effectLst/>
                <a:latin typeface="Arial Rounded MT Bold" panose="020F0704030504030204" pitchFamily="34" charset="77"/>
              </a:rPr>
              <a:t>Results</a:t>
            </a:r>
            <a:r>
              <a:rPr lang="en-US" sz="1200" dirty="0">
                <a:solidFill>
                  <a:srgbClr val="000000"/>
                </a:solidFill>
                <a:effectLst/>
              </a:rPr>
              <a:t>: The results, including the AUC ROC score and confusion matrix, are printed for each algorithm.</a:t>
            </a:r>
          </a:p>
          <a:p>
            <a:pPr algn="l"/>
            <a:endParaRPr lang="en-US" sz="1200" spc="-16" dirty="0">
              <a:solidFill>
                <a:srgbClr val="3F3F3F"/>
              </a:solidFill>
              <a:ea typeface="Montserrat"/>
              <a:cs typeface="Montserrat"/>
              <a:sym typeface="Montserrat"/>
            </a:endParaRPr>
          </a:p>
        </p:txBody>
      </p:sp>
    </p:spTree>
    <p:extLst>
      <p:ext uri="{BB962C8B-B14F-4D97-AF65-F5344CB8AC3E}">
        <p14:creationId xmlns:p14="http://schemas.microsoft.com/office/powerpoint/2010/main" val="20126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928"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457200" y="1504950"/>
            <a:ext cx="8229600" cy="2942996"/>
          </a:xfrm>
          <a:custGeom>
            <a:avLst/>
            <a:gdLst/>
            <a:ahLst/>
            <a:cxnLst/>
            <a:rect l="l" t="t" r="r" b="b"/>
            <a:pathLst>
              <a:path w="8229600" h="2942996">
                <a:moveTo>
                  <a:pt x="0" y="0"/>
                </a:moveTo>
                <a:lnTo>
                  <a:pt x="8229600" y="0"/>
                </a:lnTo>
                <a:lnTo>
                  <a:pt x="8229600" y="2942996"/>
                </a:lnTo>
                <a:lnTo>
                  <a:pt x="0" y="29429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914400" y="4698111"/>
            <a:ext cx="7772400" cy="215398"/>
          </a:xfrm>
          <a:custGeom>
            <a:avLst/>
            <a:gdLst/>
            <a:ahLst/>
            <a:cxnLst/>
            <a:rect l="l" t="t" r="r" b="b"/>
            <a:pathLst>
              <a:path w="7772400" h="215398">
                <a:moveTo>
                  <a:pt x="0" y="0"/>
                </a:moveTo>
                <a:lnTo>
                  <a:pt x="7772400" y="0"/>
                </a:lnTo>
                <a:lnTo>
                  <a:pt x="7772400" y="215398"/>
                </a:lnTo>
                <a:lnTo>
                  <a:pt x="0" y="21539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TextBox 7"/>
          <p:cNvSpPr txBox="1"/>
          <p:nvPr/>
        </p:nvSpPr>
        <p:spPr>
          <a:xfrm>
            <a:off x="85725" y="156629"/>
            <a:ext cx="4486275" cy="594971"/>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 Data Overview: </a:t>
            </a:r>
          </a:p>
        </p:txBody>
      </p:sp>
      <p:sp>
        <p:nvSpPr>
          <p:cNvPr id="12" name="TextBox 12"/>
          <p:cNvSpPr txBox="1"/>
          <p:nvPr/>
        </p:nvSpPr>
        <p:spPr>
          <a:xfrm>
            <a:off x="1000125" y="4785474"/>
            <a:ext cx="6328915" cy="198777"/>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a:ea typeface="IBM Plex Sans"/>
                <a:cs typeface="IBM Plex Sans"/>
                <a:sym typeface="IBM Plex Sans"/>
              </a:rPr>
              <a:t>*Portuguese wine that originated in the historic Minho province in the far north of the country</a:t>
            </a:r>
          </a:p>
        </p:txBody>
      </p:sp>
      <p:sp>
        <p:nvSpPr>
          <p:cNvPr id="13" name="TextBox 12">
            <a:extLst>
              <a:ext uri="{FF2B5EF4-FFF2-40B4-BE49-F238E27FC236}">
                <a16:creationId xmlns:a16="http://schemas.microsoft.com/office/drawing/2014/main" id="{76539375-F5C3-7508-FB59-5BBA3AE49F12}"/>
              </a:ext>
            </a:extLst>
          </p:cNvPr>
          <p:cNvSpPr txBox="1"/>
          <p:nvPr/>
        </p:nvSpPr>
        <p:spPr>
          <a:xfrm>
            <a:off x="600075" y="895646"/>
            <a:ext cx="8229600" cy="4124206"/>
          </a:xfrm>
          <a:prstGeom prst="rect">
            <a:avLst/>
          </a:prstGeom>
          <a:noFill/>
        </p:spPr>
        <p:txBody>
          <a:bodyPr wrap="square" rtlCol="0">
            <a:spAutoFit/>
          </a:bodyPr>
          <a:lstStyle/>
          <a:p>
            <a:r>
              <a:rPr lang="en-US" sz="1600" b="0" i="0" dirty="0">
                <a:solidFill>
                  <a:srgbClr val="303030"/>
                </a:solidFill>
                <a:effectLst/>
              </a:rPr>
              <a:t>The dataset related to red wine samples, from the north of Portugal. The goal is to model wine quality based on physicochemical tests (see [Cortez et al., 2009], </a:t>
            </a:r>
            <a:r>
              <a:rPr lang="en-US" sz="1600" b="0" i="0" dirty="0">
                <a:solidFill>
                  <a:srgbClr val="303030"/>
                </a:solidFill>
                <a:effectLst/>
                <a:hlinkClick r:id="rId11"/>
              </a:rPr>
              <a:t>http://www3.dsi.uminho.pt/pcortez/wine/</a:t>
            </a:r>
            <a:r>
              <a:rPr lang="en-US" sz="1600" b="0" i="0" dirty="0">
                <a:solidFill>
                  <a:srgbClr val="303030"/>
                </a:solidFill>
                <a:effectLst/>
              </a:rPr>
              <a:t>).</a:t>
            </a:r>
          </a:p>
          <a:p>
            <a:endParaRPr lang="en-US" sz="1600" dirty="0">
              <a:solidFill>
                <a:srgbClr val="303030"/>
              </a:solidFill>
            </a:endParaRPr>
          </a:p>
          <a:p>
            <a:pPr algn="l"/>
            <a:r>
              <a:rPr lang="en-US" sz="1600" b="1" i="0" dirty="0">
                <a:solidFill>
                  <a:srgbClr val="303030"/>
                </a:solidFill>
                <a:effectLst/>
              </a:rPr>
              <a:t>Additional Information</a:t>
            </a:r>
          </a:p>
          <a:p>
            <a:pPr algn="l"/>
            <a:r>
              <a:rPr lang="en-US" sz="1600" b="0" i="0" dirty="0">
                <a:solidFill>
                  <a:srgbClr val="303030"/>
                </a:solidFill>
                <a:effectLst/>
              </a:rPr>
              <a:t>The dataset is related to red variants of the Portuguese "Vinho Verde"* wine. For more details, consult: http://</a:t>
            </a:r>
            <a:r>
              <a:rPr lang="en-US" sz="1600" b="0" i="0" dirty="0" err="1">
                <a:solidFill>
                  <a:srgbClr val="303030"/>
                </a:solidFill>
                <a:effectLst/>
              </a:rPr>
              <a:t>www.vinhoverde.pt</a:t>
            </a:r>
            <a:r>
              <a:rPr lang="en-US" sz="1600" b="0" i="0" dirty="0">
                <a:solidFill>
                  <a:srgbClr val="303030"/>
                </a:solidFill>
                <a:effectLst/>
              </a:rPr>
              <a:t>/</a:t>
            </a:r>
            <a:r>
              <a:rPr lang="en-US" sz="1600" b="0" i="0" dirty="0" err="1">
                <a:solidFill>
                  <a:srgbClr val="303030"/>
                </a:solidFill>
                <a:effectLst/>
              </a:rPr>
              <a:t>en</a:t>
            </a:r>
            <a:r>
              <a:rPr lang="en-US" sz="1600" b="0" i="0" dirty="0">
                <a:solidFill>
                  <a:srgbClr val="303030"/>
                </a:solidFill>
                <a:effectLst/>
              </a:rPr>
              <a:t>/ or the reference [Cortez et al., 2009]. Due to privacy and logistic issues, only physicochemical (inputs) and sensory (the output) variables are available (e.g. there is no data about grape types, wine brand, wine selling price, etc.). These datasets can be viewed as classification or regression tasks. The classes are ordered and not balanced (e.g. there are many more normal wines than excellent or poor ones). Outlier detection algorithms could be used to detect the few excellent or poor wines. Also, we are not sure if all input variables are relevant. So it could be interesting to test feature selection methods. </a:t>
            </a:r>
          </a:p>
          <a:p>
            <a:pPr algn="l"/>
            <a:br>
              <a:rPr lang="en-US" b="0" i="0" dirty="0">
                <a:solidFill>
                  <a:srgbClr val="303030"/>
                </a:solidFill>
                <a:effectLst/>
                <a:latin typeface="ui-sans-serif"/>
              </a:rPr>
            </a:br>
            <a:endParaRPr lang="en-US" b="0" i="0" dirty="0">
              <a:solidFill>
                <a:srgbClr val="303030"/>
              </a:solidFill>
              <a:effectLst/>
              <a:latin typeface="ui-sans-serif"/>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1937175" y="-63503"/>
            <a:ext cx="7270328" cy="4316187"/>
          </a:xfrm>
          <a:custGeom>
            <a:avLst/>
            <a:gdLst/>
            <a:ahLst/>
            <a:cxnLst/>
            <a:rect l="l" t="t" r="r" b="b"/>
            <a:pathLst>
              <a:path w="7270328" h="4316187">
                <a:moveTo>
                  <a:pt x="0" y="0"/>
                </a:moveTo>
                <a:lnTo>
                  <a:pt x="7270328" y="0"/>
                </a:lnTo>
                <a:lnTo>
                  <a:pt x="7270328" y="4316187"/>
                </a:lnTo>
                <a:lnTo>
                  <a:pt x="0" y="43161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5450195" y="1038558"/>
            <a:ext cx="3598878" cy="3150622"/>
          </a:xfrm>
          <a:custGeom>
            <a:avLst/>
            <a:gdLst/>
            <a:ahLst/>
            <a:cxnLst/>
            <a:rect l="l" t="t" r="r" b="b"/>
            <a:pathLst>
              <a:path w="3598878" h="3150622">
                <a:moveTo>
                  <a:pt x="0" y="0"/>
                </a:moveTo>
                <a:lnTo>
                  <a:pt x="3598879" y="0"/>
                </a:lnTo>
                <a:lnTo>
                  <a:pt x="3598879" y="3150623"/>
                </a:lnTo>
                <a:lnTo>
                  <a:pt x="0" y="3150623"/>
                </a:lnTo>
                <a:lnTo>
                  <a:pt x="0" y="0"/>
                </a:lnTo>
                <a:close/>
              </a:path>
            </a:pathLst>
          </a:custGeom>
          <a:blipFill>
            <a:blip r:embed="rId7"/>
            <a:stretch>
              <a:fillRect/>
            </a:stretch>
          </a:blipFill>
        </p:spPr>
      </p:sp>
      <p:sp>
        <p:nvSpPr>
          <p:cNvPr id="6" name="TextBox 6"/>
          <p:cNvSpPr txBox="1"/>
          <p:nvPr/>
        </p:nvSpPr>
        <p:spPr>
          <a:xfrm>
            <a:off x="2086394" y="125006"/>
            <a:ext cx="2086737" cy="594971"/>
          </a:xfrm>
          <a:prstGeom prst="rect">
            <a:avLst/>
          </a:prstGeom>
        </p:spPr>
        <p:txBody>
          <a:bodyPr lIns="0" tIns="0" rIns="0" bIns="0" rtlCol="0" anchor="t">
            <a:spAutoFit/>
          </a:bodyPr>
          <a:lstStyle/>
          <a:p>
            <a:pPr algn="l">
              <a:lnSpc>
                <a:spcPts val="5040"/>
              </a:lnSpc>
            </a:pPr>
            <a:r>
              <a:rPr lang="en-US" sz="3600" spc="-32" dirty="0">
                <a:solidFill>
                  <a:srgbClr val="3F3F3F"/>
                </a:solidFill>
                <a:latin typeface="Montserrat"/>
                <a:ea typeface="Montserrat"/>
                <a:cs typeface="Montserrat"/>
                <a:sym typeface="Montserrat"/>
              </a:rPr>
              <a:t> </a:t>
            </a:r>
            <a:r>
              <a:rPr lang="en-US" sz="2000" spc="-32" dirty="0">
                <a:solidFill>
                  <a:srgbClr val="3F3F3F"/>
                </a:solidFill>
                <a:latin typeface="Adelle Sans Devanagari Semibold" panose="02000503000000020004" pitchFamily="2" charset="-78"/>
                <a:ea typeface="Montserrat"/>
                <a:cs typeface="Montserrat"/>
                <a:sym typeface="Montserrat"/>
              </a:rPr>
              <a:t>Features:</a:t>
            </a:r>
          </a:p>
        </p:txBody>
      </p:sp>
      <p:sp>
        <p:nvSpPr>
          <p:cNvPr id="7" name="TextBox 7"/>
          <p:cNvSpPr txBox="1"/>
          <p:nvPr/>
        </p:nvSpPr>
        <p:spPr>
          <a:xfrm>
            <a:off x="2571693" y="1052598"/>
            <a:ext cx="140837" cy="3336636"/>
          </a:xfrm>
          <a:prstGeom prst="rect">
            <a:avLst/>
          </a:prstGeom>
        </p:spPr>
        <p:txBody>
          <a:bodyPr lIns="0" tIns="0" rIns="0" bIns="0" rtlCol="0" anchor="t">
            <a:spAutoFit/>
          </a:bodyPr>
          <a:lstStyle/>
          <a:p>
            <a:pPr algn="just">
              <a:lnSpc>
                <a:spcPts val="2174"/>
              </a:lnSpc>
            </a:pPr>
            <a:r>
              <a:rPr lang="en-US" sz="1800" spc="-21">
                <a:solidFill>
                  <a:srgbClr val="123654"/>
                </a:solidFill>
                <a:latin typeface="IBM Plex Sans"/>
                <a:ea typeface="IBM Plex Sans"/>
                <a:cs typeface="IBM Plex Sans"/>
                <a:sym typeface="IBM Plex Sans"/>
              </a:rPr>
              <a:t>● ● ●</a:t>
            </a:r>
          </a:p>
          <a:p>
            <a:pPr algn="just">
              <a:lnSpc>
                <a:spcPts val="2775"/>
              </a:lnSpc>
            </a:pPr>
            <a:r>
              <a:rPr lang="en-US" sz="1800" spc="-21">
                <a:solidFill>
                  <a:srgbClr val="123654"/>
                </a:solidFill>
                <a:latin typeface="IBM Plex Sans"/>
                <a:ea typeface="IBM Plex Sans"/>
                <a:cs typeface="IBM Plex Sans"/>
                <a:sym typeface="IBM Plex Sans"/>
              </a:rPr>
              <a:t>●</a:t>
            </a:r>
          </a:p>
          <a:p>
            <a:pPr algn="just">
              <a:lnSpc>
                <a:spcPts val="2174"/>
              </a:lnSpc>
            </a:pPr>
            <a:r>
              <a:rPr lang="en-US" sz="1800" spc="-21">
                <a:solidFill>
                  <a:srgbClr val="123654"/>
                </a:solidFill>
                <a:latin typeface="IBM Plex Sans"/>
                <a:ea typeface="IBM Plex Sans"/>
                <a:cs typeface="IBM Plex Sans"/>
                <a:sym typeface="IBM Plex Sans"/>
              </a:rPr>
              <a:t>●</a:t>
            </a:r>
          </a:p>
          <a:p>
            <a:pPr algn="just">
              <a:lnSpc>
                <a:spcPts val="2775"/>
              </a:lnSpc>
            </a:pPr>
            <a:r>
              <a:rPr lang="en-US" sz="1800" spc="-21">
                <a:solidFill>
                  <a:srgbClr val="123654"/>
                </a:solidFill>
                <a:latin typeface="IBM Plex Sans"/>
                <a:ea typeface="IBM Plex Sans"/>
                <a:cs typeface="IBM Plex Sans"/>
                <a:sym typeface="IBM Plex Sans"/>
              </a:rPr>
              <a:t>●</a:t>
            </a:r>
          </a:p>
          <a:p>
            <a:pPr algn="just">
              <a:lnSpc>
                <a:spcPts val="2174"/>
              </a:lnSpc>
            </a:pPr>
            <a:r>
              <a:rPr lang="en-US" sz="1800" spc="-21">
                <a:solidFill>
                  <a:srgbClr val="123654"/>
                </a:solidFill>
                <a:latin typeface="IBM Plex Sans"/>
                <a:ea typeface="IBM Plex Sans"/>
                <a:cs typeface="IBM Plex Sans"/>
                <a:sym typeface="IBM Plex Sans"/>
              </a:rPr>
              <a:t>●</a:t>
            </a:r>
          </a:p>
          <a:p>
            <a:pPr algn="just">
              <a:lnSpc>
                <a:spcPts val="2775"/>
              </a:lnSpc>
            </a:pPr>
            <a:r>
              <a:rPr lang="en-US" sz="1800" spc="-21">
                <a:solidFill>
                  <a:srgbClr val="123654"/>
                </a:solidFill>
                <a:latin typeface="IBM Plex Sans"/>
                <a:ea typeface="IBM Plex Sans"/>
                <a:cs typeface="IBM Plex Sans"/>
                <a:sym typeface="IBM Plex Sans"/>
              </a:rPr>
              <a:t>●</a:t>
            </a:r>
          </a:p>
          <a:p>
            <a:pPr algn="just">
              <a:lnSpc>
                <a:spcPts val="2174"/>
              </a:lnSpc>
            </a:pPr>
            <a:r>
              <a:rPr lang="en-US" sz="1800" spc="-21">
                <a:solidFill>
                  <a:srgbClr val="123654"/>
                </a:solidFill>
                <a:latin typeface="IBM Plex Sans"/>
                <a:ea typeface="IBM Plex Sans"/>
                <a:cs typeface="IBM Plex Sans"/>
                <a:sym typeface="IBM Plex Sans"/>
              </a:rPr>
              <a:t>●</a:t>
            </a:r>
          </a:p>
          <a:p>
            <a:pPr algn="just">
              <a:lnSpc>
                <a:spcPts val="2775"/>
              </a:lnSpc>
            </a:pPr>
            <a:r>
              <a:rPr lang="en-US" sz="1800" spc="-21">
                <a:solidFill>
                  <a:srgbClr val="123654"/>
                </a:solidFill>
                <a:latin typeface="IBM Plex Sans"/>
                <a:ea typeface="IBM Plex Sans"/>
                <a:cs typeface="IBM Plex Sans"/>
                <a:sym typeface="IBM Plex Sans"/>
              </a:rPr>
              <a:t>●</a:t>
            </a:r>
          </a:p>
          <a:p>
            <a:pPr algn="just">
              <a:lnSpc>
                <a:spcPts val="2174"/>
              </a:lnSpc>
            </a:pPr>
            <a:r>
              <a:rPr lang="en-US" sz="1800" spc="-21">
                <a:solidFill>
                  <a:srgbClr val="123654"/>
                </a:solidFill>
                <a:latin typeface="IBM Plex Sans"/>
                <a:ea typeface="IBM Plex Sans"/>
                <a:cs typeface="IBM Plex Sans"/>
                <a:sym typeface="IBM Plex Sans"/>
              </a:rPr>
              <a:t>●</a:t>
            </a:r>
            <a:r>
              <a:rPr lang="en-US" sz="1800" spc="-21">
                <a:solidFill>
                  <a:srgbClr val="000000"/>
                </a:solidFill>
                <a:latin typeface="IBM Plex Sans"/>
                <a:ea typeface="IBM Plex Sans"/>
                <a:cs typeface="IBM Plex Sans"/>
                <a:sym typeface="IBM Plex Sans"/>
              </a:rPr>
              <a:t> </a:t>
            </a:r>
          </a:p>
        </p:txBody>
      </p:sp>
      <p:sp>
        <p:nvSpPr>
          <p:cNvPr id="8" name="TextBox 8"/>
          <p:cNvSpPr txBox="1"/>
          <p:nvPr/>
        </p:nvSpPr>
        <p:spPr>
          <a:xfrm>
            <a:off x="2938377" y="1052598"/>
            <a:ext cx="2020205" cy="3336636"/>
          </a:xfrm>
          <a:prstGeom prst="rect">
            <a:avLst/>
          </a:prstGeom>
        </p:spPr>
        <p:txBody>
          <a:bodyPr lIns="0" tIns="0" rIns="0" bIns="0" rtlCol="0" anchor="t">
            <a:spAutoFit/>
          </a:bodyPr>
          <a:lstStyle/>
          <a:p>
            <a:pPr algn="l">
              <a:lnSpc>
                <a:spcPts val="2174"/>
              </a:lnSpc>
            </a:pPr>
            <a:r>
              <a:rPr lang="en-US" sz="1800" spc="-21" dirty="0">
                <a:solidFill>
                  <a:srgbClr val="123654"/>
                </a:solidFill>
                <a:latin typeface="IBM Plex Sans"/>
                <a:ea typeface="IBM Plex Sans"/>
                <a:cs typeface="IBM Plex Sans"/>
                <a:sym typeface="IBM Plex Sans"/>
              </a:rPr>
              <a:t>Fixed acidity Volatile acidity Citric acid </a:t>
            </a:r>
          </a:p>
          <a:p>
            <a:pPr algn="l">
              <a:lnSpc>
                <a:spcPts val="2775"/>
              </a:lnSpc>
            </a:pPr>
            <a:r>
              <a:rPr lang="en-US" sz="1800" spc="-21" dirty="0">
                <a:solidFill>
                  <a:srgbClr val="123654"/>
                </a:solidFill>
                <a:latin typeface="IBM Plex Sans"/>
                <a:ea typeface="IBM Plex Sans"/>
                <a:cs typeface="IBM Plex Sans"/>
                <a:sym typeface="IBM Plex Sans"/>
              </a:rPr>
              <a:t>Residual sugar </a:t>
            </a:r>
          </a:p>
          <a:p>
            <a:pPr algn="l">
              <a:lnSpc>
                <a:spcPts val="2174"/>
              </a:lnSpc>
            </a:pPr>
            <a:r>
              <a:rPr lang="en-US" sz="1800" spc="-21" dirty="0">
                <a:solidFill>
                  <a:srgbClr val="123654"/>
                </a:solidFill>
                <a:latin typeface="IBM Plex Sans"/>
                <a:ea typeface="IBM Plex Sans"/>
                <a:cs typeface="IBM Plex Sans"/>
                <a:sym typeface="IBM Plex Sans"/>
              </a:rPr>
              <a:t>Chlorides </a:t>
            </a:r>
          </a:p>
          <a:p>
            <a:pPr algn="l">
              <a:lnSpc>
                <a:spcPts val="2775"/>
              </a:lnSpc>
            </a:pPr>
            <a:r>
              <a:rPr lang="en-US" sz="1800" spc="-21" dirty="0">
                <a:solidFill>
                  <a:srgbClr val="123654"/>
                </a:solidFill>
                <a:latin typeface="IBM Plex Sans"/>
                <a:ea typeface="IBM Plex Sans"/>
                <a:cs typeface="IBM Plex Sans"/>
                <a:sym typeface="IBM Plex Sans"/>
              </a:rPr>
              <a:t>Free sulfur dioxide </a:t>
            </a:r>
          </a:p>
          <a:p>
            <a:pPr algn="l">
              <a:lnSpc>
                <a:spcPts val="2174"/>
              </a:lnSpc>
            </a:pPr>
            <a:r>
              <a:rPr lang="en-US" sz="1800" spc="-21" dirty="0">
                <a:solidFill>
                  <a:srgbClr val="123654"/>
                </a:solidFill>
                <a:latin typeface="IBM Plex Sans"/>
                <a:ea typeface="IBM Plex Sans"/>
                <a:cs typeface="IBM Plex Sans"/>
                <a:sym typeface="IBM Plex Sans"/>
              </a:rPr>
              <a:t>Total sulfur dioxide </a:t>
            </a:r>
          </a:p>
          <a:p>
            <a:pPr algn="l">
              <a:lnSpc>
                <a:spcPts val="2775"/>
              </a:lnSpc>
            </a:pPr>
            <a:r>
              <a:rPr lang="en-US" sz="1800" spc="-21" dirty="0">
                <a:solidFill>
                  <a:srgbClr val="123654"/>
                </a:solidFill>
                <a:latin typeface="IBM Plex Sans"/>
                <a:ea typeface="IBM Plex Sans"/>
                <a:cs typeface="IBM Plex Sans"/>
                <a:sym typeface="IBM Plex Sans"/>
              </a:rPr>
              <a:t>Density </a:t>
            </a:r>
          </a:p>
          <a:p>
            <a:pPr algn="l">
              <a:lnSpc>
                <a:spcPts val="2174"/>
              </a:lnSpc>
            </a:pPr>
            <a:r>
              <a:rPr lang="en-US" sz="1800" spc="-21" dirty="0">
                <a:solidFill>
                  <a:srgbClr val="123654"/>
                </a:solidFill>
                <a:latin typeface="IBM Plex Sans"/>
                <a:ea typeface="IBM Plex Sans"/>
                <a:cs typeface="IBM Plex Sans"/>
                <a:sym typeface="IBM Plex Sans"/>
              </a:rPr>
              <a:t>PH</a:t>
            </a:r>
          </a:p>
          <a:p>
            <a:pPr algn="l">
              <a:lnSpc>
                <a:spcPts val="2775"/>
              </a:lnSpc>
            </a:pPr>
            <a:r>
              <a:rPr lang="en-US" sz="1800" spc="-21" dirty="0">
                <a:solidFill>
                  <a:srgbClr val="123654"/>
                </a:solidFill>
                <a:latin typeface="IBM Plex Sans"/>
                <a:ea typeface="IBM Plex Sans"/>
                <a:cs typeface="IBM Plex Sans"/>
                <a:sym typeface="IBM Plex Sans"/>
              </a:rPr>
              <a:t>Sulphates </a:t>
            </a:r>
          </a:p>
          <a:p>
            <a:pPr algn="l">
              <a:lnSpc>
                <a:spcPts val="2174"/>
              </a:lnSpc>
            </a:pPr>
            <a:r>
              <a:rPr lang="en-US" sz="1800" spc="-21" dirty="0">
                <a:solidFill>
                  <a:srgbClr val="123654"/>
                </a:solidFill>
                <a:latin typeface="IBM Plex Sans"/>
                <a:ea typeface="IBM Plex Sans"/>
                <a:cs typeface="IBM Plex Sans"/>
                <a:sym typeface="IBM Plex Sans"/>
              </a:rPr>
              <a:t>Alcohol</a:t>
            </a:r>
          </a:p>
        </p:txBody>
      </p:sp>
      <p:sp>
        <p:nvSpPr>
          <p:cNvPr id="9" name="TextBox 8">
            <a:extLst>
              <a:ext uri="{FF2B5EF4-FFF2-40B4-BE49-F238E27FC236}">
                <a16:creationId xmlns:a16="http://schemas.microsoft.com/office/drawing/2014/main" id="{BF2A8444-3C63-1604-A702-245015AEC7D4}"/>
              </a:ext>
            </a:extLst>
          </p:cNvPr>
          <p:cNvSpPr txBox="1"/>
          <p:nvPr/>
        </p:nvSpPr>
        <p:spPr>
          <a:xfrm>
            <a:off x="1937175" y="4629150"/>
            <a:ext cx="6597225" cy="369332"/>
          </a:xfrm>
          <a:prstGeom prst="rect">
            <a:avLst/>
          </a:prstGeom>
          <a:noFill/>
        </p:spPr>
        <p:txBody>
          <a:bodyPr wrap="square" rtlCol="0">
            <a:spAutoFit/>
          </a:bodyPr>
          <a:lstStyle/>
          <a:p>
            <a:r>
              <a:rPr lang="en-US" dirty="0"/>
              <a:t>We have clean dataset, no duplicates and no missing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56175" y="-63503"/>
            <a:ext cx="7651299" cy="5270497"/>
          </a:xfrm>
          <a:custGeom>
            <a:avLst/>
            <a:gdLst/>
            <a:ahLst/>
            <a:cxnLst/>
            <a:rect l="l" t="t" r="r" b="b"/>
            <a:pathLst>
              <a:path w="7651299" h="5270497">
                <a:moveTo>
                  <a:pt x="0" y="0"/>
                </a:moveTo>
                <a:lnTo>
                  <a:pt x="7651300" y="0"/>
                </a:lnTo>
                <a:lnTo>
                  <a:pt x="7651300" y="5270497"/>
                </a:lnTo>
                <a:lnTo>
                  <a:pt x="0" y="5270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705394" y="144047"/>
            <a:ext cx="5228806" cy="605847"/>
          </a:xfrm>
          <a:prstGeom prst="rect">
            <a:avLst/>
          </a:prstGeom>
        </p:spPr>
        <p:txBody>
          <a:bodyPr wrap="square" lIns="0" tIns="0" rIns="0" bIns="0" rtlCol="0" anchor="t">
            <a:spAutoFit/>
          </a:bodyPr>
          <a:lstStyle/>
          <a:p>
            <a:pPr algn="l">
              <a:lnSpc>
                <a:spcPts val="5040"/>
              </a:lnSpc>
            </a:pPr>
            <a:r>
              <a:rPr lang="en-US" sz="3600" spc="-32" dirty="0">
                <a:solidFill>
                  <a:srgbClr val="3F3F3F"/>
                </a:solidFill>
                <a:latin typeface="Montserrat"/>
                <a:ea typeface="Montserrat"/>
                <a:cs typeface="Montserrat"/>
                <a:sym typeface="Montserrat"/>
              </a:rPr>
              <a:t>Label Distribution</a:t>
            </a:r>
          </a:p>
        </p:txBody>
      </p:sp>
      <p:sp>
        <p:nvSpPr>
          <p:cNvPr id="7" name="TextBox 7"/>
          <p:cNvSpPr txBox="1"/>
          <p:nvPr/>
        </p:nvSpPr>
        <p:spPr>
          <a:xfrm>
            <a:off x="2100720" y="1176061"/>
            <a:ext cx="140837" cy="783936"/>
          </a:xfrm>
          <a:prstGeom prst="rect">
            <a:avLst/>
          </a:prstGeom>
        </p:spPr>
        <p:txBody>
          <a:bodyPr lIns="0" tIns="0" rIns="0" bIns="0" rtlCol="0" anchor="t">
            <a:spAutoFit/>
          </a:bodyPr>
          <a:lstStyle/>
          <a:p>
            <a:pPr algn="just">
              <a:lnSpc>
                <a:spcPts val="3225"/>
              </a:lnSpc>
            </a:pPr>
            <a:r>
              <a:rPr lang="en-US" sz="1800" spc="-21">
                <a:solidFill>
                  <a:srgbClr val="123654"/>
                </a:solidFill>
                <a:latin typeface="IBM Plex Sans"/>
                <a:ea typeface="IBM Plex Sans"/>
                <a:cs typeface="IBM Plex Sans"/>
                <a:sym typeface="IBM Plex Sans"/>
              </a:rPr>
              <a:t>● ●</a:t>
            </a:r>
          </a:p>
        </p:txBody>
      </p:sp>
      <p:sp>
        <p:nvSpPr>
          <p:cNvPr id="8" name="TextBox 8"/>
          <p:cNvSpPr txBox="1"/>
          <p:nvPr/>
        </p:nvSpPr>
        <p:spPr>
          <a:xfrm>
            <a:off x="2467394" y="1176061"/>
            <a:ext cx="5478609" cy="783936"/>
          </a:xfrm>
          <a:prstGeom prst="rect">
            <a:avLst/>
          </a:prstGeom>
        </p:spPr>
        <p:txBody>
          <a:bodyPr lIns="0" tIns="0" rIns="0" bIns="0" rtlCol="0" anchor="t">
            <a:spAutoFit/>
          </a:bodyPr>
          <a:lstStyle/>
          <a:p>
            <a:pPr algn="l">
              <a:lnSpc>
                <a:spcPts val="3225"/>
              </a:lnSpc>
            </a:pPr>
            <a:r>
              <a:rPr lang="en-US" sz="1800" spc="-21">
                <a:solidFill>
                  <a:srgbClr val="123654"/>
                </a:solidFill>
                <a:latin typeface="IBM Plex Sans"/>
                <a:ea typeface="IBM Plex Sans"/>
                <a:cs typeface="IBM Plex Sans"/>
                <a:sym typeface="IBM Plex Sans"/>
              </a:rPr>
              <a:t>Quality is represented by scores ranging from 0 to 10 0 is the worst and 10 is the best</a:t>
            </a:r>
          </a:p>
        </p:txBody>
      </p:sp>
      <p:pic>
        <p:nvPicPr>
          <p:cNvPr id="9" name="Picture 8">
            <a:extLst>
              <a:ext uri="{FF2B5EF4-FFF2-40B4-BE49-F238E27FC236}">
                <a16:creationId xmlns:a16="http://schemas.microsoft.com/office/drawing/2014/main" id="{C2A52461-02B2-A0BC-924A-AFE441A59CAC}"/>
              </a:ext>
            </a:extLst>
          </p:cNvPr>
          <p:cNvPicPr>
            <a:picLocks noChangeAspect="1"/>
          </p:cNvPicPr>
          <p:nvPr/>
        </p:nvPicPr>
        <p:blipFill>
          <a:blip r:embed="rId6"/>
          <a:stretch>
            <a:fillRect/>
          </a:stretch>
        </p:blipFill>
        <p:spPr>
          <a:xfrm>
            <a:off x="1269397" y="2023499"/>
            <a:ext cx="4674203" cy="3119999"/>
          </a:xfrm>
          <a:prstGeom prst="rect">
            <a:avLst/>
          </a:prstGeom>
        </p:spPr>
      </p:pic>
      <p:sp>
        <p:nvSpPr>
          <p:cNvPr id="10" name="TextBox 9">
            <a:extLst>
              <a:ext uri="{FF2B5EF4-FFF2-40B4-BE49-F238E27FC236}">
                <a16:creationId xmlns:a16="http://schemas.microsoft.com/office/drawing/2014/main" id="{D4357481-3657-594A-2114-515433D910A2}"/>
              </a:ext>
            </a:extLst>
          </p:cNvPr>
          <p:cNvSpPr txBox="1"/>
          <p:nvPr/>
        </p:nvSpPr>
        <p:spPr>
          <a:xfrm>
            <a:off x="6019800" y="2647950"/>
            <a:ext cx="2971800" cy="461665"/>
          </a:xfrm>
          <a:prstGeom prst="rect">
            <a:avLst/>
          </a:prstGeom>
          <a:noFill/>
        </p:spPr>
        <p:txBody>
          <a:bodyPr wrap="square" rtlCol="0">
            <a:spAutoFit/>
          </a:bodyPr>
          <a:lstStyle/>
          <a:p>
            <a:r>
              <a:rPr lang="en-US" sz="1200" dirty="0"/>
              <a:t>The dataset consists of mostly mediocre wine quality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4179" y="34442"/>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1526524" y="12583"/>
            <a:ext cx="7617476" cy="559803"/>
          </a:xfrm>
          <a:custGeom>
            <a:avLst/>
            <a:gdLst/>
            <a:ahLst/>
            <a:cxnLst/>
            <a:rect l="l" t="t" r="r" b="b"/>
            <a:pathLst>
              <a:path w="7617476" h="559803">
                <a:moveTo>
                  <a:pt x="0" y="0"/>
                </a:moveTo>
                <a:lnTo>
                  <a:pt x="7617476" y="0"/>
                </a:lnTo>
                <a:lnTo>
                  <a:pt x="7617476" y="559803"/>
                </a:lnTo>
                <a:lnTo>
                  <a:pt x="0" y="55980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2391451" y="2267922"/>
            <a:ext cx="5278803" cy="2812323"/>
          </a:xfrm>
          <a:custGeom>
            <a:avLst/>
            <a:gdLst/>
            <a:ahLst/>
            <a:cxnLst/>
            <a:rect l="l" t="t" r="r" b="b"/>
            <a:pathLst>
              <a:path w="5278803" h="2812323">
                <a:moveTo>
                  <a:pt x="0" y="0"/>
                </a:moveTo>
                <a:lnTo>
                  <a:pt x="5278803" y="0"/>
                </a:lnTo>
                <a:lnTo>
                  <a:pt x="5278803" y="2812322"/>
                </a:lnTo>
                <a:lnTo>
                  <a:pt x="0" y="28123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885902" y="711727"/>
            <a:ext cx="5225701" cy="1737598"/>
          </a:xfrm>
          <a:custGeom>
            <a:avLst/>
            <a:gdLst/>
            <a:ahLst/>
            <a:cxnLst/>
            <a:rect l="l" t="t" r="r" b="b"/>
            <a:pathLst>
              <a:path w="5225701" h="1737598">
                <a:moveTo>
                  <a:pt x="0" y="0"/>
                </a:moveTo>
                <a:lnTo>
                  <a:pt x="5225701" y="0"/>
                </a:lnTo>
                <a:lnTo>
                  <a:pt x="5225701" y="1737598"/>
                </a:lnTo>
                <a:lnTo>
                  <a:pt x="0" y="173759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TextBox 8"/>
          <p:cNvSpPr txBox="1"/>
          <p:nvPr/>
        </p:nvSpPr>
        <p:spPr>
          <a:xfrm>
            <a:off x="1612249" y="35423"/>
            <a:ext cx="6464951" cy="605847"/>
          </a:xfrm>
          <a:prstGeom prst="rect">
            <a:avLst/>
          </a:prstGeom>
        </p:spPr>
        <p:txBody>
          <a:bodyPr wrap="square" lIns="0" tIns="0" rIns="0" bIns="0" rtlCol="0" anchor="t">
            <a:spAutoFit/>
          </a:bodyPr>
          <a:lstStyle/>
          <a:p>
            <a:pPr algn="l">
              <a:lnSpc>
                <a:spcPts val="5040"/>
              </a:lnSpc>
            </a:pPr>
            <a:r>
              <a:rPr lang="en-US" sz="3600" spc="-32" dirty="0">
                <a:solidFill>
                  <a:srgbClr val="3F3F3F"/>
                </a:solidFill>
                <a:latin typeface="Montserrat"/>
                <a:ea typeface="Montserrat"/>
                <a:cs typeface="Montserrat"/>
                <a:sym typeface="Montserrat"/>
              </a:rPr>
              <a:t> Labels and Encoding</a:t>
            </a:r>
          </a:p>
        </p:txBody>
      </p:sp>
      <p:sp>
        <p:nvSpPr>
          <p:cNvPr id="9" name="TextBox 9"/>
          <p:cNvSpPr txBox="1"/>
          <p:nvPr/>
        </p:nvSpPr>
        <p:spPr>
          <a:xfrm>
            <a:off x="2082701" y="551151"/>
            <a:ext cx="140837" cy="374361"/>
          </a:xfrm>
          <a:prstGeom prst="rect">
            <a:avLst/>
          </a:prstGeom>
        </p:spPr>
        <p:txBody>
          <a:bodyPr lIns="0" tIns="0" rIns="0" bIns="0" rtlCol="0" anchor="t">
            <a:spAutoFit/>
          </a:bodyPr>
          <a:lstStyle/>
          <a:p>
            <a:pPr algn="l">
              <a:lnSpc>
                <a:spcPts val="3225"/>
              </a:lnSpc>
            </a:pPr>
            <a:r>
              <a:rPr lang="en-US" sz="1800" spc="-21" dirty="0">
                <a:solidFill>
                  <a:srgbClr val="123654"/>
                </a:solidFill>
                <a:latin typeface="IBM Plex Sans"/>
                <a:ea typeface="IBM Plex Sans"/>
                <a:cs typeface="IBM Plex Sans"/>
                <a:sym typeface="IBM Plex Sans"/>
              </a:rPr>
              <a:t>●</a:t>
            </a:r>
            <a:r>
              <a:rPr lang="en-US" sz="1800" spc="-21" dirty="0">
                <a:solidFill>
                  <a:srgbClr val="000000"/>
                </a:solidFill>
                <a:latin typeface="IBM Plex Sans"/>
                <a:ea typeface="IBM Plex Sans"/>
                <a:cs typeface="IBM Plex Sans"/>
                <a:sym typeface="IBM Plex Sans"/>
              </a:rPr>
              <a:t> </a:t>
            </a:r>
          </a:p>
        </p:txBody>
      </p:sp>
      <p:sp>
        <p:nvSpPr>
          <p:cNvPr id="10" name="TextBox 10"/>
          <p:cNvSpPr txBox="1"/>
          <p:nvPr/>
        </p:nvSpPr>
        <p:spPr>
          <a:xfrm>
            <a:off x="2412492" y="583511"/>
            <a:ext cx="841981" cy="374361"/>
          </a:xfrm>
          <a:prstGeom prst="rect">
            <a:avLst/>
          </a:prstGeom>
        </p:spPr>
        <p:txBody>
          <a:bodyPr lIns="0" tIns="0" rIns="0" bIns="0" rtlCol="0" anchor="t">
            <a:spAutoFit/>
          </a:bodyPr>
          <a:lstStyle/>
          <a:p>
            <a:pPr algn="l">
              <a:lnSpc>
                <a:spcPts val="3225"/>
              </a:lnSpc>
            </a:pPr>
            <a:r>
              <a:rPr lang="en-US" sz="1800" spc="-21" dirty="0">
                <a:solidFill>
                  <a:srgbClr val="123654"/>
                </a:solidFill>
                <a:latin typeface="IBM Plex Sans"/>
                <a:ea typeface="IBM Plex Sans"/>
                <a:cs typeface="IBM Plex Sans"/>
                <a:sym typeface="IBM Plex Sans"/>
              </a:rPr>
              <a:t>Binning:</a:t>
            </a:r>
          </a:p>
        </p:txBody>
      </p:sp>
      <p:sp>
        <p:nvSpPr>
          <p:cNvPr id="11" name="TextBox 11"/>
          <p:cNvSpPr txBox="1"/>
          <p:nvPr/>
        </p:nvSpPr>
        <p:spPr>
          <a:xfrm>
            <a:off x="2082701" y="847180"/>
            <a:ext cx="140837" cy="1193511"/>
          </a:xfrm>
          <a:prstGeom prst="rect">
            <a:avLst/>
          </a:prstGeom>
        </p:spPr>
        <p:txBody>
          <a:bodyPr lIns="0" tIns="0" rIns="0" bIns="0" rtlCol="0" anchor="t">
            <a:spAutoFit/>
          </a:bodyPr>
          <a:lstStyle/>
          <a:p>
            <a:pPr algn="just">
              <a:lnSpc>
                <a:spcPts val="3225"/>
              </a:lnSpc>
            </a:pPr>
            <a:r>
              <a:rPr lang="en-US" sz="1800" spc="-21" dirty="0">
                <a:solidFill>
                  <a:srgbClr val="123654"/>
                </a:solidFill>
                <a:latin typeface="IBM Plex Sans"/>
                <a:ea typeface="IBM Plex Sans"/>
                <a:cs typeface="IBM Plex Sans"/>
                <a:sym typeface="IBM Plex Sans"/>
              </a:rPr>
              <a:t>○ ○ ○</a:t>
            </a:r>
          </a:p>
        </p:txBody>
      </p:sp>
      <p:sp>
        <p:nvSpPr>
          <p:cNvPr id="12" name="TextBox 12"/>
          <p:cNvSpPr txBox="1"/>
          <p:nvPr/>
        </p:nvSpPr>
        <p:spPr>
          <a:xfrm>
            <a:off x="2433155" y="847180"/>
            <a:ext cx="4372071" cy="776751"/>
          </a:xfrm>
          <a:prstGeom prst="rect">
            <a:avLst/>
          </a:prstGeom>
        </p:spPr>
        <p:txBody>
          <a:bodyPr wrap="square" lIns="0" tIns="0" rIns="0" bIns="0" rtlCol="0" anchor="t">
            <a:spAutoFit/>
          </a:bodyPr>
          <a:lstStyle/>
          <a:p>
            <a:pPr algn="l">
              <a:lnSpc>
                <a:spcPts val="3225"/>
              </a:lnSpc>
            </a:pPr>
            <a:r>
              <a:rPr lang="en-US" sz="1200" spc="-21" dirty="0">
                <a:solidFill>
                  <a:srgbClr val="123654"/>
                </a:solidFill>
                <a:latin typeface="IBM Plex Sans"/>
                <a:ea typeface="IBM Plex Sans"/>
                <a:cs typeface="IBM Plex Sans"/>
                <a:sym typeface="IBM Plex Sans"/>
              </a:rPr>
              <a:t>score under 6 → “Low quality</a:t>
            </a:r>
          </a:p>
          <a:p>
            <a:pPr algn="l">
              <a:lnSpc>
                <a:spcPts val="3225"/>
              </a:lnSpc>
            </a:pPr>
            <a:r>
              <a:rPr lang="en-US" sz="1200" spc="-21" dirty="0">
                <a:solidFill>
                  <a:srgbClr val="123654"/>
                </a:solidFill>
                <a:latin typeface="IBM Plex Sans"/>
                <a:ea typeface="IBM Plex Sans"/>
                <a:cs typeface="IBM Plex Sans"/>
                <a:sym typeface="IBM Plex Sans"/>
              </a:rPr>
              <a:t>Score above 6 → High Quality</a:t>
            </a:r>
          </a:p>
        </p:txBody>
      </p:sp>
      <p:pic>
        <p:nvPicPr>
          <p:cNvPr id="13" name="Picture 12">
            <a:extLst>
              <a:ext uri="{FF2B5EF4-FFF2-40B4-BE49-F238E27FC236}">
                <a16:creationId xmlns:a16="http://schemas.microsoft.com/office/drawing/2014/main" id="{8F699BBB-10B5-363D-B562-92B372AE9DCF}"/>
              </a:ext>
            </a:extLst>
          </p:cNvPr>
          <p:cNvPicPr>
            <a:picLocks noChangeAspect="1"/>
          </p:cNvPicPr>
          <p:nvPr/>
        </p:nvPicPr>
        <p:blipFill>
          <a:blip r:embed="rId11"/>
          <a:stretch>
            <a:fillRect/>
          </a:stretch>
        </p:blipFill>
        <p:spPr>
          <a:xfrm>
            <a:off x="1676400" y="1623932"/>
            <a:ext cx="7145391" cy="35424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1615</Words>
  <Application>Microsoft Macintosh PowerPoint</Application>
  <PresentationFormat>On-screen Show (16:9)</PresentationFormat>
  <Paragraphs>134</Paragraphs>
  <Slides>26</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Helvetica</vt:lpstr>
      <vt:lpstr>Times New Roman</vt:lpstr>
      <vt:lpstr>ui-sans-serif</vt:lpstr>
      <vt:lpstr>IBM Plex Sans Bold</vt:lpstr>
      <vt:lpstr>Calibri</vt:lpstr>
      <vt:lpstr>Arial Rounded MT Bold</vt:lpstr>
      <vt:lpstr>Montserrat</vt:lpstr>
      <vt:lpstr>IBM Plex Sans</vt:lpstr>
      <vt:lpstr>IBM Plex Sans Italics</vt:lpstr>
      <vt:lpstr>Adelle Sans Devanagari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presentation_slides_FC.pdf</dc:title>
  <cp:lastModifiedBy>Feymin Chen</cp:lastModifiedBy>
  <cp:revision>38</cp:revision>
  <dcterms:created xsi:type="dcterms:W3CDTF">2006-08-16T00:00:00Z</dcterms:created>
  <dcterms:modified xsi:type="dcterms:W3CDTF">2025-01-24T08:04:12Z</dcterms:modified>
  <dc:identifier>DAGdEM2VPRA</dc:identifier>
</cp:coreProperties>
</file>