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2" r:id="rId5"/>
    <p:sldId id="307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CB5-031E-B651-3190-9BF30918BEFB}" name="Rafferty Leung" initials="RL" userId="S::rafleung@ucdavis.edu::f86cb76e-1a11-4604-ac9a-924b40e89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5448" autoAdjust="0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ffertyleung/Desktop/cs691/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Team Velocity (January 23, 2023 – March 10, 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Velocity!$B$1</c:f>
              <c:strCache>
                <c:ptCount val="1"/>
                <c:pt idx="0">
                  <c:v>Story Points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Velocity!$A$2:$A$4</c:f>
              <c:strCache>
                <c:ptCount val="3"/>
                <c:pt idx="0">
                  <c:v>Catalyst 1a</c:v>
                </c:pt>
                <c:pt idx="1">
                  <c:v>Catalyst 1b</c:v>
                </c:pt>
                <c:pt idx="2">
                  <c:v>Catalyst 1c</c:v>
                </c:pt>
              </c:strCache>
            </c:strRef>
          </c:cat>
          <c:val>
            <c:numRef>
              <c:f>Velocity!$B$2:$B$4</c:f>
              <c:numCache>
                <c:formatCode>General</c:formatCode>
                <c:ptCount val="3"/>
                <c:pt idx="0">
                  <c:v>71</c:v>
                </c:pt>
                <c:pt idx="1">
                  <c:v>44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1-FF45-9AAB-E14076EE86B7}"/>
            </c:ext>
          </c:extLst>
        </c:ser>
        <c:ser>
          <c:idx val="1"/>
          <c:order val="1"/>
          <c:tx>
            <c:strRef>
              <c:f>Velocity!$C$1</c:f>
              <c:strCache>
                <c:ptCount val="1"/>
                <c:pt idx="0">
                  <c:v>Story Points 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Velocity!$A$2:$A$4</c:f>
              <c:strCache>
                <c:ptCount val="3"/>
                <c:pt idx="0">
                  <c:v>Catalyst 1a</c:v>
                </c:pt>
                <c:pt idx="1">
                  <c:v>Catalyst 1b</c:v>
                </c:pt>
                <c:pt idx="2">
                  <c:v>Catalyst 1c</c:v>
                </c:pt>
              </c:strCache>
            </c:strRef>
          </c:cat>
          <c:val>
            <c:numRef>
              <c:f>Velocity!$C$2:$C$4</c:f>
              <c:numCache>
                <c:formatCode>General</c:formatCode>
                <c:ptCount val="3"/>
                <c:pt idx="0">
                  <c:v>71</c:v>
                </c:pt>
                <c:pt idx="1">
                  <c:v>44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71-FF45-9AAB-E14076EE8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47455"/>
        <c:axId val="2102812784"/>
      </c:barChart>
      <c:catAx>
        <c:axId val="7414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12784"/>
        <c:crosses val="autoZero"/>
        <c:auto val="1"/>
        <c:lblAlgn val="ctr"/>
        <c:lblOffset val="100"/>
        <c:noMultiLvlLbl val="0"/>
      </c:catAx>
      <c:valAx>
        <c:axId val="21028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Story Points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7D-9544-ABD0-595152BED3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7D-9544-ABD0-595152BED3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D-9544-ABD0-595152BED3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D-9544-ABD0-595152BED3F2}"/>
              </c:ext>
            </c:extLst>
          </c:dPt>
          <c:cat>
            <c:strRef>
              <c:f>Sheet1!$A$2:$A$5</c:f>
              <c:strCache>
                <c:ptCount val="4"/>
                <c:pt idx="0">
                  <c:v>Completed- Catalyst 1a</c:v>
                </c:pt>
                <c:pt idx="1">
                  <c:v>Completed- Catalyst 1b</c:v>
                </c:pt>
                <c:pt idx="2">
                  <c:v>Completed- Catalyst 1c</c:v>
                </c:pt>
                <c:pt idx="3">
                  <c:v>Incomplete - Catalyst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44</c:v>
                </c:pt>
                <c:pt idx="2">
                  <c:v>26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E-4B43-947F-23E171FF7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Catalyst 1a (January 23, 2023 - February 6, 2023): 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1a'!$E$1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1a'!$A$2:$A$13</c:f>
              <c:numCache>
                <c:formatCode>m/d/yy</c:formatCode>
                <c:ptCount val="12"/>
                <c:pt idx="0">
                  <c:v>44949</c:v>
                </c:pt>
                <c:pt idx="1">
                  <c:v>44949</c:v>
                </c:pt>
                <c:pt idx="2">
                  <c:v>44951</c:v>
                </c:pt>
                <c:pt idx="3">
                  <c:v>44951</c:v>
                </c:pt>
                <c:pt idx="4">
                  <c:v>44953</c:v>
                </c:pt>
                <c:pt idx="5">
                  <c:v>44953</c:v>
                </c:pt>
                <c:pt idx="6">
                  <c:v>44958</c:v>
                </c:pt>
                <c:pt idx="7">
                  <c:v>44960</c:v>
                </c:pt>
                <c:pt idx="8">
                  <c:v>44962</c:v>
                </c:pt>
                <c:pt idx="9">
                  <c:v>44962</c:v>
                </c:pt>
                <c:pt idx="10">
                  <c:v>44963</c:v>
                </c:pt>
                <c:pt idx="11">
                  <c:v>44963</c:v>
                </c:pt>
              </c:numCache>
            </c:numRef>
          </c:cat>
          <c:val>
            <c:numRef>
              <c:f>'Sprint 1a'!$E$2:$E$13</c:f>
              <c:numCache>
                <c:formatCode>General</c:formatCode>
                <c:ptCount val="12"/>
                <c:pt idx="0">
                  <c:v>71</c:v>
                </c:pt>
                <c:pt idx="1">
                  <c:v>71</c:v>
                </c:pt>
                <c:pt idx="2">
                  <c:v>71</c:v>
                </c:pt>
                <c:pt idx="3">
                  <c:v>71</c:v>
                </c:pt>
                <c:pt idx="4">
                  <c:v>71</c:v>
                </c:pt>
                <c:pt idx="5">
                  <c:v>71</c:v>
                </c:pt>
                <c:pt idx="6">
                  <c:v>71</c:v>
                </c:pt>
                <c:pt idx="7">
                  <c:v>71</c:v>
                </c:pt>
                <c:pt idx="8">
                  <c:v>71</c:v>
                </c:pt>
                <c:pt idx="9">
                  <c:v>71</c:v>
                </c:pt>
                <c:pt idx="10">
                  <c:v>71</c:v>
                </c:pt>
                <c:pt idx="11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4-E14B-B466-4C0B1D231BDC}"/>
            </c:ext>
          </c:extLst>
        </c:ser>
        <c:ser>
          <c:idx val="1"/>
          <c:order val="1"/>
          <c:tx>
            <c:strRef>
              <c:f>'Sprint 1a'!$F$1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1a'!$A$2:$A$13</c:f>
              <c:numCache>
                <c:formatCode>m/d/yy</c:formatCode>
                <c:ptCount val="12"/>
                <c:pt idx="0">
                  <c:v>44949</c:v>
                </c:pt>
                <c:pt idx="1">
                  <c:v>44949</c:v>
                </c:pt>
                <c:pt idx="2">
                  <c:v>44951</c:v>
                </c:pt>
                <c:pt idx="3">
                  <c:v>44951</c:v>
                </c:pt>
                <c:pt idx="4">
                  <c:v>44953</c:v>
                </c:pt>
                <c:pt idx="5">
                  <c:v>44953</c:v>
                </c:pt>
                <c:pt idx="6">
                  <c:v>44958</c:v>
                </c:pt>
                <c:pt idx="7">
                  <c:v>44960</c:v>
                </c:pt>
                <c:pt idx="8">
                  <c:v>44962</c:v>
                </c:pt>
                <c:pt idx="9">
                  <c:v>44962</c:v>
                </c:pt>
                <c:pt idx="10">
                  <c:v>44963</c:v>
                </c:pt>
                <c:pt idx="11">
                  <c:v>44963</c:v>
                </c:pt>
              </c:numCache>
            </c:numRef>
          </c:cat>
          <c:val>
            <c:numRef>
              <c:f>'Sprint 1a'!$F$2:$F$13</c:f>
              <c:numCache>
                <c:formatCode>General</c:formatCode>
                <c:ptCount val="12"/>
                <c:pt idx="0">
                  <c:v>63</c:v>
                </c:pt>
                <c:pt idx="1">
                  <c:v>61</c:v>
                </c:pt>
                <c:pt idx="2">
                  <c:v>56</c:v>
                </c:pt>
                <c:pt idx="3">
                  <c:v>48</c:v>
                </c:pt>
                <c:pt idx="4">
                  <c:v>43</c:v>
                </c:pt>
                <c:pt idx="5">
                  <c:v>35</c:v>
                </c:pt>
                <c:pt idx="6">
                  <c:v>27</c:v>
                </c:pt>
                <c:pt idx="7">
                  <c:v>19</c:v>
                </c:pt>
                <c:pt idx="8">
                  <c:v>16</c:v>
                </c:pt>
                <c:pt idx="9">
                  <c:v>8</c:v>
                </c:pt>
                <c:pt idx="10">
                  <c:v>3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4-E14B-B466-4C0B1D231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334048"/>
        <c:axId val="2103129088"/>
      </c:lineChart>
      <c:dateAx>
        <c:axId val="210333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129088"/>
        <c:crosses val="autoZero"/>
        <c:auto val="1"/>
        <c:lblOffset val="100"/>
        <c:baseTimeUnit val="days"/>
      </c:dateAx>
      <c:valAx>
        <c:axId val="210312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3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Catalyst 1b (February 6, 2023 - February 20, 2023): Burn Down</a:t>
            </a:r>
            <a:r>
              <a:rPr lang="en-US" baseline="0" dirty="0"/>
              <a:t>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1b'!$E$1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1b'!$A$2:$A$8</c:f>
              <c:numCache>
                <c:formatCode>m/d/yy</c:formatCode>
                <c:ptCount val="7"/>
                <c:pt idx="0">
                  <c:v>44963</c:v>
                </c:pt>
                <c:pt idx="1">
                  <c:v>44965</c:v>
                </c:pt>
                <c:pt idx="2">
                  <c:v>44965</c:v>
                </c:pt>
                <c:pt idx="3">
                  <c:v>44967</c:v>
                </c:pt>
                <c:pt idx="4">
                  <c:v>44972</c:v>
                </c:pt>
                <c:pt idx="5">
                  <c:v>44977</c:v>
                </c:pt>
                <c:pt idx="6">
                  <c:v>44977</c:v>
                </c:pt>
              </c:numCache>
            </c:numRef>
          </c:cat>
          <c:val>
            <c:numRef>
              <c:f>'Sprint 1b'!$E$2:$E$8</c:f>
              <c:numCache>
                <c:formatCode>General</c:formatCode>
                <c:ptCount val="7"/>
                <c:pt idx="0">
                  <c:v>44</c:v>
                </c:pt>
                <c:pt idx="1">
                  <c:v>44</c:v>
                </c:pt>
                <c:pt idx="2">
                  <c:v>44</c:v>
                </c:pt>
                <c:pt idx="3">
                  <c:v>44</c:v>
                </c:pt>
                <c:pt idx="4">
                  <c:v>44</c:v>
                </c:pt>
                <c:pt idx="5">
                  <c:v>44</c:v>
                </c:pt>
                <c:pt idx="6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43-ED46-B305-895748DB6490}"/>
            </c:ext>
          </c:extLst>
        </c:ser>
        <c:ser>
          <c:idx val="1"/>
          <c:order val="1"/>
          <c:tx>
            <c:strRef>
              <c:f>'Sprint 1b'!$F$1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1b'!$A$2:$A$8</c:f>
              <c:numCache>
                <c:formatCode>m/d/yy</c:formatCode>
                <c:ptCount val="7"/>
                <c:pt idx="0">
                  <c:v>44963</c:v>
                </c:pt>
                <c:pt idx="1">
                  <c:v>44965</c:v>
                </c:pt>
                <c:pt idx="2">
                  <c:v>44965</c:v>
                </c:pt>
                <c:pt idx="3">
                  <c:v>44967</c:v>
                </c:pt>
                <c:pt idx="4">
                  <c:v>44972</c:v>
                </c:pt>
                <c:pt idx="5">
                  <c:v>44977</c:v>
                </c:pt>
                <c:pt idx="6">
                  <c:v>44977</c:v>
                </c:pt>
              </c:numCache>
            </c:numRef>
          </c:cat>
          <c:val>
            <c:numRef>
              <c:f>'Sprint 1b'!$F$2:$F$8</c:f>
              <c:numCache>
                <c:formatCode>General</c:formatCode>
                <c:ptCount val="7"/>
                <c:pt idx="0">
                  <c:v>43</c:v>
                </c:pt>
                <c:pt idx="1">
                  <c:v>35</c:v>
                </c:pt>
                <c:pt idx="2">
                  <c:v>27</c:v>
                </c:pt>
                <c:pt idx="3">
                  <c:v>19</c:v>
                </c:pt>
                <c:pt idx="4">
                  <c:v>11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43-ED46-B305-895748DB6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00079"/>
        <c:axId val="50701807"/>
      </c:lineChart>
      <c:dateAx>
        <c:axId val="50700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1807"/>
        <c:crosses val="autoZero"/>
        <c:auto val="1"/>
        <c:lblOffset val="100"/>
        <c:baseTimeUnit val="days"/>
      </c:dateAx>
      <c:valAx>
        <c:axId val="507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Catalyst 1c (February 20, 2023 - March 10, 2023): 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1c'!$E$1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'Sprint 1c'!$A$2:$A$7</c:f>
              <c:numCache>
                <c:formatCode>m/d/yy</c:formatCode>
                <c:ptCount val="6"/>
                <c:pt idx="0">
                  <c:v>44980</c:v>
                </c:pt>
                <c:pt idx="1">
                  <c:v>44981</c:v>
                </c:pt>
                <c:pt idx="2">
                  <c:v>44983</c:v>
                </c:pt>
                <c:pt idx="3">
                  <c:v>44990</c:v>
                </c:pt>
                <c:pt idx="4">
                  <c:v>44990</c:v>
                </c:pt>
                <c:pt idx="5">
                  <c:v>44991</c:v>
                </c:pt>
              </c:numCache>
            </c:numRef>
          </c:cat>
          <c:val>
            <c:numRef>
              <c:f>'Sprint 1c'!$E$2:$E$7</c:f>
              <c:numCache>
                <c:formatCode>General</c:formatCode>
                <c:ptCount val="6"/>
                <c:pt idx="0">
                  <c:v>19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DD-044C-8929-CF9988BA93C0}"/>
            </c:ext>
          </c:extLst>
        </c:ser>
        <c:ser>
          <c:idx val="1"/>
          <c:order val="1"/>
          <c:tx>
            <c:strRef>
              <c:f>'Sprint 1c'!$F$1</c:f>
              <c:strCache>
                <c:ptCount val="1"/>
                <c:pt idx="0">
                  <c:v>Remaining Work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'Sprint 1c'!$A$2:$A$7</c:f>
              <c:numCache>
                <c:formatCode>m/d/yy</c:formatCode>
                <c:ptCount val="6"/>
                <c:pt idx="0">
                  <c:v>44980</c:v>
                </c:pt>
                <c:pt idx="1">
                  <c:v>44981</c:v>
                </c:pt>
                <c:pt idx="2">
                  <c:v>44983</c:v>
                </c:pt>
                <c:pt idx="3">
                  <c:v>44990</c:v>
                </c:pt>
                <c:pt idx="4">
                  <c:v>44990</c:v>
                </c:pt>
                <c:pt idx="5">
                  <c:v>44991</c:v>
                </c:pt>
              </c:numCache>
            </c:numRef>
          </c:cat>
          <c:val>
            <c:numRef>
              <c:f>'Sprint 1c'!$F$2:$F$7</c:f>
              <c:numCache>
                <c:formatCode>General</c:formatCode>
                <c:ptCount val="6"/>
                <c:pt idx="0">
                  <c:v>16</c:v>
                </c:pt>
                <c:pt idx="1">
                  <c:v>24</c:v>
                </c:pt>
                <c:pt idx="2">
                  <c:v>16</c:v>
                </c:pt>
                <c:pt idx="3">
                  <c:v>11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DD-044C-8929-CF9988BA9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52095"/>
        <c:axId val="73554191"/>
      </c:lineChart>
      <c:dateAx>
        <c:axId val="7365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54191"/>
        <c:crosses val="autoZero"/>
        <c:auto val="1"/>
        <c:lblOffset val="100"/>
        <c:baseTimeUnit val="days"/>
      </c:dateAx>
      <c:valAx>
        <c:axId val="7355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5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5FD5941-8FB7-6B6E-AEC4-8BC8B8062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5" y="6195211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6834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60B22D-8002-AB03-CF59-E5405459D3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1400" y="6219375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spc="-4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4B0B-9150-88B7-94D8-62AB288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Velocity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BC4700-1E6C-9B1E-D434-6A6AE9351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556022"/>
              </p:ext>
            </p:extLst>
          </p:nvPr>
        </p:nvGraphicFramePr>
        <p:xfrm>
          <a:off x="2115298" y="1485900"/>
          <a:ext cx="7961403" cy="458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2D52-CFFA-EF0A-C609-1505D73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Completed/Committed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F2050-0A50-DB8A-2976-2B468907AC1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49363931"/>
              </p:ext>
            </p:extLst>
          </p:nvPr>
        </p:nvGraphicFramePr>
        <p:xfrm>
          <a:off x="931863" y="1695450"/>
          <a:ext cx="10328275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72107-44BE-64BF-BBDA-37D33A44BF88}"/>
                  </a:ext>
                </a:extLst>
              </p:cNvPr>
              <p:cNvSpPr txBox="1"/>
              <p:nvPr/>
            </p:nvSpPr>
            <p:spPr>
              <a:xfrm>
                <a:off x="9771738" y="3429000"/>
                <a:ext cx="13048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72107-44BE-64BF-BBDA-37D33A44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738" y="3429000"/>
                <a:ext cx="1304844" cy="518604"/>
              </a:xfrm>
              <a:prstGeom prst="rect">
                <a:avLst/>
              </a:prstGeom>
              <a:blipFill>
                <a:blip r:embed="rId3"/>
                <a:stretch>
                  <a:fillRect l="-3846" t="-7143" r="-288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2724E-D7C7-9C85-DDF4-FEE3E1BE900B}"/>
                  </a:ext>
                </a:extLst>
              </p:cNvPr>
              <p:cNvSpPr txBox="1"/>
              <p:nvPr/>
            </p:nvSpPr>
            <p:spPr>
              <a:xfrm>
                <a:off x="8975045" y="2924914"/>
                <a:ext cx="2898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ompleted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Committed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2724E-D7C7-9C85-DDF4-FEE3E1BE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45" y="2924914"/>
                <a:ext cx="2898229" cy="276999"/>
              </a:xfrm>
              <a:prstGeom prst="rect">
                <a:avLst/>
              </a:prstGeom>
              <a:blipFill>
                <a:blip r:embed="rId4"/>
                <a:stretch>
                  <a:fillRect l="-1304" t="-8696" r="-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9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26CA-6E97-2F07-BA29-B77DD7C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Burndown Charts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341F03-FED5-0FB6-554E-74D2F9067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702454"/>
              </p:ext>
            </p:extLst>
          </p:nvPr>
        </p:nvGraphicFramePr>
        <p:xfrm>
          <a:off x="0" y="1308947"/>
          <a:ext cx="3986271" cy="48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232738-3125-6EEE-30C2-60BA229C7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529430"/>
              </p:ext>
            </p:extLst>
          </p:nvPr>
        </p:nvGraphicFramePr>
        <p:xfrm>
          <a:off x="4102865" y="1308947"/>
          <a:ext cx="3986270" cy="48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1AEEA9-68EF-9222-C43D-341C64467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54090"/>
              </p:ext>
            </p:extLst>
          </p:nvPr>
        </p:nvGraphicFramePr>
        <p:xfrm>
          <a:off x="8205730" y="1308947"/>
          <a:ext cx="3986270" cy="48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9602318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Cambria Math</vt:lpstr>
      <vt:lpstr>ColorBlockVTI</vt:lpstr>
      <vt:lpstr>Team Velocity</vt:lpstr>
      <vt:lpstr>Completed/Committed Ratio</vt:lpstr>
      <vt:lpstr>Burndown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2023-03-07T20:21:33Z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