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4"/>
  </p:notesMasterIdLst>
  <p:handoutMasterIdLst>
    <p:handoutMasterId r:id="rId35"/>
  </p:handoutMasterIdLst>
  <p:sldIdLst>
    <p:sldId id="256" r:id="rId5"/>
    <p:sldId id="266" r:id="rId6"/>
    <p:sldId id="271" r:id="rId7"/>
    <p:sldId id="282" r:id="rId8"/>
    <p:sldId id="283" r:id="rId9"/>
    <p:sldId id="277" r:id="rId10"/>
    <p:sldId id="278" r:id="rId11"/>
    <p:sldId id="279" r:id="rId12"/>
    <p:sldId id="280" r:id="rId13"/>
    <p:sldId id="281" r:id="rId14"/>
    <p:sldId id="284" r:id="rId15"/>
    <p:sldId id="285" r:id="rId16"/>
    <p:sldId id="294" r:id="rId17"/>
    <p:sldId id="269" r:id="rId18"/>
    <p:sldId id="288" r:id="rId19"/>
    <p:sldId id="289" r:id="rId20"/>
    <p:sldId id="290" r:id="rId21"/>
    <p:sldId id="291" r:id="rId22"/>
    <p:sldId id="292" r:id="rId23"/>
    <p:sldId id="293" r:id="rId24"/>
    <p:sldId id="286" r:id="rId25"/>
    <p:sldId id="267" r:id="rId26"/>
    <p:sldId id="263" r:id="rId27"/>
    <p:sldId id="270" r:id="rId28"/>
    <p:sldId id="272" r:id="rId29"/>
    <p:sldId id="273" r:id="rId30"/>
    <p:sldId id="274" r:id="rId31"/>
    <p:sldId id="275"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532CB5-031E-B651-3190-9BF30918BEFB}" name="Rafferty Leung" initials="RL" userId="S::rafleung@ucdavis.edu::f86cb76e-1a11-4604-ac9a-924b40e892f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4" autoAdjust="0"/>
    <p:restoredTop sz="94668" autoAdjust="0"/>
  </p:normalViewPr>
  <p:slideViewPr>
    <p:cSldViewPr snapToGrid="0">
      <p:cViewPr>
        <p:scale>
          <a:sx n="180" d="100"/>
          <a:sy n="180" d="100"/>
        </p:scale>
        <p:origin x="3656" y="7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Users/raffertyleung/Desktop/cs691/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raffertyleung/Desktop/cs691/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raffertyleung/Desktop/cs691/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raffertyleung/Desktop/cs691/chart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Team Velocity (January 23, 2023 – March 10, 2023)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Velocity!$B$1</c:f>
              <c:strCache>
                <c:ptCount val="1"/>
                <c:pt idx="0">
                  <c:v>Story Points</c:v>
                </c:pt>
              </c:strCache>
            </c:strRef>
          </c:tx>
          <c:spPr>
            <a:solidFill>
              <a:schemeClr val="accent1"/>
            </a:solidFill>
            <a:ln>
              <a:noFill/>
            </a:ln>
            <a:effectLst/>
          </c:spPr>
          <c:invertIfNegative val="0"/>
          <c:cat>
            <c:strRef>
              <c:f>Velocity!$A$2:$A$4</c:f>
              <c:strCache>
                <c:ptCount val="3"/>
                <c:pt idx="0">
                  <c:v>Catalyst 1a</c:v>
                </c:pt>
                <c:pt idx="1">
                  <c:v>Catalyst 1b</c:v>
                </c:pt>
                <c:pt idx="2">
                  <c:v>Catalyst 1c</c:v>
                </c:pt>
              </c:strCache>
            </c:strRef>
          </c:cat>
          <c:val>
            <c:numRef>
              <c:f>Velocity!$B$2:$B$4</c:f>
              <c:numCache>
                <c:formatCode>General</c:formatCode>
                <c:ptCount val="3"/>
                <c:pt idx="0">
                  <c:v>71</c:v>
                </c:pt>
                <c:pt idx="1">
                  <c:v>44</c:v>
                </c:pt>
                <c:pt idx="2">
                  <c:v>27</c:v>
                </c:pt>
              </c:numCache>
            </c:numRef>
          </c:val>
          <c:extLst>
            <c:ext xmlns:c16="http://schemas.microsoft.com/office/drawing/2014/chart" uri="{C3380CC4-5D6E-409C-BE32-E72D297353CC}">
              <c16:uniqueId val="{00000000-3971-FF45-9AAB-E14076EE86B7}"/>
            </c:ext>
          </c:extLst>
        </c:ser>
        <c:ser>
          <c:idx val="1"/>
          <c:order val="1"/>
          <c:tx>
            <c:strRef>
              <c:f>Velocity!$C$1</c:f>
              <c:strCache>
                <c:ptCount val="1"/>
                <c:pt idx="0">
                  <c:v>Story Points Completed</c:v>
                </c:pt>
              </c:strCache>
            </c:strRef>
          </c:tx>
          <c:spPr>
            <a:solidFill>
              <a:schemeClr val="accent2"/>
            </a:solidFill>
            <a:ln>
              <a:noFill/>
            </a:ln>
            <a:effectLst/>
          </c:spPr>
          <c:invertIfNegative val="0"/>
          <c:cat>
            <c:strRef>
              <c:f>Velocity!$A$2:$A$4</c:f>
              <c:strCache>
                <c:ptCount val="3"/>
                <c:pt idx="0">
                  <c:v>Catalyst 1a</c:v>
                </c:pt>
                <c:pt idx="1">
                  <c:v>Catalyst 1b</c:v>
                </c:pt>
                <c:pt idx="2">
                  <c:v>Catalyst 1c</c:v>
                </c:pt>
              </c:strCache>
            </c:strRef>
          </c:cat>
          <c:val>
            <c:numRef>
              <c:f>Velocity!$C$2:$C$4</c:f>
              <c:numCache>
                <c:formatCode>General</c:formatCode>
                <c:ptCount val="3"/>
                <c:pt idx="0">
                  <c:v>71</c:v>
                </c:pt>
                <c:pt idx="1">
                  <c:v>44</c:v>
                </c:pt>
                <c:pt idx="2">
                  <c:v>26</c:v>
                </c:pt>
              </c:numCache>
            </c:numRef>
          </c:val>
          <c:extLst>
            <c:ext xmlns:c16="http://schemas.microsoft.com/office/drawing/2014/chart" uri="{C3380CC4-5D6E-409C-BE32-E72D297353CC}">
              <c16:uniqueId val="{00000001-3971-FF45-9AAB-E14076EE86B7}"/>
            </c:ext>
          </c:extLst>
        </c:ser>
        <c:dLbls>
          <c:showLegendKey val="0"/>
          <c:showVal val="0"/>
          <c:showCatName val="0"/>
          <c:showSerName val="0"/>
          <c:showPercent val="0"/>
          <c:showBubbleSize val="0"/>
        </c:dLbls>
        <c:gapWidth val="219"/>
        <c:overlap val="-27"/>
        <c:axId val="74147455"/>
        <c:axId val="2102812784"/>
      </c:barChart>
      <c:catAx>
        <c:axId val="74147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2812784"/>
        <c:crosses val="autoZero"/>
        <c:auto val="1"/>
        <c:lblAlgn val="ctr"/>
        <c:lblOffset val="100"/>
        <c:noMultiLvlLbl val="0"/>
      </c:catAx>
      <c:valAx>
        <c:axId val="2102812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Story 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47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Catalyst 1a (January 23, 2023 - February 6, 2023):  Burn Down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'Sprint 1a'!$E$1</c:f>
              <c:strCache>
                <c:ptCount val="1"/>
                <c:pt idx="0">
                  <c:v>Work Scope</c:v>
                </c:pt>
              </c:strCache>
            </c:strRef>
          </c:tx>
          <c:spPr>
            <a:ln w="28575" cap="rnd">
              <a:solidFill>
                <a:schemeClr val="accent1"/>
              </a:solidFill>
              <a:round/>
            </a:ln>
            <a:effectLst/>
          </c:spPr>
          <c:marker>
            <c:symbol val="none"/>
          </c:marker>
          <c:cat>
            <c:numRef>
              <c:f>'Sprint 1a'!$A$2:$A$13</c:f>
              <c:numCache>
                <c:formatCode>m/d/yy</c:formatCode>
                <c:ptCount val="12"/>
                <c:pt idx="0">
                  <c:v>44949</c:v>
                </c:pt>
                <c:pt idx="1">
                  <c:v>44949</c:v>
                </c:pt>
                <c:pt idx="2">
                  <c:v>44951</c:v>
                </c:pt>
                <c:pt idx="3">
                  <c:v>44951</c:v>
                </c:pt>
                <c:pt idx="4">
                  <c:v>44953</c:v>
                </c:pt>
                <c:pt idx="5">
                  <c:v>44953</c:v>
                </c:pt>
                <c:pt idx="6">
                  <c:v>44958</c:v>
                </c:pt>
                <c:pt idx="7">
                  <c:v>44960</c:v>
                </c:pt>
                <c:pt idx="8">
                  <c:v>44962</c:v>
                </c:pt>
                <c:pt idx="9">
                  <c:v>44962</c:v>
                </c:pt>
                <c:pt idx="10">
                  <c:v>44963</c:v>
                </c:pt>
                <c:pt idx="11">
                  <c:v>44963</c:v>
                </c:pt>
              </c:numCache>
            </c:numRef>
          </c:cat>
          <c:val>
            <c:numRef>
              <c:f>'Sprint 1a'!$E$2:$E$13</c:f>
              <c:numCache>
                <c:formatCode>General</c:formatCode>
                <c:ptCount val="12"/>
                <c:pt idx="0">
                  <c:v>71</c:v>
                </c:pt>
                <c:pt idx="1">
                  <c:v>71</c:v>
                </c:pt>
                <c:pt idx="2">
                  <c:v>71</c:v>
                </c:pt>
                <c:pt idx="3">
                  <c:v>71</c:v>
                </c:pt>
                <c:pt idx="4">
                  <c:v>71</c:v>
                </c:pt>
                <c:pt idx="5">
                  <c:v>71</c:v>
                </c:pt>
                <c:pt idx="6">
                  <c:v>71</c:v>
                </c:pt>
                <c:pt idx="7">
                  <c:v>71</c:v>
                </c:pt>
                <c:pt idx="8">
                  <c:v>71</c:v>
                </c:pt>
                <c:pt idx="9">
                  <c:v>71</c:v>
                </c:pt>
                <c:pt idx="10">
                  <c:v>71</c:v>
                </c:pt>
                <c:pt idx="11">
                  <c:v>71</c:v>
                </c:pt>
              </c:numCache>
            </c:numRef>
          </c:val>
          <c:smooth val="0"/>
          <c:extLst>
            <c:ext xmlns:c16="http://schemas.microsoft.com/office/drawing/2014/chart" uri="{C3380CC4-5D6E-409C-BE32-E72D297353CC}">
              <c16:uniqueId val="{00000000-D524-E14B-B466-4C0B1D231BDC}"/>
            </c:ext>
          </c:extLst>
        </c:ser>
        <c:ser>
          <c:idx val="1"/>
          <c:order val="1"/>
          <c:tx>
            <c:strRef>
              <c:f>'Sprint 1a'!$F$1</c:f>
              <c:strCache>
                <c:ptCount val="1"/>
                <c:pt idx="0">
                  <c:v>Remaining Work</c:v>
                </c:pt>
              </c:strCache>
            </c:strRef>
          </c:tx>
          <c:spPr>
            <a:ln w="28575" cap="rnd">
              <a:solidFill>
                <a:schemeClr val="accent2"/>
              </a:solidFill>
              <a:round/>
            </a:ln>
            <a:effectLst/>
          </c:spPr>
          <c:marker>
            <c:symbol val="none"/>
          </c:marker>
          <c:cat>
            <c:numRef>
              <c:f>'Sprint 1a'!$A$2:$A$13</c:f>
              <c:numCache>
                <c:formatCode>m/d/yy</c:formatCode>
                <c:ptCount val="12"/>
                <c:pt idx="0">
                  <c:v>44949</c:v>
                </c:pt>
                <c:pt idx="1">
                  <c:v>44949</c:v>
                </c:pt>
                <c:pt idx="2">
                  <c:v>44951</c:v>
                </c:pt>
                <c:pt idx="3">
                  <c:v>44951</c:v>
                </c:pt>
                <c:pt idx="4">
                  <c:v>44953</c:v>
                </c:pt>
                <c:pt idx="5">
                  <c:v>44953</c:v>
                </c:pt>
                <c:pt idx="6">
                  <c:v>44958</c:v>
                </c:pt>
                <c:pt idx="7">
                  <c:v>44960</c:v>
                </c:pt>
                <c:pt idx="8">
                  <c:v>44962</c:v>
                </c:pt>
                <c:pt idx="9">
                  <c:v>44962</c:v>
                </c:pt>
                <c:pt idx="10">
                  <c:v>44963</c:v>
                </c:pt>
                <c:pt idx="11">
                  <c:v>44963</c:v>
                </c:pt>
              </c:numCache>
            </c:numRef>
          </c:cat>
          <c:val>
            <c:numRef>
              <c:f>'Sprint 1a'!$F$2:$F$13</c:f>
              <c:numCache>
                <c:formatCode>General</c:formatCode>
                <c:ptCount val="12"/>
                <c:pt idx="0">
                  <c:v>63</c:v>
                </c:pt>
                <c:pt idx="1">
                  <c:v>61</c:v>
                </c:pt>
                <c:pt idx="2">
                  <c:v>56</c:v>
                </c:pt>
                <c:pt idx="3">
                  <c:v>48</c:v>
                </c:pt>
                <c:pt idx="4">
                  <c:v>43</c:v>
                </c:pt>
                <c:pt idx="5">
                  <c:v>35</c:v>
                </c:pt>
                <c:pt idx="6">
                  <c:v>27</c:v>
                </c:pt>
                <c:pt idx="7">
                  <c:v>19</c:v>
                </c:pt>
                <c:pt idx="8">
                  <c:v>16</c:v>
                </c:pt>
                <c:pt idx="9">
                  <c:v>8</c:v>
                </c:pt>
                <c:pt idx="10">
                  <c:v>3</c:v>
                </c:pt>
                <c:pt idx="11">
                  <c:v>0</c:v>
                </c:pt>
              </c:numCache>
            </c:numRef>
          </c:val>
          <c:smooth val="0"/>
          <c:extLst>
            <c:ext xmlns:c16="http://schemas.microsoft.com/office/drawing/2014/chart" uri="{C3380CC4-5D6E-409C-BE32-E72D297353CC}">
              <c16:uniqueId val="{00000001-D524-E14B-B466-4C0B1D231BDC}"/>
            </c:ext>
          </c:extLst>
        </c:ser>
        <c:dLbls>
          <c:showLegendKey val="0"/>
          <c:showVal val="0"/>
          <c:showCatName val="0"/>
          <c:showSerName val="0"/>
          <c:showPercent val="0"/>
          <c:showBubbleSize val="0"/>
        </c:dLbls>
        <c:smooth val="0"/>
        <c:axId val="2103334048"/>
        <c:axId val="2103129088"/>
      </c:lineChart>
      <c:dateAx>
        <c:axId val="21033340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129088"/>
        <c:crosses val="autoZero"/>
        <c:auto val="1"/>
        <c:lblOffset val="100"/>
        <c:baseTimeUnit val="days"/>
      </c:dateAx>
      <c:valAx>
        <c:axId val="2103129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Story Point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334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Catalyst 1b (February 6, 2023 - February 20, 2023): Burn Down</a:t>
            </a:r>
            <a:r>
              <a:rPr lang="en-US" baseline="0" dirty="0"/>
              <a:t> Chart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'Sprint 1b'!$E$1</c:f>
              <c:strCache>
                <c:ptCount val="1"/>
                <c:pt idx="0">
                  <c:v>Work Scope</c:v>
                </c:pt>
              </c:strCache>
            </c:strRef>
          </c:tx>
          <c:spPr>
            <a:ln w="28575" cap="rnd">
              <a:solidFill>
                <a:schemeClr val="accent1"/>
              </a:solidFill>
              <a:round/>
            </a:ln>
            <a:effectLst/>
          </c:spPr>
          <c:marker>
            <c:symbol val="none"/>
          </c:marker>
          <c:cat>
            <c:numRef>
              <c:f>'Sprint 1b'!$A$2:$A$8</c:f>
              <c:numCache>
                <c:formatCode>m/d/yy</c:formatCode>
                <c:ptCount val="7"/>
                <c:pt idx="0">
                  <c:v>44963</c:v>
                </c:pt>
                <c:pt idx="1">
                  <c:v>44965</c:v>
                </c:pt>
                <c:pt idx="2">
                  <c:v>44965</c:v>
                </c:pt>
                <c:pt idx="3">
                  <c:v>44967</c:v>
                </c:pt>
                <c:pt idx="4">
                  <c:v>44972</c:v>
                </c:pt>
                <c:pt idx="5">
                  <c:v>44977</c:v>
                </c:pt>
                <c:pt idx="6">
                  <c:v>44977</c:v>
                </c:pt>
              </c:numCache>
            </c:numRef>
          </c:cat>
          <c:val>
            <c:numRef>
              <c:f>'Sprint 1b'!$E$2:$E$8</c:f>
              <c:numCache>
                <c:formatCode>General</c:formatCode>
                <c:ptCount val="7"/>
                <c:pt idx="0">
                  <c:v>44</c:v>
                </c:pt>
                <c:pt idx="1">
                  <c:v>44</c:v>
                </c:pt>
                <c:pt idx="2">
                  <c:v>44</c:v>
                </c:pt>
                <c:pt idx="3">
                  <c:v>44</c:v>
                </c:pt>
                <c:pt idx="4">
                  <c:v>44</c:v>
                </c:pt>
                <c:pt idx="5">
                  <c:v>44</c:v>
                </c:pt>
                <c:pt idx="6">
                  <c:v>44</c:v>
                </c:pt>
              </c:numCache>
            </c:numRef>
          </c:val>
          <c:smooth val="0"/>
          <c:extLst>
            <c:ext xmlns:c16="http://schemas.microsoft.com/office/drawing/2014/chart" uri="{C3380CC4-5D6E-409C-BE32-E72D297353CC}">
              <c16:uniqueId val="{00000000-D543-ED46-B305-895748DB6490}"/>
            </c:ext>
          </c:extLst>
        </c:ser>
        <c:ser>
          <c:idx val="1"/>
          <c:order val="1"/>
          <c:tx>
            <c:strRef>
              <c:f>'Sprint 1b'!$F$1</c:f>
              <c:strCache>
                <c:ptCount val="1"/>
                <c:pt idx="0">
                  <c:v>Remaining Work</c:v>
                </c:pt>
              </c:strCache>
            </c:strRef>
          </c:tx>
          <c:spPr>
            <a:ln w="28575" cap="rnd">
              <a:solidFill>
                <a:schemeClr val="accent2"/>
              </a:solidFill>
              <a:round/>
            </a:ln>
            <a:effectLst/>
          </c:spPr>
          <c:marker>
            <c:symbol val="none"/>
          </c:marker>
          <c:cat>
            <c:numRef>
              <c:f>'Sprint 1b'!$A$2:$A$8</c:f>
              <c:numCache>
                <c:formatCode>m/d/yy</c:formatCode>
                <c:ptCount val="7"/>
                <c:pt idx="0">
                  <c:v>44963</c:v>
                </c:pt>
                <c:pt idx="1">
                  <c:v>44965</c:v>
                </c:pt>
                <c:pt idx="2">
                  <c:v>44965</c:v>
                </c:pt>
                <c:pt idx="3">
                  <c:v>44967</c:v>
                </c:pt>
                <c:pt idx="4">
                  <c:v>44972</c:v>
                </c:pt>
                <c:pt idx="5">
                  <c:v>44977</c:v>
                </c:pt>
                <c:pt idx="6">
                  <c:v>44977</c:v>
                </c:pt>
              </c:numCache>
            </c:numRef>
          </c:cat>
          <c:val>
            <c:numRef>
              <c:f>'Sprint 1b'!$F$2:$F$8</c:f>
              <c:numCache>
                <c:formatCode>General</c:formatCode>
                <c:ptCount val="7"/>
                <c:pt idx="0">
                  <c:v>43</c:v>
                </c:pt>
                <c:pt idx="1">
                  <c:v>35</c:v>
                </c:pt>
                <c:pt idx="2">
                  <c:v>27</c:v>
                </c:pt>
                <c:pt idx="3">
                  <c:v>19</c:v>
                </c:pt>
                <c:pt idx="4">
                  <c:v>11</c:v>
                </c:pt>
                <c:pt idx="5">
                  <c:v>8</c:v>
                </c:pt>
                <c:pt idx="6">
                  <c:v>0</c:v>
                </c:pt>
              </c:numCache>
            </c:numRef>
          </c:val>
          <c:smooth val="0"/>
          <c:extLst>
            <c:ext xmlns:c16="http://schemas.microsoft.com/office/drawing/2014/chart" uri="{C3380CC4-5D6E-409C-BE32-E72D297353CC}">
              <c16:uniqueId val="{00000001-D543-ED46-B305-895748DB6490}"/>
            </c:ext>
          </c:extLst>
        </c:ser>
        <c:dLbls>
          <c:showLegendKey val="0"/>
          <c:showVal val="0"/>
          <c:showCatName val="0"/>
          <c:showSerName val="0"/>
          <c:showPercent val="0"/>
          <c:showBubbleSize val="0"/>
        </c:dLbls>
        <c:smooth val="0"/>
        <c:axId val="50700079"/>
        <c:axId val="50701807"/>
      </c:lineChart>
      <c:dateAx>
        <c:axId val="507000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01807"/>
        <c:crosses val="autoZero"/>
        <c:auto val="1"/>
        <c:lblOffset val="100"/>
        <c:baseTimeUnit val="days"/>
      </c:dateAx>
      <c:valAx>
        <c:axId val="50701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Story 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00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Catalyst 1c (February 20, 2023 - March 10, 2023):  Burn Down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'Sprint 1c'!$E$1</c:f>
              <c:strCache>
                <c:ptCount val="1"/>
                <c:pt idx="0">
                  <c:v>Work Scope</c:v>
                </c:pt>
              </c:strCache>
            </c:strRef>
          </c:tx>
          <c:spPr>
            <a:ln w="28575" cap="rnd">
              <a:solidFill>
                <a:schemeClr val="accent1"/>
              </a:solidFill>
              <a:round/>
            </a:ln>
            <a:effectLst/>
          </c:spPr>
          <c:marker>
            <c:symbol val="none"/>
          </c:marker>
          <c:cat>
            <c:numRef>
              <c:f>'Sprint 1c'!$A$2:$A$7</c:f>
              <c:numCache>
                <c:formatCode>m/d/yy</c:formatCode>
                <c:ptCount val="6"/>
                <c:pt idx="0">
                  <c:v>44980</c:v>
                </c:pt>
                <c:pt idx="1">
                  <c:v>44981</c:v>
                </c:pt>
                <c:pt idx="2">
                  <c:v>44983</c:v>
                </c:pt>
                <c:pt idx="3">
                  <c:v>44990</c:v>
                </c:pt>
                <c:pt idx="4">
                  <c:v>44990</c:v>
                </c:pt>
                <c:pt idx="5">
                  <c:v>44991</c:v>
                </c:pt>
              </c:numCache>
            </c:numRef>
          </c:cat>
          <c:val>
            <c:numRef>
              <c:f>'Sprint 1c'!$E$2:$E$7</c:f>
              <c:numCache>
                <c:formatCode>General</c:formatCode>
                <c:ptCount val="6"/>
                <c:pt idx="0">
                  <c:v>19</c:v>
                </c:pt>
                <c:pt idx="1">
                  <c:v>27</c:v>
                </c:pt>
                <c:pt idx="2">
                  <c:v>27</c:v>
                </c:pt>
                <c:pt idx="3">
                  <c:v>27</c:v>
                </c:pt>
                <c:pt idx="4">
                  <c:v>27</c:v>
                </c:pt>
                <c:pt idx="5">
                  <c:v>27</c:v>
                </c:pt>
              </c:numCache>
            </c:numRef>
          </c:val>
          <c:smooth val="0"/>
          <c:extLst>
            <c:ext xmlns:c16="http://schemas.microsoft.com/office/drawing/2014/chart" uri="{C3380CC4-5D6E-409C-BE32-E72D297353CC}">
              <c16:uniqueId val="{00000000-78DD-044C-8929-CF9988BA93C0}"/>
            </c:ext>
          </c:extLst>
        </c:ser>
        <c:ser>
          <c:idx val="1"/>
          <c:order val="1"/>
          <c:tx>
            <c:strRef>
              <c:f>'Sprint 1c'!$F$1</c:f>
              <c:strCache>
                <c:ptCount val="1"/>
                <c:pt idx="0">
                  <c:v>Remaining Work</c:v>
                </c:pt>
              </c:strCache>
            </c:strRef>
          </c:tx>
          <c:spPr>
            <a:ln w="28575" cap="rnd">
              <a:solidFill>
                <a:schemeClr val="accent2"/>
              </a:solidFill>
              <a:round/>
            </a:ln>
            <a:effectLst/>
          </c:spPr>
          <c:marker>
            <c:symbol val="none"/>
          </c:marker>
          <c:cat>
            <c:numRef>
              <c:f>'Sprint 1c'!$A$2:$A$7</c:f>
              <c:numCache>
                <c:formatCode>m/d/yy</c:formatCode>
                <c:ptCount val="6"/>
                <c:pt idx="0">
                  <c:v>44980</c:v>
                </c:pt>
                <c:pt idx="1">
                  <c:v>44981</c:v>
                </c:pt>
                <c:pt idx="2">
                  <c:v>44983</c:v>
                </c:pt>
                <c:pt idx="3">
                  <c:v>44990</c:v>
                </c:pt>
                <c:pt idx="4">
                  <c:v>44990</c:v>
                </c:pt>
                <c:pt idx="5">
                  <c:v>44991</c:v>
                </c:pt>
              </c:numCache>
            </c:numRef>
          </c:cat>
          <c:val>
            <c:numRef>
              <c:f>'Sprint 1c'!$F$2:$F$7</c:f>
              <c:numCache>
                <c:formatCode>General</c:formatCode>
                <c:ptCount val="6"/>
                <c:pt idx="0">
                  <c:v>16</c:v>
                </c:pt>
                <c:pt idx="1">
                  <c:v>24</c:v>
                </c:pt>
                <c:pt idx="2">
                  <c:v>16</c:v>
                </c:pt>
                <c:pt idx="3">
                  <c:v>11</c:v>
                </c:pt>
                <c:pt idx="4">
                  <c:v>6</c:v>
                </c:pt>
                <c:pt idx="5">
                  <c:v>1</c:v>
                </c:pt>
              </c:numCache>
            </c:numRef>
          </c:val>
          <c:smooth val="0"/>
          <c:extLst>
            <c:ext xmlns:c16="http://schemas.microsoft.com/office/drawing/2014/chart" uri="{C3380CC4-5D6E-409C-BE32-E72D297353CC}">
              <c16:uniqueId val="{00000001-78DD-044C-8929-CF9988BA93C0}"/>
            </c:ext>
          </c:extLst>
        </c:ser>
        <c:dLbls>
          <c:showLegendKey val="0"/>
          <c:showVal val="0"/>
          <c:showCatName val="0"/>
          <c:showSerName val="0"/>
          <c:showPercent val="0"/>
          <c:showBubbleSize val="0"/>
        </c:dLbls>
        <c:smooth val="0"/>
        <c:axId val="73652095"/>
        <c:axId val="73554191"/>
      </c:lineChart>
      <c:dateAx>
        <c:axId val="736520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54191"/>
        <c:crosses val="autoZero"/>
        <c:auto val="1"/>
        <c:lblOffset val="100"/>
        <c:baseTimeUnit val="days"/>
      </c:dateAx>
      <c:valAx>
        <c:axId val="7355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Story 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652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3/1/23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15</a:t>
            </a:fld>
            <a:endParaRPr lang="en-US" dirty="0"/>
          </a:p>
        </p:txBody>
      </p:sp>
    </p:spTree>
    <p:extLst>
      <p:ext uri="{BB962C8B-B14F-4D97-AF65-F5344CB8AC3E}">
        <p14:creationId xmlns:p14="http://schemas.microsoft.com/office/powerpoint/2010/main" val="187155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0">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pic>
        <p:nvPicPr>
          <p:cNvPr id="4" name="Picture 3" descr="Logo&#10;&#10;Description automatically generated with medium confidence">
            <a:extLst>
              <a:ext uri="{FF2B5EF4-FFF2-40B4-BE49-F238E27FC236}">
                <a16:creationId xmlns:a16="http://schemas.microsoft.com/office/drawing/2014/main" id="{85FD5941-8FB7-6B6E-AEC4-8BC8B8062BBD}"/>
              </a:ext>
            </a:extLst>
          </p:cNvPr>
          <p:cNvPicPr>
            <a:picLocks noChangeAspect="1"/>
          </p:cNvPicPr>
          <p:nvPr userDrawn="1"/>
        </p:nvPicPr>
        <p:blipFill>
          <a:blip r:embed="rId2"/>
          <a:stretch>
            <a:fillRect/>
          </a:stretch>
        </p:blipFill>
        <p:spPr>
          <a:xfrm>
            <a:off x="92515" y="6195211"/>
            <a:ext cx="921392" cy="570125"/>
          </a:xfrm>
          <a:prstGeom prst="rect">
            <a:avLst/>
          </a:prstGeom>
        </p:spPr>
      </p:pic>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Tree>
    <p:extLst>
      <p:ext uri="{BB962C8B-B14F-4D97-AF65-F5344CB8AC3E}">
        <p14:creationId xmlns:p14="http://schemas.microsoft.com/office/powerpoint/2010/main" val="120980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bg1">
                    <a:lumMod val="50000"/>
                  </a:schemeClr>
                </a:solidFill>
              </a:defRPr>
            </a:lvl1pPr>
          </a:lstStyle>
          <a:p>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endParaRPr lang="en-US" dirty="0"/>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60016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0">
                <a:solidFill>
                  <a:schemeClr val="bg1">
                    <a:lumMod val="50000"/>
                  </a:schemeClr>
                </a:solidFill>
                <a:latin typeface="+mn-lt"/>
              </a:defRPr>
            </a:lvl1pPr>
          </a:lstStyle>
          <a:p>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68344"/>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Shape&#10;&#10;Description automatically generated with medium confidence">
            <a:extLst>
              <a:ext uri="{FF2B5EF4-FFF2-40B4-BE49-F238E27FC236}">
                <a16:creationId xmlns:a16="http://schemas.microsoft.com/office/drawing/2014/main" id="{F160B22D-8002-AB03-CF59-E5405459D34C}"/>
              </a:ext>
            </a:extLst>
          </p:cNvPr>
          <p:cNvPicPr>
            <a:picLocks noChangeAspect="1"/>
          </p:cNvPicPr>
          <p:nvPr userDrawn="1"/>
        </p:nvPicPr>
        <p:blipFill>
          <a:blip r:embed="rId16"/>
          <a:stretch>
            <a:fillRect/>
          </a:stretch>
        </p:blipFill>
        <p:spPr>
          <a:xfrm>
            <a:off x="11201400" y="6219375"/>
            <a:ext cx="921392" cy="570125"/>
          </a:xfrm>
          <a:prstGeom prst="rect">
            <a:avLst/>
          </a:prstGeom>
        </p:spPr>
      </p:pic>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 id="2147483672" r:id="rId13"/>
    <p:sldLayoutId id="2147483685" r:id="rId14"/>
  </p:sldLayoutIdLst>
  <p:hf hdr="0" ftr="0" dt="0"/>
  <p:txStyles>
    <p:titleStyle>
      <a:lvl1pPr algn="l" defTabSz="914400" rtl="0" eaLnBrk="1" latinLnBrk="0" hangingPunct="1">
        <a:lnSpc>
          <a:spcPct val="90000"/>
        </a:lnSpc>
        <a:spcBef>
          <a:spcPct val="0"/>
        </a:spcBef>
        <a:buNone/>
        <a:defRPr sz="4800" b="0" kern="1200" spc="-4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jp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3.xml"/><Relationship Id="rId5" Type="http://schemas.openxmlformats.org/officeDocument/2006/relationships/image" Target="../media/image20.jpeg"/><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3BEA8DC-D85D-47C5-A352-5FA38C6615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Background pattern&#10;&#10;Description automatically generated">
            <a:extLst>
              <a:ext uri="{FF2B5EF4-FFF2-40B4-BE49-F238E27FC236}">
                <a16:creationId xmlns:a16="http://schemas.microsoft.com/office/drawing/2014/main" id="{988975D8-408A-6FD1-3E6C-95C37A05335E}"/>
              </a:ext>
            </a:extLst>
          </p:cNvPr>
          <p:cNvPicPr>
            <a:picLocks noGrp="1" noChangeAspect="1"/>
          </p:cNvPicPr>
          <p:nvPr>
            <p:ph type="pic" sz="quarter" idx="13"/>
          </p:nvPr>
        </p:nvPicPr>
        <p:blipFill rotWithShape="1">
          <a:blip r:embed="rId2"/>
          <a:srcRect t="14832" b="2447"/>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89794409-74D6-4CE5-A2FE-377A7D653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rgbClr val="000000">
                  <a:alpha val="23000"/>
                </a:srgbClr>
              </a:gs>
              <a:gs pos="0">
                <a:srgbClr val="000000">
                  <a:alpha val="0"/>
                </a:srgbClr>
              </a:gs>
              <a:gs pos="100000">
                <a:srgbClr val="000000">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5" y="876301"/>
            <a:ext cx="8494955" cy="4805300"/>
          </a:xfrm>
        </p:spPr>
        <p:txBody>
          <a:bodyPr vert="horz" lIns="91440" tIns="45720" rIns="91440" bIns="45720" rtlCol="0" anchor="b">
            <a:normAutofit/>
          </a:bodyPr>
          <a:lstStyle/>
          <a:p>
            <a:r>
              <a:rPr lang="en-US" sz="5400" b="1" kern="1200" spc="-40" baseline="0">
                <a:solidFill>
                  <a:srgbClr val="FFFFFF"/>
                </a:solidFill>
                <a:latin typeface="+mj-lt"/>
                <a:ea typeface="+mj-ea"/>
                <a:cs typeface="+mj-cs"/>
              </a:rPr>
              <a:t>SpotCheckAI: Deliverable 1</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4" y="5687291"/>
            <a:ext cx="10365320" cy="663370"/>
          </a:xfrm>
        </p:spPr>
        <p:txBody>
          <a:bodyPr vert="horz" lIns="91440" tIns="45720" rIns="91440" bIns="45720" rtlCol="0" anchor="t">
            <a:normAutofit/>
          </a:bodyPr>
          <a:lstStyle/>
          <a:p>
            <a:pPr>
              <a:lnSpc>
                <a:spcPct val="100000"/>
              </a:lnSpc>
            </a:pPr>
            <a:r>
              <a:rPr lang="en-US" sz="2000" b="1" kern="1200" spc="-20" baseline="0">
                <a:solidFill>
                  <a:srgbClr val="FFFFFF"/>
                </a:solidFill>
                <a:latin typeface="+mn-lt"/>
                <a:ea typeface="+mn-ea"/>
                <a:cs typeface="+mn-cs"/>
              </a:rPr>
              <a:t>Rafferty Leung</a:t>
            </a:r>
          </a:p>
        </p:txBody>
      </p:sp>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50A-3AFF-C25C-B24F-A391BB1D73B7}"/>
              </a:ext>
            </a:extLst>
          </p:cNvPr>
          <p:cNvSpPr>
            <a:spLocks noGrp="1"/>
          </p:cNvSpPr>
          <p:nvPr>
            <p:ph type="title"/>
          </p:nvPr>
        </p:nvSpPr>
        <p:spPr/>
        <p:txBody>
          <a:bodyPr>
            <a:normAutofit fontScale="90000"/>
          </a:bodyPr>
          <a:lstStyle/>
          <a:p>
            <a:r>
              <a:rPr lang="en-US" dirty="0"/>
              <a:t>Current Technologies Utilized</a:t>
            </a:r>
          </a:p>
        </p:txBody>
      </p:sp>
      <p:sp>
        <p:nvSpPr>
          <p:cNvPr id="3" name="Content Placeholder 2">
            <a:extLst>
              <a:ext uri="{FF2B5EF4-FFF2-40B4-BE49-F238E27FC236}">
                <a16:creationId xmlns:a16="http://schemas.microsoft.com/office/drawing/2014/main" id="{12CEE894-B230-DD68-1678-27079B589DA8}"/>
              </a:ext>
            </a:extLst>
          </p:cNvPr>
          <p:cNvSpPr>
            <a:spLocks noGrp="1"/>
          </p:cNvSpPr>
          <p:nvPr>
            <p:ph sz="quarter" idx="14"/>
          </p:nvPr>
        </p:nvSpPr>
        <p:spPr/>
        <p:txBody>
          <a:bodyPr>
            <a:normAutofit/>
          </a:bodyPr>
          <a:lstStyle/>
          <a:p>
            <a:r>
              <a:rPr lang="en-US" dirty="0"/>
              <a:t>Front End: HTML, CSS, JavaScript, React, Ionic, </a:t>
            </a:r>
            <a:r>
              <a:rPr lang="en-US" dirty="0" err="1"/>
              <a:t>Axios</a:t>
            </a:r>
            <a:endParaRPr lang="en-US" dirty="0"/>
          </a:p>
          <a:p>
            <a:r>
              <a:rPr lang="en-US" dirty="0"/>
              <a:t>Back End: Python, Django, Django REST, TensorFlow, </a:t>
            </a:r>
            <a:r>
              <a:rPr lang="en-US" dirty="0" err="1"/>
              <a:t>Keras</a:t>
            </a:r>
            <a:endParaRPr lang="en-US" dirty="0"/>
          </a:p>
          <a:p>
            <a:pPr lvl="1"/>
            <a:r>
              <a:rPr lang="en-US" dirty="0"/>
              <a:t>Python Package Dependencies: NumPy, Matplotlib, OpenCV, Pillow (PIL)</a:t>
            </a:r>
          </a:p>
          <a:p>
            <a:r>
              <a:rPr lang="en-US" dirty="0"/>
              <a:t>Other Technologies Used: Google Authenticator, </a:t>
            </a:r>
            <a:r>
              <a:rPr lang="en-US" dirty="0" err="1"/>
              <a:t>Github</a:t>
            </a:r>
            <a:r>
              <a:rPr lang="en-US" dirty="0"/>
              <a:t>, Git, Visual Studio Code (</a:t>
            </a:r>
            <a:r>
              <a:rPr lang="en-US" dirty="0" err="1"/>
              <a:t>VSCode</a:t>
            </a:r>
            <a:r>
              <a:rPr lang="en-US" dirty="0"/>
              <a:t>), Google </a:t>
            </a:r>
            <a:r>
              <a:rPr lang="en-US" dirty="0" err="1"/>
              <a:t>Colaboratory</a:t>
            </a:r>
            <a:r>
              <a:rPr lang="en-US" dirty="0"/>
              <a:t>, Jira, </a:t>
            </a:r>
            <a:r>
              <a:rPr lang="en-US" dirty="0" err="1"/>
              <a:t>Photopea</a:t>
            </a:r>
            <a:endParaRPr lang="en-US" dirty="0"/>
          </a:p>
          <a:p>
            <a:endParaRPr lang="en-US" dirty="0"/>
          </a:p>
          <a:p>
            <a:pPr marL="0" indent="0">
              <a:buNone/>
            </a:pPr>
            <a:r>
              <a:rPr lang="en-US" dirty="0"/>
              <a:t>Note: This is the list of technologies employed for the MVP only.</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p:txBody>
      </p:sp>
      <p:pic>
        <p:nvPicPr>
          <p:cNvPr id="4104" name="Picture 8" descr="ionic&quot; Icon - Download for free – Iconduck">
            <a:extLst>
              <a:ext uri="{FF2B5EF4-FFF2-40B4-BE49-F238E27FC236}">
                <a16:creationId xmlns:a16="http://schemas.microsoft.com/office/drawing/2014/main" id="{A2300DCF-4D9B-4722-9094-282755256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984" y="5325058"/>
            <a:ext cx="997098" cy="99709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eact (JavaScript library) - Wikipedia">
            <a:extLst>
              <a:ext uri="{FF2B5EF4-FFF2-40B4-BE49-F238E27FC236}">
                <a16:creationId xmlns:a16="http://schemas.microsoft.com/office/drawing/2014/main" id="{392ACE05-DF78-3FD0-1787-78BCE5A45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201" y="5325058"/>
            <a:ext cx="1147124" cy="99709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Python (programming language) - Wikipedia">
            <a:extLst>
              <a:ext uri="{FF2B5EF4-FFF2-40B4-BE49-F238E27FC236}">
                <a16:creationId xmlns:a16="http://schemas.microsoft.com/office/drawing/2014/main" id="{B7092E22-BFEB-FEC6-D0B4-39250ADE4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444" y="5325058"/>
            <a:ext cx="997097" cy="109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5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66C7-061C-ADBB-1282-CFE2BF919A4E}"/>
              </a:ext>
            </a:extLst>
          </p:cNvPr>
          <p:cNvSpPr>
            <a:spLocks noGrp="1"/>
          </p:cNvSpPr>
          <p:nvPr>
            <p:ph type="title"/>
          </p:nvPr>
        </p:nvSpPr>
        <p:spPr/>
        <p:txBody>
          <a:bodyPr>
            <a:normAutofit fontScale="90000"/>
          </a:bodyPr>
          <a:lstStyle/>
          <a:p>
            <a:r>
              <a:rPr lang="en-US" dirty="0"/>
              <a:t>Algorithms</a:t>
            </a:r>
          </a:p>
        </p:txBody>
      </p:sp>
      <p:sp>
        <p:nvSpPr>
          <p:cNvPr id="3" name="Content Placeholder 2">
            <a:extLst>
              <a:ext uri="{FF2B5EF4-FFF2-40B4-BE49-F238E27FC236}">
                <a16:creationId xmlns:a16="http://schemas.microsoft.com/office/drawing/2014/main" id="{93720E51-87F3-739A-F37A-B2832676E056}"/>
              </a:ext>
            </a:extLst>
          </p:cNvPr>
          <p:cNvSpPr>
            <a:spLocks noGrp="1"/>
          </p:cNvSpPr>
          <p:nvPr>
            <p:ph sz="quarter" idx="14"/>
          </p:nvPr>
        </p:nvSpPr>
        <p:spPr/>
        <p:txBody>
          <a:bodyPr/>
          <a:lstStyle/>
          <a:p>
            <a:r>
              <a:rPr lang="en-US" dirty="0"/>
              <a:t>Image Recognition </a:t>
            </a:r>
            <a:r>
              <a:rPr lang="en-US" dirty="0">
                <a:sym typeface="Wingdings" pitchFamily="2" charset="2"/>
              </a:rPr>
              <a:t> Convolution Neural Network</a:t>
            </a:r>
            <a:endParaRPr lang="en-US" dirty="0"/>
          </a:p>
          <a:p>
            <a:r>
              <a:rPr lang="en-US" dirty="0"/>
              <a:t>Three separate ”stacks” of 2D layers:</a:t>
            </a:r>
          </a:p>
          <a:p>
            <a:pPr lvl="1"/>
            <a:r>
              <a:rPr lang="en-US" dirty="0"/>
              <a:t>Convolution Layer with </a:t>
            </a:r>
            <a:r>
              <a:rPr lang="en-US" dirty="0" err="1"/>
              <a:t>ReLU</a:t>
            </a:r>
            <a:r>
              <a:rPr lang="en-US" dirty="0"/>
              <a:t> activation</a:t>
            </a:r>
          </a:p>
          <a:p>
            <a:pPr lvl="1"/>
            <a:r>
              <a:rPr lang="en-US" dirty="0"/>
              <a:t>Max Pooling Layer</a:t>
            </a:r>
          </a:p>
          <a:p>
            <a:pPr lvl="1"/>
            <a:r>
              <a:rPr lang="en-US" dirty="0"/>
              <a:t>Drop Out Layer</a:t>
            </a:r>
          </a:p>
          <a:p>
            <a:r>
              <a:rPr lang="en-US" dirty="0"/>
              <a:t>Flatten Layer</a:t>
            </a:r>
          </a:p>
          <a:p>
            <a:r>
              <a:rPr lang="en-US" dirty="0"/>
              <a:t>Dense Layer</a:t>
            </a:r>
          </a:p>
          <a:p>
            <a:r>
              <a:rPr lang="en-US" dirty="0"/>
              <a:t>**ADD IMAGE HERE TO EXPLAIN**</a:t>
            </a:r>
          </a:p>
          <a:p>
            <a:endParaRPr lang="en-US" dirty="0"/>
          </a:p>
          <a:p>
            <a:endParaRPr lang="en-US" dirty="0"/>
          </a:p>
        </p:txBody>
      </p:sp>
    </p:spTree>
    <p:extLst>
      <p:ext uri="{BB962C8B-B14F-4D97-AF65-F5344CB8AC3E}">
        <p14:creationId xmlns:p14="http://schemas.microsoft.com/office/powerpoint/2010/main" val="30577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1E33-4832-CA93-78E3-CD681C9461AC}"/>
              </a:ext>
            </a:extLst>
          </p:cNvPr>
          <p:cNvSpPr>
            <a:spLocks noGrp="1"/>
          </p:cNvSpPr>
          <p:nvPr>
            <p:ph type="title"/>
          </p:nvPr>
        </p:nvSpPr>
        <p:spPr/>
        <p:txBody>
          <a:bodyPr>
            <a:normAutofit fontScale="90000"/>
          </a:bodyPr>
          <a:lstStyle/>
          <a:p>
            <a:r>
              <a:rPr lang="en-US" dirty="0"/>
              <a:t>Diagrams: Architecture</a:t>
            </a:r>
          </a:p>
        </p:txBody>
      </p:sp>
      <p:pic>
        <p:nvPicPr>
          <p:cNvPr id="13" name="Content Placeholder 12" descr="Diagram&#10;&#10;Description automatically generated">
            <a:extLst>
              <a:ext uri="{FF2B5EF4-FFF2-40B4-BE49-F238E27FC236}">
                <a16:creationId xmlns:a16="http://schemas.microsoft.com/office/drawing/2014/main" id="{34DC9EA8-0F54-C1D4-A3EB-12645154D508}"/>
              </a:ext>
            </a:extLst>
          </p:cNvPr>
          <p:cNvPicPr>
            <a:picLocks noGrp="1" noChangeAspect="1"/>
          </p:cNvPicPr>
          <p:nvPr>
            <p:ph sz="quarter" idx="14"/>
          </p:nvPr>
        </p:nvPicPr>
        <p:blipFill>
          <a:blip r:embed="rId2"/>
          <a:stretch>
            <a:fillRect/>
          </a:stretch>
        </p:blipFill>
        <p:spPr>
          <a:xfrm>
            <a:off x="2007020" y="1695450"/>
            <a:ext cx="8177960" cy="4314825"/>
          </a:xfrm>
        </p:spPr>
      </p:pic>
    </p:spTree>
    <p:extLst>
      <p:ext uri="{BB962C8B-B14F-4D97-AF65-F5344CB8AC3E}">
        <p14:creationId xmlns:p14="http://schemas.microsoft.com/office/powerpoint/2010/main" val="1474405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CF19-D421-AC27-C8E8-319E4A8B03D6}"/>
              </a:ext>
            </a:extLst>
          </p:cNvPr>
          <p:cNvSpPr>
            <a:spLocks noGrp="1"/>
          </p:cNvSpPr>
          <p:nvPr>
            <p:ph type="title"/>
          </p:nvPr>
        </p:nvSpPr>
        <p:spPr/>
        <p:txBody>
          <a:bodyPr>
            <a:normAutofit fontScale="90000"/>
          </a:bodyPr>
          <a:lstStyle/>
          <a:p>
            <a:r>
              <a:rPr lang="en-US" dirty="0"/>
              <a:t>Diagrams: User Sequence</a:t>
            </a:r>
          </a:p>
        </p:txBody>
      </p:sp>
      <p:pic>
        <p:nvPicPr>
          <p:cNvPr id="9" name="Content Placeholder 8" descr="Chart, box and whisker chart&#10;&#10;Description automatically generated">
            <a:extLst>
              <a:ext uri="{FF2B5EF4-FFF2-40B4-BE49-F238E27FC236}">
                <a16:creationId xmlns:a16="http://schemas.microsoft.com/office/drawing/2014/main" id="{0A41E5AC-66AD-4521-7B18-3A030D5C7243}"/>
              </a:ext>
            </a:extLst>
          </p:cNvPr>
          <p:cNvPicPr>
            <a:picLocks noGrp="1" noChangeAspect="1"/>
          </p:cNvPicPr>
          <p:nvPr>
            <p:ph sz="quarter" idx="14"/>
          </p:nvPr>
        </p:nvPicPr>
        <p:blipFill>
          <a:blip r:embed="rId2"/>
          <a:stretch>
            <a:fillRect/>
          </a:stretch>
        </p:blipFill>
        <p:spPr>
          <a:xfrm>
            <a:off x="931863" y="2232741"/>
            <a:ext cx="10328275" cy="3240243"/>
          </a:xfrm>
        </p:spPr>
      </p:pic>
    </p:spTree>
    <p:extLst>
      <p:ext uri="{BB962C8B-B14F-4D97-AF65-F5344CB8AC3E}">
        <p14:creationId xmlns:p14="http://schemas.microsoft.com/office/powerpoint/2010/main" val="80561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normAutofit/>
          </a:bodyPr>
          <a:lstStyle/>
          <a:p>
            <a:r>
              <a:rPr lang="en-US" sz="4400" dirty="0"/>
              <a:t>Product Backlog</a:t>
            </a:r>
          </a:p>
        </p:txBody>
      </p:sp>
      <p:graphicFrame>
        <p:nvGraphicFramePr>
          <p:cNvPr id="2" name="Content Placeholder 3">
            <a:extLst>
              <a:ext uri="{FF2B5EF4-FFF2-40B4-BE49-F238E27FC236}">
                <a16:creationId xmlns:a16="http://schemas.microsoft.com/office/drawing/2014/main" id="{2928C74C-31B0-C30D-08A4-375CC70287D1}"/>
              </a:ext>
            </a:extLst>
          </p:cNvPr>
          <p:cNvGraphicFramePr>
            <a:graphicFrameLocks/>
          </p:cNvGraphicFramePr>
          <p:nvPr>
            <p:extLst>
              <p:ext uri="{D42A27DB-BD31-4B8C-83A1-F6EECF244321}">
                <p14:modId xmlns:p14="http://schemas.microsoft.com/office/powerpoint/2010/main" val="4027815970"/>
              </p:ext>
            </p:extLst>
          </p:nvPr>
        </p:nvGraphicFramePr>
        <p:xfrm>
          <a:off x="4606772" y="481477"/>
          <a:ext cx="6108036" cy="5874873"/>
        </p:xfrm>
        <a:graphic>
          <a:graphicData uri="http://schemas.openxmlformats.org/drawingml/2006/table">
            <a:tbl>
              <a:tblPr firstRow="1">
                <a:tableStyleId>{F5AB1C69-6EDB-4FF4-983F-18BD219EF322}</a:tableStyleId>
              </a:tblPr>
              <a:tblGrid>
                <a:gridCol w="723786">
                  <a:extLst>
                    <a:ext uri="{9D8B030D-6E8A-4147-A177-3AD203B41FA5}">
                      <a16:colId xmlns:a16="http://schemas.microsoft.com/office/drawing/2014/main" val="411859165"/>
                    </a:ext>
                  </a:extLst>
                </a:gridCol>
                <a:gridCol w="549142">
                  <a:extLst>
                    <a:ext uri="{9D8B030D-6E8A-4147-A177-3AD203B41FA5}">
                      <a16:colId xmlns:a16="http://schemas.microsoft.com/office/drawing/2014/main" val="3538991227"/>
                    </a:ext>
                  </a:extLst>
                </a:gridCol>
                <a:gridCol w="4835108">
                  <a:extLst>
                    <a:ext uri="{9D8B030D-6E8A-4147-A177-3AD203B41FA5}">
                      <a16:colId xmlns:a16="http://schemas.microsoft.com/office/drawing/2014/main" val="2388435616"/>
                    </a:ext>
                  </a:extLst>
                </a:gridCol>
              </a:tblGrid>
              <a:tr h="151415">
                <a:tc>
                  <a:txBody>
                    <a:bodyPr/>
                    <a:lstStyle/>
                    <a:p>
                      <a:pPr algn="l" fontAlgn="b"/>
                      <a:r>
                        <a:rPr lang="en-US" sz="800" b="0" u="none" strike="noStrike" dirty="0">
                          <a:effectLst/>
                        </a:rPr>
                        <a:t>Issue Type</a:t>
                      </a:r>
                      <a:endParaRPr lang="en-US" sz="800" b="0" i="0" u="none" strike="noStrike" dirty="0">
                        <a:solidFill>
                          <a:srgbClr val="000000"/>
                        </a:solidFill>
                        <a:effectLst/>
                        <a:latin typeface="Calibri" panose="020F0502020204030204" pitchFamily="34" charset="0"/>
                      </a:endParaRPr>
                    </a:p>
                  </a:txBody>
                  <a:tcPr marL="1248" marR="1248" marT="1248" marB="0" anchor="b"/>
                </a:tc>
                <a:tc>
                  <a:txBody>
                    <a:bodyPr/>
                    <a:lstStyle/>
                    <a:p>
                      <a:pPr algn="l" fontAlgn="b"/>
                      <a:r>
                        <a:rPr lang="en-US" sz="800" b="0" u="none" strike="noStrike">
                          <a:effectLst/>
                        </a:rPr>
                        <a:t>Key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b="0" u="none" strike="noStrike" dirty="0">
                          <a:effectLst/>
                        </a:rPr>
                        <a:t>Description</a:t>
                      </a:r>
                      <a:endParaRPr lang="en-US" sz="800" b="0" i="0" u="none" strike="noStrike" dirty="0">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85872552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Django to Keras model</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159777306"/>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DRF to Keras model</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372119385"/>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a new model to optimize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51537474"/>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more training data</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517192396"/>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CAP-5</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Determine if celery is needed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47842740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CAP-6</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dirty="0">
                          <a:effectLst/>
                        </a:rPr>
                        <a:t>Confirm if from front end to back end image bit path can be passed</a:t>
                      </a:r>
                      <a:endParaRPr lang="en-US" sz="800" b="0" i="0" u="none" strike="noStrike" dirty="0">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643847584"/>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CAP-7</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Determine front end architecture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199136915"/>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CAP-8</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Determine backend web hosting</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9384543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CAP-9</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Implement Back End Web Hosting</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647756372"/>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CAP-10</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Implement Front End Web Hosting</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702918837"/>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CAP-12</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Image resizing from DRF interface to Keras model</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663205773"/>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CAP-13</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Initial documentation within code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46219054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CAP-14</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Enforce consistent coding style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965925716"/>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CAP-15</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dirty="0">
                          <a:effectLst/>
                        </a:rPr>
                        <a:t>Unit testing: Back End</a:t>
                      </a:r>
                      <a:endParaRPr lang="en-US" sz="800" b="0" i="0" u="none" strike="noStrike" dirty="0">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73700985"/>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CAP-16</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End-to-End testing: Front End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63156453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CAP-17</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End-to-End testing: Back End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357374401"/>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CAP-22</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Create intial ML model</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255986768"/>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CAP-23</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Redo DRF backend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836213538"/>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CAP-24</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dirty="0">
                          <a:effectLst/>
                        </a:rPr>
                        <a:t>Token authentication on Django Admin</a:t>
                      </a:r>
                      <a:endParaRPr lang="en-US" sz="800" b="0" i="0" u="none" strike="noStrike" dirty="0">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900458854"/>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CAP-25</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Combine DRF applications together</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581165468"/>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CAP-27</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Capacitor/Cordova Implementation</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327139408"/>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CAP-28</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API Key</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56246097"/>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CAP-29</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Develop front end from wireframe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53901975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CAP-30</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Implement Ion Loading</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68766878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CAP-31</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menu functionality</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680456415"/>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CAP-32</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Presentation</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531044211"/>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CAP-33</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Technical paper</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11231402"/>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CAP-34</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Create Wiki Page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555116457"/>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CAP-35</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AWS S3 Buckets</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004740424"/>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CAP-37</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to be able to use this on any device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577395907"/>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CAP-38</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to chat with someone or find out more information regarding the website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75908368"/>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CAP-39</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to have instant feedback as well as detailed feedback</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175813725"/>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CAP-40</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this to have reliable and provide information about the data</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85136469"/>
                  </a:ext>
                </a:extLst>
              </a:tr>
              <a:tr h="272518">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CAP-41</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to be warned that this does not replace a physician and that I should know that before using it</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82756940"/>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CAP-42</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to interface to be easy to understand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953886788"/>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CAP-43</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my data to be protected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836661313"/>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CAP-44</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dirty="0">
                          <a:effectLst/>
                        </a:rPr>
                        <a:t>As a user I want to take a photo and send it without having the photo save to my phone first</a:t>
                      </a:r>
                      <a:endParaRPr lang="en-US" sz="800" b="0" i="0" u="none" strike="noStrike" dirty="0">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614216408"/>
                  </a:ext>
                </a:extLst>
              </a:tr>
            </a:tbl>
          </a:graphicData>
        </a:graphic>
      </p:graphicFrame>
    </p:spTree>
    <p:extLst>
      <p:ext uri="{BB962C8B-B14F-4D97-AF65-F5344CB8AC3E}">
        <p14:creationId xmlns:p14="http://schemas.microsoft.com/office/powerpoint/2010/main" val="43464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A443-3ED4-66A5-8F65-7702D64963D6}"/>
              </a:ext>
            </a:extLst>
          </p:cNvPr>
          <p:cNvSpPr>
            <a:spLocks noGrp="1"/>
          </p:cNvSpPr>
          <p:nvPr>
            <p:ph type="title"/>
          </p:nvPr>
        </p:nvSpPr>
        <p:spPr/>
        <p:txBody>
          <a:bodyPr>
            <a:normAutofit fontScale="90000"/>
          </a:bodyPr>
          <a:lstStyle/>
          <a:p>
            <a:r>
              <a:rPr lang="en-US" dirty="0"/>
              <a:t>Catalyst 1 Backlog</a:t>
            </a:r>
          </a:p>
        </p:txBody>
      </p:sp>
      <p:graphicFrame>
        <p:nvGraphicFramePr>
          <p:cNvPr id="4" name="Content Placeholder 3">
            <a:extLst>
              <a:ext uri="{FF2B5EF4-FFF2-40B4-BE49-F238E27FC236}">
                <a16:creationId xmlns:a16="http://schemas.microsoft.com/office/drawing/2014/main" id="{8329E173-DD3C-8AEC-092D-95A9290AB038}"/>
              </a:ext>
            </a:extLst>
          </p:cNvPr>
          <p:cNvGraphicFramePr>
            <a:graphicFrameLocks noGrp="1"/>
          </p:cNvGraphicFramePr>
          <p:nvPr>
            <p:ph sz="quarter" idx="14"/>
            <p:extLst>
              <p:ext uri="{D42A27DB-BD31-4B8C-83A1-F6EECF244321}">
                <p14:modId xmlns:p14="http://schemas.microsoft.com/office/powerpoint/2010/main" val="2762517778"/>
              </p:ext>
            </p:extLst>
          </p:nvPr>
        </p:nvGraphicFramePr>
        <p:xfrm>
          <a:off x="2143760" y="1390197"/>
          <a:ext cx="7904480" cy="4533086"/>
        </p:xfrm>
        <a:graphic>
          <a:graphicData uri="http://schemas.openxmlformats.org/drawingml/2006/table">
            <a:tbl>
              <a:tblPr firstRow="1">
                <a:tableStyleId>{F5AB1C69-6EDB-4FF4-983F-18BD219EF322}</a:tableStyleId>
              </a:tblPr>
              <a:tblGrid>
                <a:gridCol w="721360">
                  <a:extLst>
                    <a:ext uri="{9D8B030D-6E8A-4147-A177-3AD203B41FA5}">
                      <a16:colId xmlns:a16="http://schemas.microsoft.com/office/drawing/2014/main" val="3328380039"/>
                    </a:ext>
                  </a:extLst>
                </a:gridCol>
                <a:gridCol w="629920">
                  <a:extLst>
                    <a:ext uri="{9D8B030D-6E8A-4147-A177-3AD203B41FA5}">
                      <a16:colId xmlns:a16="http://schemas.microsoft.com/office/drawing/2014/main" val="1464615777"/>
                    </a:ext>
                  </a:extLst>
                </a:gridCol>
                <a:gridCol w="6553200">
                  <a:extLst>
                    <a:ext uri="{9D8B030D-6E8A-4147-A177-3AD203B41FA5}">
                      <a16:colId xmlns:a16="http://schemas.microsoft.com/office/drawing/2014/main" val="3490253996"/>
                    </a:ext>
                  </a:extLst>
                </a:gridCol>
              </a:tblGrid>
              <a:tr h="367181">
                <a:tc>
                  <a:txBody>
                    <a:bodyPr/>
                    <a:lstStyle/>
                    <a:p>
                      <a:pPr algn="l" fontAlgn="b"/>
                      <a:r>
                        <a:rPr lang="en-US" sz="1000" b="0" u="none" strike="noStrike">
                          <a:effectLst/>
                          <a:latin typeface="+mn-lt"/>
                        </a:rPr>
                        <a:t>Issue Type</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b="0" u="none" strike="noStrike">
                          <a:effectLst/>
                          <a:latin typeface="+mn-lt"/>
                        </a:rPr>
                        <a:t>Key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b="0" u="none" strike="noStrike" dirty="0">
                          <a:effectLst/>
                          <a:latin typeface="+mn-lt"/>
                        </a:rPr>
                        <a:t>Description</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2500524367"/>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CAP-1</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Add Django to </a:t>
                      </a:r>
                      <a:r>
                        <a:rPr lang="en-US" sz="1000" u="none" strike="noStrike" dirty="0" err="1">
                          <a:effectLst/>
                          <a:latin typeface="+mn-lt"/>
                        </a:rPr>
                        <a:t>Keras</a:t>
                      </a:r>
                      <a:r>
                        <a:rPr lang="en-US" sz="1000" u="none" strike="noStrike" dirty="0">
                          <a:effectLst/>
                          <a:latin typeface="+mn-lt"/>
                        </a:rPr>
                        <a:t> model</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2119431457"/>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Add DRF to Keras model</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2421977871"/>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CAP-5</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Determine if celery is needed</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628492016"/>
                  </a:ext>
                </a:extLst>
              </a:tr>
              <a:tr h="185469">
                <a:tc>
                  <a:txBody>
                    <a:bodyPr/>
                    <a:lstStyle/>
                    <a:p>
                      <a:pPr algn="l" fontAlgn="b"/>
                      <a:r>
                        <a:rPr lang="en-US" sz="1000" b="0" i="0" u="none" strike="noStrike" dirty="0">
                          <a:solidFill>
                            <a:srgbClr val="000000"/>
                          </a:solidFill>
                          <a:effectLst/>
                          <a:latin typeface="+mn-lt"/>
                        </a:rPr>
                        <a:t>Task</a:t>
                      </a:r>
                    </a:p>
                  </a:txBody>
                  <a:tcPr marL="2835" marR="2835" marT="2835" marB="0" anchor="b"/>
                </a:tc>
                <a:tc>
                  <a:txBody>
                    <a:bodyPr/>
                    <a:lstStyle/>
                    <a:p>
                      <a:pPr algn="l" fontAlgn="b"/>
                      <a:r>
                        <a:rPr lang="en-US" sz="1000" b="0" i="0" u="none" strike="noStrike" dirty="0">
                          <a:solidFill>
                            <a:srgbClr val="000000"/>
                          </a:solidFill>
                          <a:effectLst/>
                          <a:latin typeface="+mn-lt"/>
                        </a:rPr>
                        <a:t>CAP-6</a:t>
                      </a:r>
                    </a:p>
                  </a:txBody>
                  <a:tcPr marL="2835" marR="2835" marT="2835" marB="0" anchor="b"/>
                </a:tc>
                <a:tc>
                  <a:txBody>
                    <a:bodyPr/>
                    <a:lstStyle/>
                    <a:p>
                      <a:pPr algn="l" fontAlgn="b"/>
                      <a:r>
                        <a:rPr lang="en-US" sz="1000" b="0" i="0" u="none" strike="noStrike" dirty="0">
                          <a:solidFill>
                            <a:srgbClr val="000000"/>
                          </a:solidFill>
                          <a:effectLst/>
                          <a:latin typeface="+mn-lt"/>
                        </a:rPr>
                        <a:t>Confirm if from front end to back end image bit path can be passed</a:t>
                      </a:r>
                    </a:p>
                  </a:txBody>
                  <a:tcPr marL="2835" marR="2835" marT="2835" marB="0" anchor="b"/>
                </a:tc>
                <a:extLst>
                  <a:ext uri="{0D108BD9-81ED-4DB2-BD59-A6C34878D82A}">
                    <a16:rowId xmlns:a16="http://schemas.microsoft.com/office/drawing/2014/main" val="2536398779"/>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CAP-7</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Determine front end architecture</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685098152"/>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CAP-8</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Determine backend web hosting</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067845032"/>
                  </a:ext>
                </a:extLst>
              </a:tr>
              <a:tr h="230645">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CAP-12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Image resizing from DRF interface to Keras model</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532295103"/>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CAP-13</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Initial documentation within code</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511194361"/>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Create intial ML model</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3810322129"/>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CAP-23</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Redo DRF backend</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3367484965"/>
                  </a:ext>
                </a:extLst>
              </a:tr>
              <a:tr h="230645">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CAP-24</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Token authentication on Django Admin</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3736468790"/>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CAP-25</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Combine DRF applications together</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049065672"/>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CAP-29</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Develop front end from wireframe</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418789470"/>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CAP-31</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Add menu functionality</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3484054621"/>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Presentation</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017861000"/>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CAP-33</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Technical paper</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521943776"/>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CAP-34</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Create Wiki Page</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2522223753"/>
                  </a:ext>
                </a:extLst>
              </a:tr>
              <a:tr h="230645">
                <a:tc>
                  <a:txBody>
                    <a:bodyPr/>
                    <a:lstStyle/>
                    <a:p>
                      <a:pPr algn="l" fontAlgn="b"/>
                      <a:r>
                        <a:rPr lang="en-US" sz="1000" u="none" strike="noStrike">
                          <a:effectLst/>
                          <a:latin typeface="+mn-lt"/>
                        </a:rPr>
                        <a:t>Story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CAP-37</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to be able to use this on any device</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3902976046"/>
                  </a:ext>
                </a:extLst>
              </a:tr>
              <a:tr h="230645">
                <a:tc>
                  <a:txBody>
                    <a:bodyPr/>
                    <a:lstStyle/>
                    <a:p>
                      <a:pPr algn="l" fontAlgn="b"/>
                      <a:r>
                        <a:rPr lang="en-US" sz="1000" b="0" i="0" u="none" strike="noStrike" dirty="0">
                          <a:solidFill>
                            <a:srgbClr val="000000"/>
                          </a:solidFill>
                          <a:effectLst/>
                          <a:latin typeface="+mn-lt"/>
                        </a:rPr>
                        <a:t>Story</a:t>
                      </a:r>
                    </a:p>
                  </a:txBody>
                  <a:tcPr marL="2835" marR="2835" marT="2835" marB="0" anchor="b"/>
                </a:tc>
                <a:tc>
                  <a:txBody>
                    <a:bodyPr/>
                    <a:lstStyle/>
                    <a:p>
                      <a:pPr algn="l" fontAlgn="b"/>
                      <a:r>
                        <a:rPr lang="en-US" sz="1000" b="0" i="0" u="none" strike="noStrike" dirty="0">
                          <a:solidFill>
                            <a:srgbClr val="000000"/>
                          </a:solidFill>
                          <a:effectLst/>
                          <a:latin typeface="+mn-lt"/>
                        </a:rPr>
                        <a:t>CAP-41</a:t>
                      </a:r>
                    </a:p>
                  </a:txBody>
                  <a:tcPr marL="2835" marR="2835" marT="283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latin typeface="+mn-lt"/>
                        </a:rPr>
                        <a:t>As a user I want to be warned that this does not replace a physician and that I should know that before using it</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1147511748"/>
                  </a:ext>
                </a:extLst>
              </a:tr>
              <a:tr h="230645">
                <a:tc>
                  <a:txBody>
                    <a:bodyPr/>
                    <a:lstStyle/>
                    <a:p>
                      <a:pPr algn="l" fontAlgn="b"/>
                      <a:r>
                        <a:rPr lang="en-US" sz="1000" u="none" strike="noStrike">
                          <a:effectLst/>
                          <a:latin typeface="+mn-lt"/>
                        </a:rPr>
                        <a:t>Story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CAP-42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to interface to be easy to understand</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3203549386"/>
                  </a:ext>
                </a:extLst>
              </a:tr>
              <a:tr h="230645">
                <a:tc>
                  <a:txBody>
                    <a:bodyPr/>
                    <a:lstStyle/>
                    <a:p>
                      <a:pPr algn="l" fontAlgn="b"/>
                      <a:r>
                        <a:rPr lang="en-US" sz="1000" u="none" strike="noStrike">
                          <a:effectLst/>
                          <a:latin typeface="+mn-lt"/>
                        </a:rPr>
                        <a:t>Story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CAP-43</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my data to be protected</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3563575780"/>
                  </a:ext>
                </a:extLst>
              </a:tr>
            </a:tbl>
          </a:graphicData>
        </a:graphic>
      </p:graphicFrame>
    </p:spTree>
    <p:extLst>
      <p:ext uri="{BB962C8B-B14F-4D97-AF65-F5344CB8AC3E}">
        <p14:creationId xmlns:p14="http://schemas.microsoft.com/office/powerpoint/2010/main" val="147685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993C-FDA9-2414-FDBD-396C79F8B4A6}"/>
              </a:ext>
            </a:extLst>
          </p:cNvPr>
          <p:cNvSpPr>
            <a:spLocks noGrp="1"/>
          </p:cNvSpPr>
          <p:nvPr>
            <p:ph type="title"/>
          </p:nvPr>
        </p:nvSpPr>
        <p:spPr/>
        <p:txBody>
          <a:bodyPr>
            <a:normAutofit fontScale="90000"/>
          </a:bodyPr>
          <a:lstStyle/>
          <a:p>
            <a:r>
              <a:rPr lang="en-US" dirty="0"/>
              <a:t>User Stories and Acceptance Criteria</a:t>
            </a:r>
          </a:p>
        </p:txBody>
      </p:sp>
      <p:sp>
        <p:nvSpPr>
          <p:cNvPr id="3" name="Content Placeholder 2">
            <a:extLst>
              <a:ext uri="{FF2B5EF4-FFF2-40B4-BE49-F238E27FC236}">
                <a16:creationId xmlns:a16="http://schemas.microsoft.com/office/drawing/2014/main" id="{8B5999BC-1705-CC23-4348-35432C2A8D6C}"/>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382527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FCA2-F2E7-1394-514E-281E0F2EDA6F}"/>
              </a:ext>
            </a:extLst>
          </p:cNvPr>
          <p:cNvSpPr>
            <a:spLocks noGrp="1"/>
          </p:cNvSpPr>
          <p:nvPr>
            <p:ph type="title"/>
          </p:nvPr>
        </p:nvSpPr>
        <p:spPr/>
        <p:txBody>
          <a:bodyPr>
            <a:normAutofit fontScale="90000"/>
          </a:bodyPr>
          <a:lstStyle/>
          <a:p>
            <a:r>
              <a:rPr lang="en-US" dirty="0"/>
              <a:t>Test Cases</a:t>
            </a:r>
          </a:p>
        </p:txBody>
      </p:sp>
      <p:sp>
        <p:nvSpPr>
          <p:cNvPr id="3" name="Content Placeholder 2">
            <a:extLst>
              <a:ext uri="{FF2B5EF4-FFF2-40B4-BE49-F238E27FC236}">
                <a16:creationId xmlns:a16="http://schemas.microsoft.com/office/drawing/2014/main" id="{661A4957-1E6F-C073-79C2-7A6F3976C4B9}"/>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382618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9695-84A3-009F-101B-97A52896234C}"/>
              </a:ext>
            </a:extLst>
          </p:cNvPr>
          <p:cNvSpPr>
            <a:spLocks noGrp="1"/>
          </p:cNvSpPr>
          <p:nvPr>
            <p:ph type="title"/>
          </p:nvPr>
        </p:nvSpPr>
        <p:spPr/>
        <p:txBody>
          <a:bodyPr>
            <a:normAutofit fontScale="90000"/>
          </a:bodyPr>
          <a:lstStyle/>
          <a:p>
            <a:r>
              <a:rPr lang="en-US" dirty="0"/>
              <a:t>Stories Completed</a:t>
            </a:r>
          </a:p>
        </p:txBody>
      </p:sp>
      <p:graphicFrame>
        <p:nvGraphicFramePr>
          <p:cNvPr id="4" name="Table 4">
            <a:extLst>
              <a:ext uri="{FF2B5EF4-FFF2-40B4-BE49-F238E27FC236}">
                <a16:creationId xmlns:a16="http://schemas.microsoft.com/office/drawing/2014/main" id="{DAC0A305-96F7-5FFD-54A0-ED2E828D157A}"/>
              </a:ext>
            </a:extLst>
          </p:cNvPr>
          <p:cNvGraphicFramePr>
            <a:graphicFrameLocks noGrp="1"/>
          </p:cNvGraphicFramePr>
          <p:nvPr>
            <p:ph sz="quarter" idx="14"/>
            <p:extLst>
              <p:ext uri="{D42A27DB-BD31-4B8C-83A1-F6EECF244321}">
                <p14:modId xmlns:p14="http://schemas.microsoft.com/office/powerpoint/2010/main" val="1030464352"/>
              </p:ext>
            </p:extLst>
          </p:nvPr>
        </p:nvGraphicFramePr>
        <p:xfrm>
          <a:off x="2111851" y="2687320"/>
          <a:ext cx="7968298" cy="1854200"/>
        </p:xfrm>
        <a:graphic>
          <a:graphicData uri="http://schemas.openxmlformats.org/drawingml/2006/table">
            <a:tbl>
              <a:tblPr firstRow="1" bandRow="1">
                <a:tableStyleId>{F5AB1C69-6EDB-4FF4-983F-18BD219EF322}</a:tableStyleId>
              </a:tblPr>
              <a:tblGrid>
                <a:gridCol w="590090">
                  <a:extLst>
                    <a:ext uri="{9D8B030D-6E8A-4147-A177-3AD203B41FA5}">
                      <a16:colId xmlns:a16="http://schemas.microsoft.com/office/drawing/2014/main" val="3392692088"/>
                    </a:ext>
                  </a:extLst>
                </a:gridCol>
                <a:gridCol w="540855">
                  <a:extLst>
                    <a:ext uri="{9D8B030D-6E8A-4147-A177-3AD203B41FA5}">
                      <a16:colId xmlns:a16="http://schemas.microsoft.com/office/drawing/2014/main" val="953461254"/>
                    </a:ext>
                  </a:extLst>
                </a:gridCol>
                <a:gridCol w="6837353">
                  <a:extLst>
                    <a:ext uri="{9D8B030D-6E8A-4147-A177-3AD203B41FA5}">
                      <a16:colId xmlns:a16="http://schemas.microsoft.com/office/drawing/2014/main" val="1885932175"/>
                    </a:ext>
                  </a:extLst>
                </a:gridCol>
              </a:tblGrid>
              <a:tr h="370840">
                <a:tc>
                  <a:txBody>
                    <a:bodyPr/>
                    <a:lstStyle/>
                    <a:p>
                      <a:pPr algn="l" fontAlgn="b"/>
                      <a:r>
                        <a:rPr lang="en-US" sz="1000" b="0" u="none" strike="noStrike" dirty="0">
                          <a:effectLst/>
                        </a:rPr>
                        <a:t>Issue Type</a:t>
                      </a:r>
                      <a:endParaRPr lang="en-US" sz="1000" b="0" i="0" u="none" strike="noStrike" dirty="0">
                        <a:solidFill>
                          <a:srgbClr val="000000"/>
                        </a:solidFill>
                        <a:effectLst/>
                        <a:latin typeface="+mn-lt"/>
                      </a:endParaRPr>
                    </a:p>
                  </a:txBody>
                  <a:tcPr marL="2835" marR="2835" marT="2835" marB="0" anchor="b"/>
                </a:tc>
                <a:tc>
                  <a:txBody>
                    <a:bodyPr/>
                    <a:lstStyle/>
                    <a:p>
                      <a:pPr algn="l" fontAlgn="b"/>
                      <a:r>
                        <a:rPr lang="en-US" sz="1000" b="0" u="none" strike="noStrike">
                          <a:effectLst/>
                        </a:rPr>
                        <a:t>Key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b="0" u="none" strike="noStrike" dirty="0">
                          <a:effectLst/>
                        </a:rPr>
                        <a:t>Description</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2933124294"/>
                  </a:ext>
                </a:extLst>
              </a:tr>
              <a:tr h="370840">
                <a:tc>
                  <a:txBody>
                    <a:bodyPr/>
                    <a:lstStyle/>
                    <a:p>
                      <a:pPr algn="l" fontAlgn="b"/>
                      <a:r>
                        <a:rPr lang="en-US" sz="1000" u="none" strike="noStrike" dirty="0">
                          <a:effectLst/>
                          <a:latin typeface="+mn-lt"/>
                        </a:rPr>
                        <a:t>Story</a:t>
                      </a:r>
                      <a:endParaRPr lang="en-US" sz="1000" b="0" i="0" u="none" strike="noStrike" dirty="0">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CAP-37</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to be able to use this on any device</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3704872191"/>
                  </a:ext>
                </a:extLst>
              </a:tr>
              <a:tr h="370840">
                <a:tc>
                  <a:txBody>
                    <a:bodyPr/>
                    <a:lstStyle/>
                    <a:p>
                      <a:pPr algn="l" fontAlgn="b"/>
                      <a:r>
                        <a:rPr lang="en-US" sz="1000" b="0" i="0" u="none" strike="noStrike" dirty="0">
                          <a:solidFill>
                            <a:srgbClr val="000000"/>
                          </a:solidFill>
                          <a:effectLst/>
                          <a:latin typeface="+mn-lt"/>
                        </a:rPr>
                        <a:t>Story</a:t>
                      </a:r>
                    </a:p>
                  </a:txBody>
                  <a:tcPr marL="2835" marR="2835" marT="2835" marB="0" anchor="b"/>
                </a:tc>
                <a:tc>
                  <a:txBody>
                    <a:bodyPr/>
                    <a:lstStyle/>
                    <a:p>
                      <a:pPr algn="l" fontAlgn="b"/>
                      <a:r>
                        <a:rPr lang="en-US" sz="1000" b="0" i="0" u="none" strike="noStrike" dirty="0">
                          <a:solidFill>
                            <a:srgbClr val="000000"/>
                          </a:solidFill>
                          <a:effectLst/>
                          <a:latin typeface="+mn-lt"/>
                        </a:rPr>
                        <a:t>CAP-41</a:t>
                      </a:r>
                    </a:p>
                  </a:txBody>
                  <a:tcPr marL="2835" marR="2835" marT="283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latin typeface="+mn-lt"/>
                        </a:rPr>
                        <a:t>As a user I want to be warned that this does not replace a physician and that I should know that before using it</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1836254608"/>
                  </a:ext>
                </a:extLst>
              </a:tr>
              <a:tr h="370840">
                <a:tc>
                  <a:txBody>
                    <a:bodyPr/>
                    <a:lstStyle/>
                    <a:p>
                      <a:pPr algn="l" fontAlgn="b"/>
                      <a:r>
                        <a:rPr lang="en-US" sz="1000" u="none" strike="noStrike">
                          <a:effectLst/>
                          <a:latin typeface="+mn-lt"/>
                        </a:rPr>
                        <a:t>Story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CAP-42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to interface to be easy to understand</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1608506526"/>
                  </a:ext>
                </a:extLst>
              </a:tr>
              <a:tr h="370840">
                <a:tc>
                  <a:txBody>
                    <a:bodyPr/>
                    <a:lstStyle/>
                    <a:p>
                      <a:pPr algn="l" fontAlgn="b"/>
                      <a:r>
                        <a:rPr lang="en-US" sz="1000" u="none" strike="noStrike" dirty="0">
                          <a:effectLst/>
                          <a:latin typeface="+mn-lt"/>
                        </a:rPr>
                        <a:t>Story</a:t>
                      </a:r>
                      <a:endParaRPr lang="en-US" sz="1000" b="0" i="0" u="none" strike="noStrike" dirty="0">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CAP-43</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my data to be protected</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1137268408"/>
                  </a:ext>
                </a:extLst>
              </a:tr>
            </a:tbl>
          </a:graphicData>
        </a:graphic>
      </p:graphicFrame>
    </p:spTree>
    <p:extLst>
      <p:ext uri="{BB962C8B-B14F-4D97-AF65-F5344CB8AC3E}">
        <p14:creationId xmlns:p14="http://schemas.microsoft.com/office/powerpoint/2010/main" val="272563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4B0B-9150-88B7-94D8-62AB28860967}"/>
              </a:ext>
            </a:extLst>
          </p:cNvPr>
          <p:cNvSpPr>
            <a:spLocks noGrp="1"/>
          </p:cNvSpPr>
          <p:nvPr>
            <p:ph type="title"/>
          </p:nvPr>
        </p:nvSpPr>
        <p:spPr/>
        <p:txBody>
          <a:bodyPr>
            <a:normAutofit fontScale="90000"/>
          </a:bodyPr>
          <a:lstStyle/>
          <a:p>
            <a:r>
              <a:rPr lang="en-US" dirty="0"/>
              <a:t>Team Velocity</a:t>
            </a:r>
          </a:p>
        </p:txBody>
      </p:sp>
      <p:graphicFrame>
        <p:nvGraphicFramePr>
          <p:cNvPr id="4" name="Chart 3">
            <a:extLst>
              <a:ext uri="{FF2B5EF4-FFF2-40B4-BE49-F238E27FC236}">
                <a16:creationId xmlns:a16="http://schemas.microsoft.com/office/drawing/2014/main" id="{76BC4700-1E6C-9B1E-D434-6A6AE9351CAC}"/>
              </a:ext>
            </a:extLst>
          </p:cNvPr>
          <p:cNvGraphicFramePr>
            <a:graphicFrameLocks/>
          </p:cNvGraphicFramePr>
          <p:nvPr>
            <p:extLst>
              <p:ext uri="{D42A27DB-BD31-4B8C-83A1-F6EECF244321}">
                <p14:modId xmlns:p14="http://schemas.microsoft.com/office/powerpoint/2010/main" val="3228556022"/>
              </p:ext>
            </p:extLst>
          </p:nvPr>
        </p:nvGraphicFramePr>
        <p:xfrm>
          <a:off x="2115298" y="1485900"/>
          <a:ext cx="7961403" cy="45883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00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ACDDFFB0-721F-4A15-8F27-1B8597D52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647700" y="365124"/>
            <a:ext cx="5677796" cy="1818678"/>
          </a:xfrm>
        </p:spPr>
        <p:txBody>
          <a:bodyPr vert="horz" lIns="91440" tIns="45720" rIns="91440" bIns="45720" rtlCol="0" anchor="b">
            <a:normAutofit/>
          </a:bodyPr>
          <a:lstStyle/>
          <a:p>
            <a:r>
              <a:rPr lang="en-US" b="1" spc="-40" dirty="0">
                <a:solidFill>
                  <a:schemeClr val="bg1">
                    <a:lumMod val="50000"/>
                  </a:schemeClr>
                </a:solidFill>
              </a:rPr>
              <a:t>Agenda</a:t>
            </a:r>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647701" y="2286000"/>
            <a:ext cx="5677796" cy="3890962"/>
          </a:xfrm>
        </p:spPr>
        <p:txBody>
          <a:bodyPr vert="horz" lIns="91440" tIns="45720" rIns="91440" bIns="45720" rtlCol="0">
            <a:normAutofit fontScale="55000" lnSpcReduction="20000"/>
          </a:bodyPr>
          <a:lstStyle/>
          <a:p>
            <a:pPr indent="-228600"/>
            <a:r>
              <a:rPr lang="en-US" dirty="0"/>
              <a:t>Team Member Roles and Responsibilities</a:t>
            </a:r>
          </a:p>
          <a:p>
            <a:pPr indent="-228600"/>
            <a:r>
              <a:rPr lang="en-US" dirty="0"/>
              <a:t>Problem Statement/Description</a:t>
            </a:r>
          </a:p>
          <a:p>
            <a:pPr indent="-228600"/>
            <a:r>
              <a:rPr lang="en-US" dirty="0"/>
              <a:t>Team Working Agreement</a:t>
            </a:r>
          </a:p>
          <a:p>
            <a:pPr indent="-228600"/>
            <a:r>
              <a:rPr lang="en-US" dirty="0"/>
              <a:t>Personas</a:t>
            </a:r>
          </a:p>
          <a:p>
            <a:pPr indent="-228600"/>
            <a:r>
              <a:rPr lang="en-US" dirty="0"/>
              <a:t>Minimum Viable Product</a:t>
            </a:r>
          </a:p>
          <a:p>
            <a:pPr indent="-228600"/>
            <a:r>
              <a:rPr lang="en-US" dirty="0"/>
              <a:t>Technologies Implemented</a:t>
            </a:r>
          </a:p>
          <a:p>
            <a:pPr indent="-228600"/>
            <a:r>
              <a:rPr lang="en-US" dirty="0"/>
              <a:t>Algorithms Employed</a:t>
            </a:r>
          </a:p>
          <a:p>
            <a:pPr indent="-228600"/>
            <a:r>
              <a:rPr lang="en-US" dirty="0"/>
              <a:t>Diagrams</a:t>
            </a:r>
          </a:p>
          <a:p>
            <a:pPr indent="-228600"/>
            <a:r>
              <a:rPr lang="en-US" dirty="0"/>
              <a:t>Product Backlog</a:t>
            </a:r>
          </a:p>
          <a:p>
            <a:pPr indent="-228600"/>
            <a:r>
              <a:rPr lang="en-US" dirty="0"/>
              <a:t>Sprint 1 Backlog</a:t>
            </a:r>
          </a:p>
          <a:p>
            <a:pPr indent="-228600"/>
            <a:r>
              <a:rPr lang="en-US" dirty="0"/>
              <a:t>Metrics</a:t>
            </a:r>
          </a:p>
          <a:p>
            <a:pPr indent="-228600"/>
            <a:r>
              <a:rPr lang="en-US" dirty="0"/>
              <a:t>Retrospective</a:t>
            </a:r>
          </a:p>
          <a:p>
            <a:pPr indent="-228600"/>
            <a:r>
              <a:rPr lang="en-US" dirty="0"/>
              <a:t>Sprint 2</a:t>
            </a:r>
          </a:p>
          <a:p>
            <a:pPr indent="-228600"/>
            <a:r>
              <a:rPr lang="en-US" dirty="0"/>
              <a:t>MVP Demo</a:t>
            </a:r>
          </a:p>
        </p:txBody>
      </p:sp>
      <p:pic>
        <p:nvPicPr>
          <p:cNvPr id="8" name="Picture Placeholder 7" descr="Background pattern&#10;&#10;Description automatically generated">
            <a:extLst>
              <a:ext uri="{FF2B5EF4-FFF2-40B4-BE49-F238E27FC236}">
                <a16:creationId xmlns:a16="http://schemas.microsoft.com/office/drawing/2014/main" id="{7DEB71D5-7FEE-5CD4-88A9-51C4F2BEDE09}"/>
              </a:ext>
            </a:extLst>
          </p:cNvPr>
          <p:cNvPicPr>
            <a:picLocks noGrp="1" noChangeAspect="1"/>
          </p:cNvPicPr>
          <p:nvPr>
            <p:ph type="pic" sz="quarter" idx="13"/>
          </p:nvPr>
        </p:nvPicPr>
        <p:blipFill rotWithShape="1">
          <a:blip r:embed="rId3"/>
          <a:srcRect l="33263" r="16114" b="-1"/>
          <a:stretch/>
        </p:blipFill>
        <p:spPr>
          <a:xfrm>
            <a:off x="7086601" y="10"/>
            <a:ext cx="5105400" cy="6857990"/>
          </a:xfrm>
          <a:prstGeom prst="rect">
            <a:avLst/>
          </a:prstGeom>
        </p:spPr>
      </p:pic>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4294967295"/>
          </p:nvPr>
        </p:nvSpPr>
        <p:spPr>
          <a:xfrm>
            <a:off x="11365992" y="6356350"/>
            <a:ext cx="630936" cy="365125"/>
          </a:xfrm>
          <a:prstGeom prst="rect">
            <a:avLst/>
          </a:prstGeom>
        </p:spPr>
        <p:txBody>
          <a:bodyPr vert="horz" lIns="91440" tIns="45720" rIns="91440" bIns="45720" rtlCol="0" anchor="ctr">
            <a:normAutofit/>
          </a:bodyPr>
          <a:lstStyle/>
          <a:p>
            <a:pPr lvl="0" algn="r">
              <a:spcAft>
                <a:spcPts val="600"/>
              </a:spcAft>
            </a:pPr>
            <a:fld id="{244D815C-8BF3-4ECF-A945-A2A7C2983AF9}" type="slidenum">
              <a:rPr lang="en-US" sz="1050" noProof="0">
                <a:solidFill>
                  <a:srgbClr val="FFFFFF"/>
                </a:solidFill>
              </a:rPr>
              <a:pPr lvl="0" algn="r">
                <a:spcAft>
                  <a:spcPts val="600"/>
                </a:spcAft>
              </a:pPr>
              <a:t>2</a:t>
            </a:fld>
            <a:endParaRPr lang="en-US" sz="1050" noProof="0">
              <a:solidFill>
                <a:srgbClr val="FFFFFF"/>
              </a:solidFill>
            </a:endParaRPr>
          </a:p>
        </p:txBody>
      </p:sp>
    </p:spTree>
    <p:extLst>
      <p:ext uri="{BB962C8B-B14F-4D97-AF65-F5344CB8AC3E}">
        <p14:creationId xmlns:p14="http://schemas.microsoft.com/office/powerpoint/2010/main" val="210634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26CA-6E97-2F07-BA29-B77DD7CE736C}"/>
              </a:ext>
            </a:extLst>
          </p:cNvPr>
          <p:cNvSpPr>
            <a:spLocks noGrp="1"/>
          </p:cNvSpPr>
          <p:nvPr>
            <p:ph type="title"/>
          </p:nvPr>
        </p:nvSpPr>
        <p:spPr/>
        <p:txBody>
          <a:bodyPr>
            <a:normAutofit fontScale="90000"/>
          </a:bodyPr>
          <a:lstStyle/>
          <a:p>
            <a:r>
              <a:rPr lang="en-US" dirty="0"/>
              <a:t>Burndown Charts</a:t>
            </a:r>
          </a:p>
        </p:txBody>
      </p:sp>
      <p:graphicFrame>
        <p:nvGraphicFramePr>
          <p:cNvPr id="4" name="Chart 3">
            <a:extLst>
              <a:ext uri="{FF2B5EF4-FFF2-40B4-BE49-F238E27FC236}">
                <a16:creationId xmlns:a16="http://schemas.microsoft.com/office/drawing/2014/main" id="{8E341F03-FED5-0FB6-554E-74D2F9067B01}"/>
              </a:ext>
            </a:extLst>
          </p:cNvPr>
          <p:cNvGraphicFramePr>
            <a:graphicFrameLocks/>
          </p:cNvGraphicFramePr>
          <p:nvPr>
            <p:extLst>
              <p:ext uri="{D42A27DB-BD31-4B8C-83A1-F6EECF244321}">
                <p14:modId xmlns:p14="http://schemas.microsoft.com/office/powerpoint/2010/main" val="2177702454"/>
              </p:ext>
            </p:extLst>
          </p:nvPr>
        </p:nvGraphicFramePr>
        <p:xfrm>
          <a:off x="0" y="1308947"/>
          <a:ext cx="3986271" cy="48843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8232738-3125-6EEE-30C2-60BA229C75AA}"/>
              </a:ext>
            </a:extLst>
          </p:cNvPr>
          <p:cNvGraphicFramePr>
            <a:graphicFrameLocks/>
          </p:cNvGraphicFramePr>
          <p:nvPr>
            <p:extLst>
              <p:ext uri="{D42A27DB-BD31-4B8C-83A1-F6EECF244321}">
                <p14:modId xmlns:p14="http://schemas.microsoft.com/office/powerpoint/2010/main" val="1630529430"/>
              </p:ext>
            </p:extLst>
          </p:nvPr>
        </p:nvGraphicFramePr>
        <p:xfrm>
          <a:off x="4102865" y="1308947"/>
          <a:ext cx="3986270" cy="48843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21AEEA9-68EF-9222-C43D-341C64467A90}"/>
              </a:ext>
            </a:extLst>
          </p:cNvPr>
          <p:cNvGraphicFramePr>
            <a:graphicFrameLocks/>
          </p:cNvGraphicFramePr>
          <p:nvPr>
            <p:extLst>
              <p:ext uri="{D42A27DB-BD31-4B8C-83A1-F6EECF244321}">
                <p14:modId xmlns:p14="http://schemas.microsoft.com/office/powerpoint/2010/main" val="867654090"/>
              </p:ext>
            </p:extLst>
          </p:nvPr>
        </p:nvGraphicFramePr>
        <p:xfrm>
          <a:off x="8205730" y="1308947"/>
          <a:ext cx="3986270" cy="48843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9602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2025-89F5-72B8-666C-848BB2090105}"/>
              </a:ext>
            </a:extLst>
          </p:cNvPr>
          <p:cNvSpPr>
            <a:spLocks noGrp="1"/>
          </p:cNvSpPr>
          <p:nvPr>
            <p:ph type="title"/>
          </p:nvPr>
        </p:nvSpPr>
        <p:spPr/>
        <p:txBody>
          <a:bodyPr>
            <a:normAutofit fontScale="90000"/>
          </a:bodyPr>
          <a:lstStyle/>
          <a:p>
            <a:r>
              <a:rPr lang="en-US" dirty="0"/>
              <a:t>Catalyst 2 Backlog</a:t>
            </a:r>
          </a:p>
        </p:txBody>
      </p:sp>
      <p:graphicFrame>
        <p:nvGraphicFramePr>
          <p:cNvPr id="4" name="Table 4">
            <a:extLst>
              <a:ext uri="{FF2B5EF4-FFF2-40B4-BE49-F238E27FC236}">
                <a16:creationId xmlns:a16="http://schemas.microsoft.com/office/drawing/2014/main" id="{63ED3F29-D04F-42F7-BFFC-0420FD2C538F}"/>
              </a:ext>
            </a:extLst>
          </p:cNvPr>
          <p:cNvGraphicFramePr>
            <a:graphicFrameLocks noGrp="1"/>
          </p:cNvGraphicFramePr>
          <p:nvPr>
            <p:ph sz="quarter" idx="14"/>
            <p:extLst>
              <p:ext uri="{D42A27DB-BD31-4B8C-83A1-F6EECF244321}">
                <p14:modId xmlns:p14="http://schemas.microsoft.com/office/powerpoint/2010/main" val="4085263112"/>
              </p:ext>
            </p:extLst>
          </p:nvPr>
        </p:nvGraphicFramePr>
        <p:xfrm>
          <a:off x="1547971" y="1207770"/>
          <a:ext cx="9096058" cy="5256315"/>
        </p:xfrm>
        <a:graphic>
          <a:graphicData uri="http://schemas.openxmlformats.org/drawingml/2006/table">
            <a:tbl>
              <a:tblPr firstRow="1" bandRow="1">
                <a:tableStyleId>{F5AB1C69-6EDB-4FF4-983F-18BD219EF322}</a:tableStyleId>
              </a:tblPr>
              <a:tblGrid>
                <a:gridCol w="1246269">
                  <a:extLst>
                    <a:ext uri="{9D8B030D-6E8A-4147-A177-3AD203B41FA5}">
                      <a16:colId xmlns:a16="http://schemas.microsoft.com/office/drawing/2014/main" val="3255387354"/>
                    </a:ext>
                  </a:extLst>
                </a:gridCol>
                <a:gridCol w="1037952">
                  <a:extLst>
                    <a:ext uri="{9D8B030D-6E8A-4147-A177-3AD203B41FA5}">
                      <a16:colId xmlns:a16="http://schemas.microsoft.com/office/drawing/2014/main" val="1592813309"/>
                    </a:ext>
                  </a:extLst>
                </a:gridCol>
                <a:gridCol w="6811837">
                  <a:extLst>
                    <a:ext uri="{9D8B030D-6E8A-4147-A177-3AD203B41FA5}">
                      <a16:colId xmlns:a16="http://schemas.microsoft.com/office/drawing/2014/main" val="3085198413"/>
                    </a:ext>
                  </a:extLst>
                </a:gridCol>
              </a:tblGrid>
              <a:tr h="273428">
                <a:tc>
                  <a:txBody>
                    <a:bodyPr/>
                    <a:lstStyle/>
                    <a:p>
                      <a:r>
                        <a:rPr lang="en-US" sz="1200" b="0" dirty="0"/>
                        <a:t>Issue Type</a:t>
                      </a:r>
                    </a:p>
                  </a:txBody>
                  <a:tcPr/>
                </a:tc>
                <a:tc>
                  <a:txBody>
                    <a:bodyPr/>
                    <a:lstStyle/>
                    <a:p>
                      <a:r>
                        <a:rPr lang="en-US" sz="1200" b="0" dirty="0"/>
                        <a:t>Key</a:t>
                      </a:r>
                    </a:p>
                  </a:txBody>
                  <a:tcPr/>
                </a:tc>
                <a:tc>
                  <a:txBody>
                    <a:bodyPr/>
                    <a:lstStyle/>
                    <a:p>
                      <a:r>
                        <a:rPr lang="en-US" sz="1200" b="0" dirty="0"/>
                        <a:t>Description</a:t>
                      </a:r>
                    </a:p>
                  </a:txBody>
                  <a:tcPr/>
                </a:tc>
                <a:extLst>
                  <a:ext uri="{0D108BD9-81ED-4DB2-BD59-A6C34878D82A}">
                    <a16:rowId xmlns:a16="http://schemas.microsoft.com/office/drawing/2014/main" val="13459526"/>
                  </a:ext>
                </a:extLst>
              </a:tr>
              <a:tr h="471945">
                <a:tc>
                  <a:txBody>
                    <a:bodyPr/>
                    <a:lstStyle/>
                    <a:p>
                      <a:r>
                        <a:rPr lang="en-US" sz="1200" dirty="0"/>
                        <a:t>Story</a:t>
                      </a:r>
                    </a:p>
                  </a:txBody>
                  <a:tcPr/>
                </a:tc>
                <a:tc>
                  <a:txBody>
                    <a:bodyPr/>
                    <a:lstStyle/>
                    <a:p>
                      <a:r>
                        <a:rPr lang="en-US" sz="1200" dirty="0"/>
                        <a:t>CAP-44</a:t>
                      </a:r>
                    </a:p>
                  </a:txBody>
                  <a:tcPr/>
                </a:tc>
                <a:tc>
                  <a:txBody>
                    <a:bodyPr/>
                    <a:lstStyle/>
                    <a:p>
                      <a:r>
                        <a:rPr lang="en-US" sz="1200" dirty="0"/>
                        <a:t>As a user I want to take a photo and send it without having the photo save to my phone first</a:t>
                      </a:r>
                    </a:p>
                  </a:txBody>
                  <a:tcPr/>
                </a:tc>
                <a:extLst>
                  <a:ext uri="{0D108BD9-81ED-4DB2-BD59-A6C34878D82A}">
                    <a16:rowId xmlns:a16="http://schemas.microsoft.com/office/drawing/2014/main" val="2740877411"/>
                  </a:ext>
                </a:extLst>
              </a:tr>
              <a:tr h="471945">
                <a:tc>
                  <a:txBody>
                    <a:bodyPr/>
                    <a:lstStyle/>
                    <a:p>
                      <a:r>
                        <a:rPr lang="en-US" sz="1200" dirty="0"/>
                        <a:t>Story</a:t>
                      </a:r>
                    </a:p>
                  </a:txBody>
                  <a:tcPr/>
                </a:tc>
                <a:tc>
                  <a:txBody>
                    <a:bodyPr/>
                    <a:lstStyle/>
                    <a:p>
                      <a:r>
                        <a:rPr lang="en-US" sz="1200" dirty="0"/>
                        <a:t>CAP-40</a:t>
                      </a:r>
                    </a:p>
                  </a:txBody>
                  <a:tcPr/>
                </a:tc>
                <a:tc>
                  <a:txBody>
                    <a:bodyPr/>
                    <a:lstStyle/>
                    <a:p>
                      <a:r>
                        <a:rPr lang="en-US" sz="1200" dirty="0"/>
                        <a:t>As a user I want this to have reliable and provide information about the data</a:t>
                      </a:r>
                    </a:p>
                  </a:txBody>
                  <a:tcPr/>
                </a:tc>
                <a:extLst>
                  <a:ext uri="{0D108BD9-81ED-4DB2-BD59-A6C34878D82A}">
                    <a16:rowId xmlns:a16="http://schemas.microsoft.com/office/drawing/2014/main" val="1971885399"/>
                  </a:ext>
                </a:extLst>
              </a:tr>
              <a:tr h="273428">
                <a:tc>
                  <a:txBody>
                    <a:bodyPr/>
                    <a:lstStyle/>
                    <a:p>
                      <a:r>
                        <a:rPr lang="en-US" sz="1200" dirty="0"/>
                        <a:t>Story</a:t>
                      </a:r>
                    </a:p>
                  </a:txBody>
                  <a:tcPr/>
                </a:tc>
                <a:tc>
                  <a:txBody>
                    <a:bodyPr/>
                    <a:lstStyle/>
                    <a:p>
                      <a:r>
                        <a:rPr lang="en-US" sz="1200" dirty="0"/>
                        <a:t>CAP-39</a:t>
                      </a:r>
                    </a:p>
                  </a:txBody>
                  <a:tcPr/>
                </a:tc>
                <a:tc>
                  <a:txBody>
                    <a:bodyPr/>
                    <a:lstStyle/>
                    <a:p>
                      <a:r>
                        <a:rPr lang="en-US" sz="1200" dirty="0"/>
                        <a:t>As a user I want to have instant feedback as well as detailed feedback</a:t>
                      </a:r>
                    </a:p>
                  </a:txBody>
                  <a:tcPr/>
                </a:tc>
                <a:extLst>
                  <a:ext uri="{0D108BD9-81ED-4DB2-BD59-A6C34878D82A}">
                    <a16:rowId xmlns:a16="http://schemas.microsoft.com/office/drawing/2014/main" val="1599651215"/>
                  </a:ext>
                </a:extLst>
              </a:tr>
              <a:tr h="471945">
                <a:tc>
                  <a:txBody>
                    <a:bodyPr/>
                    <a:lstStyle/>
                    <a:p>
                      <a:r>
                        <a:rPr lang="en-US" sz="1200" dirty="0"/>
                        <a:t>Story</a:t>
                      </a:r>
                    </a:p>
                  </a:txBody>
                  <a:tcPr/>
                </a:tc>
                <a:tc>
                  <a:txBody>
                    <a:bodyPr/>
                    <a:lstStyle/>
                    <a:p>
                      <a:r>
                        <a:rPr lang="en-US" sz="1200" dirty="0"/>
                        <a:t>CAP-38</a:t>
                      </a:r>
                    </a:p>
                  </a:txBody>
                  <a:tcPr/>
                </a:tc>
                <a:tc>
                  <a:txBody>
                    <a:bodyPr/>
                    <a:lstStyle/>
                    <a:p>
                      <a:r>
                        <a:rPr lang="en-US" sz="1200" dirty="0"/>
                        <a:t>As a user I want to chat with someone or find out more information regarding the website</a:t>
                      </a:r>
                    </a:p>
                  </a:txBody>
                  <a:tcPr/>
                </a:tc>
                <a:extLst>
                  <a:ext uri="{0D108BD9-81ED-4DB2-BD59-A6C34878D82A}">
                    <a16:rowId xmlns:a16="http://schemas.microsoft.com/office/drawing/2014/main" val="1317507581"/>
                  </a:ext>
                </a:extLst>
              </a:tr>
              <a:tr h="273428">
                <a:tc>
                  <a:txBody>
                    <a:bodyPr/>
                    <a:lstStyle/>
                    <a:p>
                      <a:r>
                        <a:rPr lang="en-US" sz="1200" dirty="0"/>
                        <a:t>Task</a:t>
                      </a:r>
                    </a:p>
                  </a:txBody>
                  <a:tcPr/>
                </a:tc>
                <a:tc>
                  <a:txBody>
                    <a:bodyPr/>
                    <a:lstStyle/>
                    <a:p>
                      <a:r>
                        <a:rPr lang="en-US" sz="1200" dirty="0"/>
                        <a:t>CAP-30</a:t>
                      </a:r>
                    </a:p>
                  </a:txBody>
                  <a:tcPr/>
                </a:tc>
                <a:tc>
                  <a:txBody>
                    <a:bodyPr/>
                    <a:lstStyle/>
                    <a:p>
                      <a:r>
                        <a:rPr lang="en-US" sz="1200" dirty="0"/>
                        <a:t>Implement Ion Loading</a:t>
                      </a:r>
                    </a:p>
                  </a:txBody>
                  <a:tcPr/>
                </a:tc>
                <a:extLst>
                  <a:ext uri="{0D108BD9-81ED-4DB2-BD59-A6C34878D82A}">
                    <a16:rowId xmlns:a16="http://schemas.microsoft.com/office/drawing/2014/main" val="325193053"/>
                  </a:ext>
                </a:extLst>
              </a:tr>
              <a:tr h="273428">
                <a:tc>
                  <a:txBody>
                    <a:bodyPr/>
                    <a:lstStyle/>
                    <a:p>
                      <a:r>
                        <a:rPr lang="en-US" sz="1200" dirty="0"/>
                        <a:t>Task</a:t>
                      </a:r>
                    </a:p>
                  </a:txBody>
                  <a:tcPr/>
                </a:tc>
                <a:tc>
                  <a:txBody>
                    <a:bodyPr/>
                    <a:lstStyle/>
                    <a:p>
                      <a:r>
                        <a:rPr lang="en-US" sz="1200" dirty="0"/>
                        <a:t>CAP-3</a:t>
                      </a:r>
                    </a:p>
                  </a:txBody>
                  <a:tcPr/>
                </a:tc>
                <a:tc>
                  <a:txBody>
                    <a:bodyPr/>
                    <a:lstStyle/>
                    <a:p>
                      <a:r>
                        <a:rPr lang="en-US" sz="1200" dirty="0"/>
                        <a:t>Add a new model to optimize</a:t>
                      </a:r>
                    </a:p>
                  </a:txBody>
                  <a:tcPr/>
                </a:tc>
                <a:extLst>
                  <a:ext uri="{0D108BD9-81ED-4DB2-BD59-A6C34878D82A}">
                    <a16:rowId xmlns:a16="http://schemas.microsoft.com/office/drawing/2014/main" val="2462106078"/>
                  </a:ext>
                </a:extLst>
              </a:tr>
              <a:tr h="273428">
                <a:tc>
                  <a:txBody>
                    <a:bodyPr/>
                    <a:lstStyle/>
                    <a:p>
                      <a:r>
                        <a:rPr lang="en-US" sz="1200" dirty="0"/>
                        <a:t>Task</a:t>
                      </a:r>
                    </a:p>
                  </a:txBody>
                  <a:tcPr/>
                </a:tc>
                <a:tc>
                  <a:txBody>
                    <a:bodyPr/>
                    <a:lstStyle/>
                    <a:p>
                      <a:r>
                        <a:rPr lang="en-US" sz="1200" dirty="0"/>
                        <a:t>CAP-4</a:t>
                      </a:r>
                    </a:p>
                  </a:txBody>
                  <a:tcPr/>
                </a:tc>
                <a:tc>
                  <a:txBody>
                    <a:bodyPr/>
                    <a:lstStyle/>
                    <a:p>
                      <a:r>
                        <a:rPr lang="en-US" sz="1200" dirty="0"/>
                        <a:t>Add more training data</a:t>
                      </a:r>
                    </a:p>
                  </a:txBody>
                  <a:tcPr/>
                </a:tc>
                <a:extLst>
                  <a:ext uri="{0D108BD9-81ED-4DB2-BD59-A6C34878D82A}">
                    <a16:rowId xmlns:a16="http://schemas.microsoft.com/office/drawing/2014/main" val="4172405772"/>
                  </a:ext>
                </a:extLst>
              </a:tr>
              <a:tr h="273428">
                <a:tc>
                  <a:txBody>
                    <a:bodyPr/>
                    <a:lstStyle/>
                    <a:p>
                      <a:r>
                        <a:rPr lang="en-US" sz="1200" dirty="0"/>
                        <a:t>Task</a:t>
                      </a:r>
                    </a:p>
                  </a:txBody>
                  <a:tcPr/>
                </a:tc>
                <a:tc>
                  <a:txBody>
                    <a:bodyPr/>
                    <a:lstStyle/>
                    <a:p>
                      <a:r>
                        <a:rPr lang="en-US" sz="1200" dirty="0"/>
                        <a:t>CAP-9</a:t>
                      </a:r>
                    </a:p>
                  </a:txBody>
                  <a:tcPr/>
                </a:tc>
                <a:tc>
                  <a:txBody>
                    <a:bodyPr/>
                    <a:lstStyle/>
                    <a:p>
                      <a:r>
                        <a:rPr lang="en-US" sz="1200" dirty="0"/>
                        <a:t>Implement Back End Web Hosting</a:t>
                      </a:r>
                    </a:p>
                  </a:txBody>
                  <a:tcPr/>
                </a:tc>
                <a:extLst>
                  <a:ext uri="{0D108BD9-81ED-4DB2-BD59-A6C34878D82A}">
                    <a16:rowId xmlns:a16="http://schemas.microsoft.com/office/drawing/2014/main" val="119180410"/>
                  </a:ext>
                </a:extLst>
              </a:tr>
              <a:tr h="273428">
                <a:tc>
                  <a:txBody>
                    <a:bodyPr/>
                    <a:lstStyle/>
                    <a:p>
                      <a:r>
                        <a:rPr lang="en-US" sz="1200" dirty="0"/>
                        <a:t>Task</a:t>
                      </a:r>
                    </a:p>
                  </a:txBody>
                  <a:tcPr/>
                </a:tc>
                <a:tc>
                  <a:txBody>
                    <a:bodyPr/>
                    <a:lstStyle/>
                    <a:p>
                      <a:r>
                        <a:rPr lang="en-US" sz="1200" dirty="0"/>
                        <a:t>CAP-10</a:t>
                      </a:r>
                    </a:p>
                  </a:txBody>
                  <a:tcPr/>
                </a:tc>
                <a:tc>
                  <a:txBody>
                    <a:bodyPr/>
                    <a:lstStyle/>
                    <a:p>
                      <a:r>
                        <a:rPr lang="en-US" sz="1200" dirty="0"/>
                        <a:t>Implement Front End Web Hosting</a:t>
                      </a:r>
                    </a:p>
                  </a:txBody>
                  <a:tcPr/>
                </a:tc>
                <a:extLst>
                  <a:ext uri="{0D108BD9-81ED-4DB2-BD59-A6C34878D82A}">
                    <a16:rowId xmlns:a16="http://schemas.microsoft.com/office/drawing/2014/main" val="1323071332"/>
                  </a:ext>
                </a:extLst>
              </a:tr>
              <a:tr h="273428">
                <a:tc>
                  <a:txBody>
                    <a:bodyPr/>
                    <a:lstStyle/>
                    <a:p>
                      <a:r>
                        <a:rPr lang="en-US" sz="1200" dirty="0"/>
                        <a:t>Task</a:t>
                      </a:r>
                    </a:p>
                  </a:txBody>
                  <a:tcPr/>
                </a:tc>
                <a:tc>
                  <a:txBody>
                    <a:bodyPr/>
                    <a:lstStyle/>
                    <a:p>
                      <a:r>
                        <a:rPr lang="en-US" sz="1200" dirty="0"/>
                        <a:t>CAP-14</a:t>
                      </a:r>
                    </a:p>
                  </a:txBody>
                  <a:tcPr/>
                </a:tc>
                <a:tc>
                  <a:txBody>
                    <a:bodyPr/>
                    <a:lstStyle/>
                    <a:p>
                      <a:r>
                        <a:rPr lang="en-US" sz="1200" dirty="0"/>
                        <a:t>Enforce consistent coding style</a:t>
                      </a:r>
                    </a:p>
                  </a:txBody>
                  <a:tcPr/>
                </a:tc>
                <a:extLst>
                  <a:ext uri="{0D108BD9-81ED-4DB2-BD59-A6C34878D82A}">
                    <a16:rowId xmlns:a16="http://schemas.microsoft.com/office/drawing/2014/main" val="990507852"/>
                  </a:ext>
                </a:extLst>
              </a:tr>
              <a:tr h="273428">
                <a:tc>
                  <a:txBody>
                    <a:bodyPr/>
                    <a:lstStyle/>
                    <a:p>
                      <a:r>
                        <a:rPr lang="en-US" sz="1200" dirty="0"/>
                        <a:t>Task</a:t>
                      </a:r>
                    </a:p>
                  </a:txBody>
                  <a:tcPr/>
                </a:tc>
                <a:tc>
                  <a:txBody>
                    <a:bodyPr/>
                    <a:lstStyle/>
                    <a:p>
                      <a:r>
                        <a:rPr lang="en-US" sz="1200" dirty="0"/>
                        <a:t>CAP-15</a:t>
                      </a:r>
                    </a:p>
                  </a:txBody>
                  <a:tcPr/>
                </a:tc>
                <a:tc>
                  <a:txBody>
                    <a:bodyPr/>
                    <a:lstStyle/>
                    <a:p>
                      <a:r>
                        <a:rPr lang="en-US" sz="1200" dirty="0"/>
                        <a:t>Unit testing: Back End</a:t>
                      </a:r>
                    </a:p>
                  </a:txBody>
                  <a:tcPr/>
                </a:tc>
                <a:extLst>
                  <a:ext uri="{0D108BD9-81ED-4DB2-BD59-A6C34878D82A}">
                    <a16:rowId xmlns:a16="http://schemas.microsoft.com/office/drawing/2014/main" val="383774808"/>
                  </a:ext>
                </a:extLst>
              </a:tr>
              <a:tr h="273428">
                <a:tc>
                  <a:txBody>
                    <a:bodyPr/>
                    <a:lstStyle/>
                    <a:p>
                      <a:r>
                        <a:rPr lang="en-US" sz="1200" dirty="0"/>
                        <a:t>Task</a:t>
                      </a:r>
                    </a:p>
                  </a:txBody>
                  <a:tcPr/>
                </a:tc>
                <a:tc>
                  <a:txBody>
                    <a:bodyPr/>
                    <a:lstStyle/>
                    <a:p>
                      <a:r>
                        <a:rPr lang="en-US" sz="1200" dirty="0"/>
                        <a:t>CAP-16</a:t>
                      </a:r>
                    </a:p>
                  </a:txBody>
                  <a:tcPr/>
                </a:tc>
                <a:tc>
                  <a:txBody>
                    <a:bodyPr/>
                    <a:lstStyle/>
                    <a:p>
                      <a:r>
                        <a:rPr lang="en-US" sz="1200" dirty="0"/>
                        <a:t>End-to-End testing: Front End</a:t>
                      </a:r>
                    </a:p>
                  </a:txBody>
                  <a:tcPr/>
                </a:tc>
                <a:extLst>
                  <a:ext uri="{0D108BD9-81ED-4DB2-BD59-A6C34878D82A}">
                    <a16:rowId xmlns:a16="http://schemas.microsoft.com/office/drawing/2014/main" val="4152453000"/>
                  </a:ext>
                </a:extLst>
              </a:tr>
              <a:tr h="273428">
                <a:tc>
                  <a:txBody>
                    <a:bodyPr/>
                    <a:lstStyle/>
                    <a:p>
                      <a:r>
                        <a:rPr lang="en-US" sz="1200" dirty="0"/>
                        <a:t>Task</a:t>
                      </a:r>
                    </a:p>
                  </a:txBody>
                  <a:tcPr/>
                </a:tc>
                <a:tc>
                  <a:txBody>
                    <a:bodyPr/>
                    <a:lstStyle/>
                    <a:p>
                      <a:r>
                        <a:rPr lang="en-US" sz="1200" dirty="0"/>
                        <a:t>CAP-17</a:t>
                      </a:r>
                    </a:p>
                  </a:txBody>
                  <a:tcPr/>
                </a:tc>
                <a:tc>
                  <a:txBody>
                    <a:bodyPr/>
                    <a:lstStyle/>
                    <a:p>
                      <a:r>
                        <a:rPr lang="en-US" sz="1200" dirty="0"/>
                        <a:t>End-to-End testing: Back End</a:t>
                      </a:r>
                    </a:p>
                  </a:txBody>
                  <a:tcPr/>
                </a:tc>
                <a:extLst>
                  <a:ext uri="{0D108BD9-81ED-4DB2-BD59-A6C34878D82A}">
                    <a16:rowId xmlns:a16="http://schemas.microsoft.com/office/drawing/2014/main" val="3416862287"/>
                  </a:ext>
                </a:extLst>
              </a:tr>
              <a:tr h="273428">
                <a:tc>
                  <a:txBody>
                    <a:bodyPr/>
                    <a:lstStyle/>
                    <a:p>
                      <a:r>
                        <a:rPr lang="en-US" sz="1200" dirty="0"/>
                        <a:t>Task</a:t>
                      </a:r>
                    </a:p>
                  </a:txBody>
                  <a:tcPr/>
                </a:tc>
                <a:tc>
                  <a:txBody>
                    <a:bodyPr/>
                    <a:lstStyle/>
                    <a:p>
                      <a:r>
                        <a:rPr lang="en-US" sz="1200" dirty="0"/>
                        <a:t>CAP-27</a:t>
                      </a:r>
                    </a:p>
                  </a:txBody>
                  <a:tcPr/>
                </a:tc>
                <a:tc>
                  <a:txBody>
                    <a:bodyPr/>
                    <a:lstStyle/>
                    <a:p>
                      <a:r>
                        <a:rPr lang="en-US" sz="1200" dirty="0"/>
                        <a:t>Capacitor/Cordova Implementation</a:t>
                      </a:r>
                    </a:p>
                  </a:txBody>
                  <a:tcPr/>
                </a:tc>
                <a:extLst>
                  <a:ext uri="{0D108BD9-81ED-4DB2-BD59-A6C34878D82A}">
                    <a16:rowId xmlns:a16="http://schemas.microsoft.com/office/drawing/2014/main" val="3100802958"/>
                  </a:ext>
                </a:extLst>
              </a:tr>
              <a:tr h="273428">
                <a:tc>
                  <a:txBody>
                    <a:bodyPr/>
                    <a:lstStyle/>
                    <a:p>
                      <a:r>
                        <a:rPr lang="en-US" sz="1200" dirty="0"/>
                        <a:t>Task</a:t>
                      </a:r>
                    </a:p>
                  </a:txBody>
                  <a:tcPr/>
                </a:tc>
                <a:tc>
                  <a:txBody>
                    <a:bodyPr/>
                    <a:lstStyle/>
                    <a:p>
                      <a:r>
                        <a:rPr lang="en-US" sz="1200" dirty="0"/>
                        <a:t>CAP-28</a:t>
                      </a:r>
                    </a:p>
                  </a:txBody>
                  <a:tcPr/>
                </a:tc>
                <a:tc>
                  <a:txBody>
                    <a:bodyPr/>
                    <a:lstStyle/>
                    <a:p>
                      <a:r>
                        <a:rPr lang="en-US" sz="1200" dirty="0"/>
                        <a:t>Add API Key</a:t>
                      </a:r>
                    </a:p>
                  </a:txBody>
                  <a:tcPr/>
                </a:tc>
                <a:extLst>
                  <a:ext uri="{0D108BD9-81ED-4DB2-BD59-A6C34878D82A}">
                    <a16:rowId xmlns:a16="http://schemas.microsoft.com/office/drawing/2014/main" val="1203013069"/>
                  </a:ext>
                </a:extLst>
              </a:tr>
              <a:tr h="273428">
                <a:tc>
                  <a:txBody>
                    <a:bodyPr/>
                    <a:lstStyle/>
                    <a:p>
                      <a:r>
                        <a:rPr lang="en-US" sz="1200" dirty="0"/>
                        <a:t>Task</a:t>
                      </a:r>
                    </a:p>
                  </a:txBody>
                  <a:tcPr/>
                </a:tc>
                <a:tc>
                  <a:txBody>
                    <a:bodyPr/>
                    <a:lstStyle/>
                    <a:p>
                      <a:r>
                        <a:rPr lang="en-US" sz="1200" dirty="0"/>
                        <a:t>CAP-35</a:t>
                      </a:r>
                    </a:p>
                  </a:txBody>
                  <a:tcPr/>
                </a:tc>
                <a:tc>
                  <a:txBody>
                    <a:bodyPr/>
                    <a:lstStyle/>
                    <a:p>
                      <a:r>
                        <a:rPr lang="en-US" sz="1200" dirty="0"/>
                        <a:t>AWS S3 Buckets</a:t>
                      </a:r>
                    </a:p>
                  </a:txBody>
                  <a:tcPr/>
                </a:tc>
                <a:extLst>
                  <a:ext uri="{0D108BD9-81ED-4DB2-BD59-A6C34878D82A}">
                    <a16:rowId xmlns:a16="http://schemas.microsoft.com/office/drawing/2014/main" val="2563106809"/>
                  </a:ext>
                </a:extLst>
              </a:tr>
            </a:tbl>
          </a:graphicData>
        </a:graphic>
      </p:graphicFrame>
    </p:spTree>
    <p:extLst>
      <p:ext uri="{BB962C8B-B14F-4D97-AF65-F5344CB8AC3E}">
        <p14:creationId xmlns:p14="http://schemas.microsoft.com/office/powerpoint/2010/main" val="222041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649045" y="2899186"/>
            <a:ext cx="10780955" cy="3284359"/>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4294967295"/>
          </p:nvPr>
        </p:nvSpPr>
        <p:spPr>
          <a:xfrm>
            <a:off x="1" y="6377865"/>
            <a:ext cx="12192000" cy="365125"/>
          </a:xfrm>
          <a:prstGeom prst="rect">
            <a:avLst/>
          </a:prstGeom>
        </p:spPr>
        <p:txBody>
          <a:bodyPr/>
          <a:lstStyle/>
          <a:p>
            <a:pPr lvl="0" algn="ctr"/>
            <a:fld id="{244D815C-8BF3-4ECF-A945-A2A7C2983AF9}" type="slidenum">
              <a:rPr lang="en-US" sz="800" noProof="0" smtClean="0"/>
              <a:pPr lvl="0" algn="ctr"/>
              <a:t>22</a:t>
            </a:fld>
            <a:endParaRPr lang="en-US" sz="800" noProof="0" dirty="0"/>
          </a:p>
        </p:txBody>
      </p:sp>
    </p:spTree>
    <p:extLst>
      <p:ext uri="{BB962C8B-B14F-4D97-AF65-F5344CB8AC3E}">
        <p14:creationId xmlns:p14="http://schemas.microsoft.com/office/powerpoint/2010/main" val="1074753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Topic one</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Subtitle</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a:prstGeom prst="rect">
            <a:avLst/>
          </a:prstGeom>
        </p:spPr>
        <p:txBody>
          <a:bodyPr/>
          <a:lstStyle/>
          <a:p>
            <a:pPr lvl="0"/>
            <a:fld id="{2722F022-211C-4882-844C-086FEA6806AA}" type="slidenum">
              <a:rPr lang="en-US" noProof="0" smtClean="0"/>
              <a:pPr lvl="0"/>
              <a:t>23</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4294967295"/>
          </p:nvPr>
        </p:nvSpPr>
        <p:spPr>
          <a:xfrm>
            <a:off x="11365992" y="6356350"/>
            <a:ext cx="630936" cy="365125"/>
          </a:xfrm>
          <a:prstGeom prst="rect">
            <a:avLst/>
          </a:prstGeom>
        </p:spPr>
        <p:txBody>
          <a:bodyPr/>
          <a:lstStyle/>
          <a:p>
            <a:pPr lvl="0"/>
            <a:fld id="{CD6D940D-6D44-4DF9-9322-B4B11F7EDCD0}" type="slidenum">
              <a:rPr lang="en-US" noProof="0" smtClean="0"/>
              <a:pPr lvl="0"/>
              <a:t>24</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4294967295"/>
          </p:nvPr>
        </p:nvSpPr>
        <p:spPr>
          <a:xfrm>
            <a:off x="11365992" y="6356350"/>
            <a:ext cx="630936" cy="365125"/>
          </a:xfrm>
          <a:prstGeom prst="rect">
            <a:avLst/>
          </a:prstGeom>
        </p:spPr>
        <p:txBody>
          <a:bodyPr/>
          <a:lstStyle/>
          <a:p>
            <a:pPr lvl="0"/>
            <a:fld id="{06B786C7-B8F9-4072-AAAA-17258464D730}" type="slidenum">
              <a:rPr lang="en-US" noProof="0" smtClean="0"/>
              <a:pPr lvl="0"/>
              <a:t>25</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4294967295"/>
          </p:nvPr>
        </p:nvSpPr>
        <p:spPr>
          <a:xfrm>
            <a:off x="11365992" y="6356350"/>
            <a:ext cx="630936" cy="365125"/>
          </a:xfrm>
          <a:prstGeom prst="rect">
            <a:avLst/>
          </a:prstGeom>
        </p:spPr>
        <p:txBody>
          <a:bodyPr/>
          <a:lstStyle/>
          <a:p>
            <a:pPr lvl="0"/>
            <a:fld id="{06B786C7-B8F9-4072-AAAA-17258464D730}" type="slidenum">
              <a:rPr lang="en-US" noProof="0" smtClean="0"/>
              <a:pPr lvl="0"/>
              <a:t>26</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4294967295"/>
          </p:nvPr>
        </p:nvSpPr>
        <p:spPr>
          <a:xfrm>
            <a:off x="11365992" y="6356350"/>
            <a:ext cx="630936" cy="365125"/>
          </a:xfrm>
          <a:prstGeom prst="rect">
            <a:avLst/>
          </a:prstGeom>
        </p:spPr>
        <p:txBody>
          <a:bodyPr/>
          <a:lstStyle/>
          <a:p>
            <a:pPr lvl="0"/>
            <a:fld id="{06B786C7-B8F9-4072-AAAA-17258464D730}" type="slidenum">
              <a:rPr lang="en-US" noProof="0" smtClean="0"/>
              <a:pPr lvl="0"/>
              <a:t>27</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4294967295"/>
          </p:nvPr>
        </p:nvSpPr>
        <p:spPr>
          <a:xfrm>
            <a:off x="10432126" y="6366400"/>
            <a:ext cx="630936" cy="365125"/>
          </a:xfrm>
          <a:prstGeom prst="rect">
            <a:avLst/>
          </a:prstGeom>
        </p:spPr>
        <p:txBody>
          <a:bodyPr/>
          <a:lstStyle/>
          <a:p>
            <a:pPr lvl="0"/>
            <a:fld id="{D39F39FF-F5CB-4ACA-9B46-4CCF89ECA75F}" type="slidenum">
              <a:rPr lang="en-US" noProof="0" smtClean="0"/>
              <a:pPr lvl="0"/>
              <a:t>28</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4294967295"/>
          </p:nvPr>
        </p:nvSpPr>
        <p:spPr>
          <a:xfrm>
            <a:off x="11365992" y="6356350"/>
            <a:ext cx="630936" cy="365125"/>
          </a:xfrm>
          <a:prstGeom prst="rect">
            <a:avLst/>
          </a:prstGeom>
        </p:spPr>
        <p:txBody>
          <a:bodyPr/>
          <a:lstStyle/>
          <a:p>
            <a:pPr lvl="0"/>
            <a:fld id="{D39F39FF-F5CB-4ACA-9B46-4CCF89ECA75F}" type="slidenum">
              <a:rPr lang="en-US" noProof="0" smtClean="0"/>
              <a:pPr lvl="0"/>
              <a:t>29</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 Roles and Responsibilities</a:t>
            </a:r>
          </a:p>
        </p:txBody>
      </p:sp>
      <p:sp>
        <p:nvSpPr>
          <p:cNvPr id="43" name="Text Placeholder 42">
            <a:extLst>
              <a:ext uri="{FF2B5EF4-FFF2-40B4-BE49-F238E27FC236}">
                <a16:creationId xmlns:a16="http://schemas.microsoft.com/office/drawing/2014/main" id="{FF337E4C-E3C1-40C7-B93B-034E1AA76ADA}"/>
              </a:ext>
            </a:extLst>
          </p:cNvPr>
          <p:cNvSpPr>
            <a:spLocks noGrp="1"/>
          </p:cNvSpPr>
          <p:nvPr>
            <p:ph type="body" sz="quarter" idx="17"/>
          </p:nvPr>
        </p:nvSpPr>
        <p:spPr/>
        <p:txBody>
          <a:bodyPr/>
          <a:lstStyle/>
          <a:p>
            <a:r>
              <a:rPr lang="en-US" dirty="0"/>
              <a:t>Rafferty Leung</a:t>
            </a:r>
          </a:p>
        </p:txBody>
      </p:sp>
      <p:sp>
        <p:nvSpPr>
          <p:cNvPr id="44" name="Text Placeholder 43">
            <a:extLst>
              <a:ext uri="{FF2B5EF4-FFF2-40B4-BE49-F238E27FC236}">
                <a16:creationId xmlns:a16="http://schemas.microsoft.com/office/drawing/2014/main" id="{B958F53A-B9E3-401F-B3D6-B7CE847DC5DA}"/>
              </a:ext>
            </a:extLst>
          </p:cNvPr>
          <p:cNvSpPr>
            <a:spLocks noGrp="1"/>
          </p:cNvSpPr>
          <p:nvPr>
            <p:ph type="body" sz="quarter" idx="18"/>
          </p:nvPr>
        </p:nvSpPr>
        <p:spPr/>
        <p:txBody>
          <a:bodyPr/>
          <a:lstStyle/>
          <a:p>
            <a:r>
              <a:rPr lang="en-US" dirty="0"/>
              <a:t>Software Engineer, Product Manager</a:t>
            </a:r>
          </a:p>
        </p:txBody>
      </p:sp>
      <p:sp>
        <p:nvSpPr>
          <p:cNvPr id="50" name="Text Placeholder 49">
            <a:extLst>
              <a:ext uri="{FF2B5EF4-FFF2-40B4-BE49-F238E27FC236}">
                <a16:creationId xmlns:a16="http://schemas.microsoft.com/office/drawing/2014/main" id="{42E1C511-12DE-4CF9-BC15-F9E30F1B0534}"/>
              </a:ext>
            </a:extLst>
          </p:cNvPr>
          <p:cNvSpPr>
            <a:spLocks noGrp="1"/>
          </p:cNvSpPr>
          <p:nvPr>
            <p:ph type="body" sz="quarter" idx="24"/>
          </p:nvPr>
        </p:nvSpPr>
        <p:spPr>
          <a:xfrm>
            <a:off x="3637882" y="2339389"/>
            <a:ext cx="7728109" cy="3114737"/>
          </a:xfrm>
        </p:spPr>
        <p:txBody>
          <a:bodyPr/>
          <a:lstStyle/>
          <a:p>
            <a:pPr algn="l"/>
            <a:r>
              <a:rPr lang="en-US" dirty="0"/>
              <a:t>Responsibilities:</a:t>
            </a:r>
          </a:p>
          <a:p>
            <a:pPr marL="285750" indent="-285750" algn="l">
              <a:buFont typeface="Arial" panose="020B0604020202020204" pitchFamily="34" charset="0"/>
              <a:buChar char="•"/>
            </a:pPr>
            <a:r>
              <a:rPr lang="en-US" dirty="0"/>
              <a:t>Write and test code to ensure high-quality software that meets requirements.</a:t>
            </a:r>
          </a:p>
          <a:p>
            <a:pPr marL="285750" indent="-285750" algn="l">
              <a:buFont typeface="Arial" panose="020B0604020202020204" pitchFamily="34" charset="0"/>
              <a:buChar char="•"/>
            </a:pPr>
            <a:r>
              <a:rPr lang="en-US" dirty="0"/>
              <a:t>Troubleshoot and debug code to identify and fix issues.</a:t>
            </a:r>
          </a:p>
          <a:p>
            <a:pPr marL="285750" indent="-285750" algn="l">
              <a:buFont typeface="Arial" panose="020B0604020202020204" pitchFamily="34" charset="0"/>
              <a:buChar char="•"/>
            </a:pPr>
            <a:r>
              <a:rPr lang="en-US" dirty="0"/>
              <a:t>Ensure software scalability, performance, and security.</a:t>
            </a:r>
          </a:p>
          <a:p>
            <a:pPr marL="285750" indent="-285750" algn="l">
              <a:buFont typeface="Arial" panose="020B0604020202020204" pitchFamily="34" charset="0"/>
              <a:buChar char="•"/>
            </a:pPr>
            <a:r>
              <a:rPr lang="en-US" dirty="0"/>
              <a:t>Work with project managers to estimate development efforts and deliver on time.</a:t>
            </a:r>
          </a:p>
          <a:p>
            <a:pPr marL="285750" indent="-285750" algn="l">
              <a:buFont typeface="Arial" panose="020B0604020202020204" pitchFamily="34" charset="0"/>
              <a:buChar char="•"/>
            </a:pPr>
            <a:r>
              <a:rPr lang="en-US" dirty="0"/>
              <a:t>Define and prioritize the product roadmap and features based on user needs and market trends.</a:t>
            </a:r>
          </a:p>
          <a:p>
            <a:pPr marL="285750" indent="-285750" algn="l">
              <a:buFont typeface="Arial" panose="020B0604020202020204" pitchFamily="34" charset="0"/>
              <a:buChar char="•"/>
            </a:pPr>
            <a:r>
              <a:rPr lang="en-US" dirty="0"/>
              <a:t>Gather and analyze user feedback and market research to inform product decisions.</a:t>
            </a:r>
          </a:p>
          <a:p>
            <a:pPr marL="285750" indent="-285750" algn="l">
              <a:buFont typeface="Arial" panose="020B0604020202020204" pitchFamily="34" charset="0"/>
              <a:buChar char="•"/>
            </a:pPr>
            <a:r>
              <a:rPr lang="en-US" dirty="0"/>
              <a:t>Create and manage product requirements and specifications.</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4294967295"/>
          </p:nvPr>
        </p:nvSpPr>
        <p:spPr>
          <a:xfrm>
            <a:off x="11365992" y="6356350"/>
            <a:ext cx="630936" cy="365125"/>
          </a:xfrm>
          <a:prstGeom prst="rect">
            <a:avLst/>
          </a:prstGeom>
        </p:spPr>
        <p:txBody>
          <a:bodyPr/>
          <a:lstStyle/>
          <a:p>
            <a:pPr lvl="0"/>
            <a:fld id="{06B786C7-B8F9-4072-AAAA-17258464D730}" type="slidenum">
              <a:rPr lang="en-US" noProof="0" smtClean="0"/>
              <a:pPr lvl="0"/>
              <a:t>3</a:t>
            </a:fld>
            <a:endParaRPr lang="en-US" noProof="0" dirty="0"/>
          </a:p>
        </p:txBody>
      </p:sp>
      <p:pic>
        <p:nvPicPr>
          <p:cNvPr id="8" name="Picture Placeholder 7" descr="A person wearing glasses&#10;&#10;Description automatically generated with low confidence">
            <a:extLst>
              <a:ext uri="{FF2B5EF4-FFF2-40B4-BE49-F238E27FC236}">
                <a16:creationId xmlns:a16="http://schemas.microsoft.com/office/drawing/2014/main" id="{FC10F92A-D299-BA66-0D51-E98915A0BD39}"/>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260554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99F3-4C61-2A28-ED78-6D99DBF45888}"/>
              </a:ext>
            </a:extLst>
          </p:cNvPr>
          <p:cNvSpPr>
            <a:spLocks noGrp="1"/>
          </p:cNvSpPr>
          <p:nvPr>
            <p:ph type="title"/>
          </p:nvPr>
        </p:nvSpPr>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78C0AAA2-9E41-FF49-F8F9-18B65513C135}"/>
              </a:ext>
            </a:extLst>
          </p:cNvPr>
          <p:cNvSpPr>
            <a:spLocks noGrp="1"/>
          </p:cNvSpPr>
          <p:nvPr>
            <p:ph sz="quarter" idx="14"/>
          </p:nvPr>
        </p:nvSpPr>
        <p:spPr/>
        <p:txBody>
          <a:bodyPr>
            <a:normAutofit fontScale="92500" lnSpcReduction="10000"/>
          </a:bodyPr>
          <a:lstStyle/>
          <a:p>
            <a:pPr marL="0" indent="0">
              <a:buNone/>
            </a:pPr>
            <a:r>
              <a:rPr lang="en-US" dirty="0"/>
              <a:t>The current average wait time to see a physician, regardless of their specialty, is 26 days. When diagnosing skin cancer, the process involves scheduling a dermatology appointment, undergoing a visual inspection, and sending the sample for pathology review. This process is time-consuming and can cause delays in treatment for patients.</a:t>
            </a:r>
          </a:p>
          <a:p>
            <a:pPr marL="0" indent="0">
              <a:buNone/>
            </a:pPr>
            <a:endParaRPr lang="en-US" dirty="0"/>
          </a:p>
          <a:p>
            <a:pPr marL="0" indent="0">
              <a:buNone/>
            </a:pPr>
            <a:r>
              <a:rPr lang="en-US" dirty="0"/>
              <a:t>To address this issue, a proposed solution uses machine learning algorithms to triage patients effectively. By analyzing skin lesion images, the application would be able to identify cases with a higher certainty of being cancerous, allowing those patients to be prioritized for earlier appointments. This approach has the potential to reduce wait times and improve patient outcomes.</a:t>
            </a:r>
          </a:p>
        </p:txBody>
      </p:sp>
    </p:spTree>
    <p:extLst>
      <p:ext uri="{BB962C8B-B14F-4D97-AF65-F5344CB8AC3E}">
        <p14:creationId xmlns:p14="http://schemas.microsoft.com/office/powerpoint/2010/main" val="66895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FA86-4E52-1518-021B-C1D29780402F}"/>
              </a:ext>
            </a:extLst>
          </p:cNvPr>
          <p:cNvSpPr>
            <a:spLocks noGrp="1"/>
          </p:cNvSpPr>
          <p:nvPr>
            <p:ph type="title"/>
          </p:nvPr>
        </p:nvSpPr>
        <p:spPr/>
        <p:txBody>
          <a:bodyPr>
            <a:normAutofit fontScale="90000"/>
          </a:bodyPr>
          <a:lstStyle/>
          <a:p>
            <a:r>
              <a:rPr lang="en-US" dirty="0"/>
              <a:t>Project Description</a:t>
            </a:r>
          </a:p>
        </p:txBody>
      </p:sp>
      <p:sp>
        <p:nvSpPr>
          <p:cNvPr id="3" name="Content Placeholder 2">
            <a:extLst>
              <a:ext uri="{FF2B5EF4-FFF2-40B4-BE49-F238E27FC236}">
                <a16:creationId xmlns:a16="http://schemas.microsoft.com/office/drawing/2014/main" id="{3DB7FF19-1582-F298-979C-2724421CC53D}"/>
              </a:ext>
            </a:extLst>
          </p:cNvPr>
          <p:cNvSpPr>
            <a:spLocks noGrp="1"/>
          </p:cNvSpPr>
          <p:nvPr>
            <p:ph sz="quarter" idx="14"/>
          </p:nvPr>
        </p:nvSpPr>
        <p:spPr/>
        <p:txBody>
          <a:bodyPr/>
          <a:lstStyle/>
          <a:p>
            <a:pPr marL="0" indent="0">
              <a:buNone/>
            </a:pPr>
            <a:r>
              <a:rPr lang="en-US" dirty="0"/>
              <a:t>The </a:t>
            </a:r>
            <a:r>
              <a:rPr lang="en-US" dirty="0" err="1"/>
              <a:t>SpotCheckAI</a:t>
            </a:r>
            <a:r>
              <a:rPr lang="en-US" dirty="0"/>
              <a:t> progressive web application aims to predict whether a skin lesion is potentially cancerous or benign. The application would allow the end-user to upload an image and return a response corresponding to the degree of certainty based off the machine learning model. The application aims to streamline a physician’s practice as well as providing preliminary responses to the end-user. Furthermore, the application is open-source, which means that it can be further developed and improved with enhancements to the machine learning model.</a:t>
            </a:r>
          </a:p>
        </p:txBody>
      </p:sp>
    </p:spTree>
    <p:extLst>
      <p:ext uri="{BB962C8B-B14F-4D97-AF65-F5344CB8AC3E}">
        <p14:creationId xmlns:p14="http://schemas.microsoft.com/office/powerpoint/2010/main" val="45239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Persona 1</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normAutofit fontScale="47500" lnSpcReduction="20000"/>
          </a:bodyPr>
          <a:lstStyle/>
          <a:p>
            <a:pPr marL="0" indent="0">
              <a:buNone/>
            </a:pPr>
            <a:r>
              <a:rPr lang="en-US" dirty="0"/>
              <a:t>Name: David Kim</a:t>
            </a:r>
          </a:p>
          <a:p>
            <a:pPr marL="0" indent="0">
              <a:buNone/>
            </a:pPr>
            <a:r>
              <a:rPr lang="en-US" dirty="0"/>
              <a:t>Age: 42</a:t>
            </a:r>
          </a:p>
          <a:p>
            <a:pPr marL="0" indent="0">
              <a:buNone/>
            </a:pPr>
            <a:r>
              <a:rPr lang="en-US" dirty="0"/>
              <a:t>Occupation: Construction Project Manager</a:t>
            </a:r>
          </a:p>
          <a:p>
            <a:pPr marL="0" indent="0">
              <a:buNone/>
            </a:pPr>
            <a:r>
              <a:rPr lang="en-US" dirty="0"/>
              <a:t>Education: Bachelor's degree in Civil Engineering</a:t>
            </a:r>
          </a:p>
          <a:p>
            <a:pPr marL="0" indent="0">
              <a:buNone/>
            </a:pPr>
            <a:r>
              <a:rPr lang="en-US" dirty="0"/>
              <a:t>Personality: David is a hard-working and responsible individual who takes pride in his work. He is a detail-oriented person who pays close attention to his surroundings and is always looking for ways to improve processes. He is also health-conscious and enjoys staying active by jogging and playing basketball with his friends.</a:t>
            </a:r>
          </a:p>
          <a:p>
            <a:pPr marL="0" indent="0">
              <a:buNone/>
            </a:pPr>
            <a:endParaRPr lang="en-US" dirty="0"/>
          </a:p>
          <a:p>
            <a:pPr marL="0" indent="0">
              <a:buNone/>
            </a:pPr>
            <a:r>
              <a:rPr lang="en-US" dirty="0"/>
              <a:t>Interests: David is interested in technology and enjoys exploring new apps and software. He is also an advocate for sun safety and spends a lot of time outdoors due to his job, which has increased his risk of skin cancer. He enjoys learning about new ways to protect his skin and stay healthy.</a:t>
            </a:r>
          </a:p>
          <a:p>
            <a:pPr marL="0" indent="0">
              <a:buNone/>
            </a:pPr>
            <a:endParaRPr lang="en-US" dirty="0"/>
          </a:p>
          <a:p>
            <a:pPr marL="0" indent="0">
              <a:buNone/>
            </a:pPr>
            <a:r>
              <a:rPr lang="en-US" dirty="0"/>
              <a:t>Goals: David's main goal is to excel in his career and take on larger construction projects. He also wants to continue leading an active and healthy lifestyle, which includes monitoring his skin for signs of skin cancer. He hopes to use technology to help him achieve his health goals and stay informed about the latest developments in sun protection.</a:t>
            </a:r>
          </a:p>
          <a:p>
            <a:pPr marL="0" indent="0">
              <a:buNone/>
            </a:pPr>
            <a:endParaRPr lang="en-US" dirty="0"/>
          </a:p>
          <a:p>
            <a:pPr marL="0" indent="0">
              <a:buNone/>
            </a:pPr>
            <a:r>
              <a:rPr lang="en-US" dirty="0"/>
              <a:t>Challenges: David faces challenges in balancing his demanding job with his personal life. He also struggles with keeping track of his skin health, as it can be difficult to remember to check his skin for changes regularly. He hopes to use a skin cancer detection app to help him monitor his skin and catch any potential issues early on. However, he is also concerned about the accuracy of such apps and wants to ensure that he is using a reliable and trustworthy tool.</a:t>
            </a:r>
          </a:p>
        </p:txBody>
      </p:sp>
      <p:pic>
        <p:nvPicPr>
          <p:cNvPr id="1026" name="Picture 2" descr="Portrait Young Confident Smart Asian Businessman Look At Camera And Smile  Stock Photo - Download Image Now - iStock">
            <a:extLst>
              <a:ext uri="{FF2B5EF4-FFF2-40B4-BE49-F238E27FC236}">
                <a16:creationId xmlns:a16="http://schemas.microsoft.com/office/drawing/2014/main" id="{8CE32754-5409-BF3E-851D-06B9F67C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995" y="1283795"/>
            <a:ext cx="2138142" cy="142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Persona 2</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normAutofit fontScale="47500" lnSpcReduction="20000"/>
          </a:bodyPr>
          <a:lstStyle/>
          <a:p>
            <a:pPr marL="0" indent="0">
              <a:buNone/>
            </a:pPr>
            <a:r>
              <a:rPr lang="en-US" dirty="0"/>
              <a:t>Name: Emily Rodriguez</a:t>
            </a:r>
          </a:p>
          <a:p>
            <a:pPr marL="0" indent="0">
              <a:buNone/>
            </a:pPr>
            <a:r>
              <a:rPr lang="en-US" dirty="0"/>
              <a:t>Age: 29</a:t>
            </a:r>
          </a:p>
          <a:p>
            <a:pPr marL="0" indent="0">
              <a:buNone/>
            </a:pPr>
            <a:r>
              <a:rPr lang="en-US" dirty="0"/>
              <a:t>Occupation: Outdoor Recreation Guide</a:t>
            </a:r>
          </a:p>
          <a:p>
            <a:pPr marL="0" indent="0">
              <a:buNone/>
            </a:pPr>
            <a:r>
              <a:rPr lang="en-US" dirty="0"/>
              <a:t>Education: Associate's degree in Outdoor Recreation</a:t>
            </a:r>
          </a:p>
          <a:p>
            <a:pPr marL="0" indent="0">
              <a:buNone/>
            </a:pPr>
            <a:r>
              <a:rPr lang="en-US" dirty="0"/>
              <a:t>Personality: Emily is a nature enthusiast who is passionate about sharing her love of the outdoors with others. She is outgoing and adventurous, and enjoys exploring new trails and camping sites. She is also conscientious and takes her responsibility for the safety of her clients seriously.</a:t>
            </a:r>
          </a:p>
          <a:p>
            <a:pPr marL="0" indent="0">
              <a:buNone/>
            </a:pPr>
            <a:endParaRPr lang="en-US" dirty="0"/>
          </a:p>
          <a:p>
            <a:pPr marL="0" indent="0">
              <a:buNone/>
            </a:pPr>
            <a:r>
              <a:rPr lang="en-US" dirty="0"/>
              <a:t>Interests: Emily enjoys hiking, backpacking, and rock climbing in her free time. She is also interested in technology and is always looking for ways to use it to enhance her clients' experiences. She is particularly interested in skin cancer prevention and is looking for ways to incorporate sun safety into her job.</a:t>
            </a:r>
          </a:p>
          <a:p>
            <a:pPr marL="0" indent="0">
              <a:buNone/>
            </a:pPr>
            <a:endParaRPr lang="en-US" dirty="0"/>
          </a:p>
          <a:p>
            <a:pPr marL="0" indent="0">
              <a:buNone/>
            </a:pPr>
            <a:r>
              <a:rPr lang="en-US" dirty="0"/>
              <a:t>Goals: Emily's main goal is to help her clients have a safe and enjoyable experience in the great outdoors. She also hopes to use technology to help her monitor her own skin health and catch any potential issues early on. Additionally, she wants to continue exploring new outdoor adventures and sharing them with others.</a:t>
            </a:r>
          </a:p>
          <a:p>
            <a:pPr marL="0" indent="0">
              <a:buNone/>
            </a:pPr>
            <a:endParaRPr lang="en-US" dirty="0"/>
          </a:p>
          <a:p>
            <a:pPr marL="0" indent="0">
              <a:buNone/>
            </a:pPr>
            <a:r>
              <a:rPr lang="en-US" dirty="0"/>
              <a:t>Challenges: Emily faces challenges in keeping track of her skin health while spending long hours outdoors. She hopes to use a skin cancer detection app to help her monitor any changes in her skin, but is concerned about the reliability of such tools. She also struggles with work-life balance at times, as her job requires her to spend long hours in the outdoors.</a:t>
            </a:r>
          </a:p>
        </p:txBody>
      </p:sp>
      <p:pic>
        <p:nvPicPr>
          <p:cNvPr id="4" name="Picture 3" descr="Free Woman Wearing Black Eyeglasses Stock Photo">
            <a:extLst>
              <a:ext uri="{FF2B5EF4-FFF2-40B4-BE49-F238E27FC236}">
                <a16:creationId xmlns:a16="http://schemas.microsoft.com/office/drawing/2014/main" id="{2971350A-D635-D40D-AC97-F9C3B61A7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996" y="1308017"/>
            <a:ext cx="2138141" cy="142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994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Persona 3</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normAutofit fontScale="55000" lnSpcReduction="20000"/>
          </a:bodyPr>
          <a:lstStyle/>
          <a:p>
            <a:pPr marL="0" indent="0">
              <a:buNone/>
            </a:pPr>
            <a:r>
              <a:rPr lang="en-US" dirty="0"/>
              <a:t>Name: Thomas Lee</a:t>
            </a:r>
          </a:p>
          <a:p>
            <a:pPr marL="0" indent="0">
              <a:buNone/>
            </a:pPr>
            <a:r>
              <a:rPr lang="en-US" dirty="0"/>
              <a:t>Age: 45</a:t>
            </a:r>
          </a:p>
          <a:p>
            <a:pPr marL="0" indent="0">
              <a:buNone/>
            </a:pPr>
            <a:r>
              <a:rPr lang="en-US" dirty="0"/>
              <a:t>Occupation: Sales Manager</a:t>
            </a:r>
          </a:p>
          <a:p>
            <a:pPr marL="0" indent="0">
              <a:buNone/>
            </a:pPr>
            <a:r>
              <a:rPr lang="en-US" dirty="0"/>
              <a:t>Education: Bachelor's degree in Marketing</a:t>
            </a:r>
          </a:p>
          <a:p>
            <a:pPr marL="0" indent="0">
              <a:buNone/>
            </a:pPr>
            <a:r>
              <a:rPr lang="en-US" dirty="0"/>
              <a:t>Personality: Thomas is a confident and charismatic person who enjoys interacting with people. He is skilled at building relationships and is always looking for ways to improve his sales numbers. He is also health-conscious and takes his sun safety seriously.</a:t>
            </a:r>
          </a:p>
          <a:p>
            <a:pPr marL="0" indent="0">
              <a:buNone/>
            </a:pPr>
            <a:endParaRPr lang="en-US" dirty="0"/>
          </a:p>
          <a:p>
            <a:pPr marL="0" indent="0">
              <a:buNone/>
            </a:pPr>
            <a:r>
              <a:rPr lang="en-US" dirty="0"/>
              <a:t>Interests: Thomas enjoys playing golf and is a member of a local golf club. He also enjoys traveling with his family and experiencing new cultures. He is interested in technology and is always looking for ways to use it to improve his work and personal life.</a:t>
            </a:r>
          </a:p>
          <a:p>
            <a:pPr marL="0" indent="0">
              <a:buNone/>
            </a:pPr>
            <a:endParaRPr lang="en-US" dirty="0"/>
          </a:p>
          <a:p>
            <a:pPr marL="0" indent="0">
              <a:buNone/>
            </a:pPr>
            <a:r>
              <a:rPr lang="en-US" dirty="0"/>
              <a:t>Goals: Thomas's main goal is to increase his sales and advance in his career. He also hopes to use technology to help him monitor his skin health and catch any potential issues early on. Additionally, he wants to continue playing golf and spending time with his family.</a:t>
            </a:r>
          </a:p>
          <a:p>
            <a:pPr marL="0" indent="0">
              <a:buNone/>
            </a:pPr>
            <a:endParaRPr lang="en-US" dirty="0"/>
          </a:p>
          <a:p>
            <a:pPr marL="0" indent="0">
              <a:buNone/>
            </a:pPr>
            <a:r>
              <a:rPr lang="en-US" dirty="0"/>
              <a:t>Challenges: Thomas faces challenges in keeping track of his skin health while spending long hours outdoors meeting with clients. He hopes to use a skin cancer detection app to help him monitor any changes in his skin, but is concerned about the accuracy of such tools. He also struggles with work-life balance at times, as his job requires him to travel frequently and spend long hours working.</a:t>
            </a:r>
          </a:p>
        </p:txBody>
      </p:sp>
      <p:pic>
        <p:nvPicPr>
          <p:cNvPr id="4" name="Picture 4" descr="350+ Men Pictures | Download Free Images &amp; Stock Photos on Unsplash">
            <a:extLst>
              <a:ext uri="{FF2B5EF4-FFF2-40B4-BE49-F238E27FC236}">
                <a16:creationId xmlns:a16="http://schemas.microsoft.com/office/drawing/2014/main" id="{5E3AA2AD-F30A-99FB-98E6-DB161E25A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995" y="1326185"/>
            <a:ext cx="2138142" cy="142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1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Minimum Viable Product</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lstStyle/>
          <a:p>
            <a:r>
              <a:rPr lang="en-US" dirty="0"/>
              <a:t>A website that allows for simple input and output with a predicted degree of certainty.</a:t>
            </a:r>
          </a:p>
          <a:p>
            <a:r>
              <a:rPr lang="en-US" dirty="0"/>
              <a:t>Implementation of a Machine Learning Model with sufficient testing and training sample size.</a:t>
            </a:r>
          </a:p>
          <a:p>
            <a:r>
              <a:rPr lang="en-US" dirty="0"/>
              <a:t>A cross-platform website that is responsive and device agnostic.</a:t>
            </a:r>
          </a:p>
          <a:p>
            <a:endParaRPr lang="en-US" dirty="0"/>
          </a:p>
        </p:txBody>
      </p:sp>
    </p:spTree>
    <p:extLst>
      <p:ext uri="{BB962C8B-B14F-4D97-AF65-F5344CB8AC3E}">
        <p14:creationId xmlns:p14="http://schemas.microsoft.com/office/powerpoint/2010/main" val="2132657312"/>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2583</Words>
  <Application>Microsoft Macintosh PowerPoint</Application>
  <PresentationFormat>Widescreen</PresentationFormat>
  <Paragraphs>418</Paragraphs>
  <Slides>29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Avenir Next LT Pro</vt:lpstr>
      <vt:lpstr>Calibri</vt:lpstr>
      <vt:lpstr>ColorBlockVTI</vt:lpstr>
      <vt:lpstr>SpotCheckAI: Deliverable 1</vt:lpstr>
      <vt:lpstr>Agenda</vt:lpstr>
      <vt:lpstr>Team Roles and Responsibilities</vt:lpstr>
      <vt:lpstr>Problem Statement</vt:lpstr>
      <vt:lpstr>Project Description</vt:lpstr>
      <vt:lpstr>Persona 1</vt:lpstr>
      <vt:lpstr>Persona 2</vt:lpstr>
      <vt:lpstr>Persona 3</vt:lpstr>
      <vt:lpstr>Minimum Viable Product</vt:lpstr>
      <vt:lpstr>Current Technologies Utilized</vt:lpstr>
      <vt:lpstr>Algorithms</vt:lpstr>
      <vt:lpstr>Diagrams: Architecture</vt:lpstr>
      <vt:lpstr>Diagrams: User Sequence</vt:lpstr>
      <vt:lpstr>Product Backlog</vt:lpstr>
      <vt:lpstr>Catalyst 1 Backlog</vt:lpstr>
      <vt:lpstr>User Stories and Acceptance Criteria</vt:lpstr>
      <vt:lpstr>Test Cases</vt:lpstr>
      <vt:lpstr>Stories Completed</vt:lpstr>
      <vt:lpstr>Team Velocity</vt:lpstr>
      <vt:lpstr>Burndown Charts</vt:lpstr>
      <vt:lpstr>Catalyst 2 Backlog</vt:lpstr>
      <vt:lpstr>Introduction</vt:lpstr>
      <vt:lpstr>Topic one</vt:lpstr>
      <vt:lpstr>The way to get started is to quit  talking and begin doing.</vt:lpstr>
      <vt:lpstr>Timeline</vt:lpstr>
      <vt:lpstr>Content</vt:lpstr>
      <vt:lpstr>Additional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2023-03-03T08:04:45Z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