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92" r:id="rId5"/>
    <p:sldId id="307" r:id="rId6"/>
    <p:sldId id="293" r:id="rId7"/>
    <p:sldId id="308" r:id="rId8"/>
    <p:sldId id="310" r:id="rId9"/>
    <p:sldId id="31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A532CB5-031E-B651-3190-9BF30918BEFB}" name="Rafferty Leung" initials="RL" userId="S::rafleung@ucdavis.edu::f86cb76e-1a11-4604-ac9a-924b40e892f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5510" autoAdjust="0"/>
  </p:normalViewPr>
  <p:slideViewPr>
    <p:cSldViewPr snapToGrid="0">
      <p:cViewPr varScale="1">
        <p:scale>
          <a:sx n="122" d="100"/>
          <a:sy n="122" d="100"/>
        </p:scale>
        <p:origin x="744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ffertyleung/Desktop/cs691/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ffertyleung/Desktop/cs691/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ffertyleung/Desktop/cs691/char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ffertyleung/Desktop/cs691/char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ffertyleung/Desktop/cs691/2023S-Leung/documents/Charts%20-%20Sprint%20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ffertyleung/Desktop/cs691/2023S-Leung/documents/Charts%20-%20Sprint%20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Team Velocity (January 23, 2023 – March 10, 2023)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Velocity!$B$1</c:f>
              <c:strCache>
                <c:ptCount val="1"/>
                <c:pt idx="0">
                  <c:v>Story Points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Velocity!$A$2:$A$4</c:f>
              <c:strCache>
                <c:ptCount val="3"/>
                <c:pt idx="0">
                  <c:v>Catalyst 1a</c:v>
                </c:pt>
                <c:pt idx="1">
                  <c:v>Catalyst 1b</c:v>
                </c:pt>
                <c:pt idx="2">
                  <c:v>Catalyst 1c</c:v>
                </c:pt>
              </c:strCache>
            </c:strRef>
          </c:cat>
          <c:val>
            <c:numRef>
              <c:f>Velocity!$B$2:$B$4</c:f>
              <c:numCache>
                <c:formatCode>General</c:formatCode>
                <c:ptCount val="3"/>
                <c:pt idx="0">
                  <c:v>71</c:v>
                </c:pt>
                <c:pt idx="1">
                  <c:v>44</c:v>
                </c:pt>
                <c:pt idx="2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71-FF45-9AAB-E14076EE86B7}"/>
            </c:ext>
          </c:extLst>
        </c:ser>
        <c:ser>
          <c:idx val="1"/>
          <c:order val="1"/>
          <c:tx>
            <c:strRef>
              <c:f>Velocity!$C$1</c:f>
              <c:strCache>
                <c:ptCount val="1"/>
                <c:pt idx="0">
                  <c:v>Story Points Completed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Velocity!$A$2:$A$4</c:f>
              <c:strCache>
                <c:ptCount val="3"/>
                <c:pt idx="0">
                  <c:v>Catalyst 1a</c:v>
                </c:pt>
                <c:pt idx="1">
                  <c:v>Catalyst 1b</c:v>
                </c:pt>
                <c:pt idx="2">
                  <c:v>Catalyst 1c</c:v>
                </c:pt>
              </c:strCache>
            </c:strRef>
          </c:cat>
          <c:val>
            <c:numRef>
              <c:f>Velocity!$C$2:$C$4</c:f>
              <c:numCache>
                <c:formatCode>General</c:formatCode>
                <c:ptCount val="3"/>
                <c:pt idx="0">
                  <c:v>71</c:v>
                </c:pt>
                <c:pt idx="1">
                  <c:v>44</c:v>
                </c:pt>
                <c:pt idx="2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71-FF45-9AAB-E14076EE86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147455"/>
        <c:axId val="2102812784"/>
      </c:barChart>
      <c:catAx>
        <c:axId val="74147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2812784"/>
        <c:crosses val="autoZero"/>
        <c:auto val="1"/>
        <c:lblAlgn val="ctr"/>
        <c:lblOffset val="100"/>
        <c:noMultiLvlLbl val="0"/>
      </c:catAx>
      <c:valAx>
        <c:axId val="2102812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Story Points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47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Story Points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A7D-9544-ABD0-595152BED3F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A7D-9544-ABD0-595152BED3F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A7D-9544-ABD0-595152BED3F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A7D-9544-ABD0-595152BED3F2}"/>
              </c:ext>
            </c:extLst>
          </c:dPt>
          <c:cat>
            <c:strRef>
              <c:f>Sheet1!$A$2:$A$5</c:f>
              <c:strCache>
                <c:ptCount val="4"/>
                <c:pt idx="0">
                  <c:v>Completed- Catalyst 1a</c:v>
                </c:pt>
                <c:pt idx="1">
                  <c:v>Completed- Catalyst 1b</c:v>
                </c:pt>
                <c:pt idx="2">
                  <c:v>Completed- Catalyst 1c</c:v>
                </c:pt>
                <c:pt idx="3">
                  <c:v>Incomplete - Catalyst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71</c:v>
                </c:pt>
                <c:pt idx="1">
                  <c:v>44</c:v>
                </c:pt>
                <c:pt idx="2">
                  <c:v>26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3E-4B43-947F-23E171FF71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Catalyst 1a (January 23, 2023 - February 6, 2023):  Burn Down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'Sprint 1a'!$E$1</c:f>
              <c:strCache>
                <c:ptCount val="1"/>
                <c:pt idx="0">
                  <c:v>Work Scope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'Sprint 1a'!$A$2:$A$13</c:f>
              <c:numCache>
                <c:formatCode>m/d/yy</c:formatCode>
                <c:ptCount val="12"/>
                <c:pt idx="0">
                  <c:v>44949</c:v>
                </c:pt>
                <c:pt idx="1">
                  <c:v>44949</c:v>
                </c:pt>
                <c:pt idx="2">
                  <c:v>44951</c:v>
                </c:pt>
                <c:pt idx="3">
                  <c:v>44951</c:v>
                </c:pt>
                <c:pt idx="4">
                  <c:v>44953</c:v>
                </c:pt>
                <c:pt idx="5">
                  <c:v>44953</c:v>
                </c:pt>
                <c:pt idx="6">
                  <c:v>44958</c:v>
                </c:pt>
                <c:pt idx="7">
                  <c:v>44960</c:v>
                </c:pt>
                <c:pt idx="8">
                  <c:v>44962</c:v>
                </c:pt>
                <c:pt idx="9">
                  <c:v>44962</c:v>
                </c:pt>
                <c:pt idx="10">
                  <c:v>44963</c:v>
                </c:pt>
                <c:pt idx="11">
                  <c:v>44963</c:v>
                </c:pt>
              </c:numCache>
            </c:numRef>
          </c:cat>
          <c:val>
            <c:numRef>
              <c:f>'Sprint 1a'!$E$2:$E$13</c:f>
              <c:numCache>
                <c:formatCode>General</c:formatCode>
                <c:ptCount val="12"/>
                <c:pt idx="0">
                  <c:v>71</c:v>
                </c:pt>
                <c:pt idx="1">
                  <c:v>71</c:v>
                </c:pt>
                <c:pt idx="2">
                  <c:v>71</c:v>
                </c:pt>
                <c:pt idx="3">
                  <c:v>71</c:v>
                </c:pt>
                <c:pt idx="4">
                  <c:v>71</c:v>
                </c:pt>
                <c:pt idx="5">
                  <c:v>71</c:v>
                </c:pt>
                <c:pt idx="6">
                  <c:v>71</c:v>
                </c:pt>
                <c:pt idx="7">
                  <c:v>71</c:v>
                </c:pt>
                <c:pt idx="8">
                  <c:v>71</c:v>
                </c:pt>
                <c:pt idx="9">
                  <c:v>71</c:v>
                </c:pt>
                <c:pt idx="10">
                  <c:v>71</c:v>
                </c:pt>
                <c:pt idx="11">
                  <c:v>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24-E14B-B466-4C0B1D231BDC}"/>
            </c:ext>
          </c:extLst>
        </c:ser>
        <c:ser>
          <c:idx val="1"/>
          <c:order val="1"/>
          <c:tx>
            <c:strRef>
              <c:f>'Sprint 1a'!$F$1</c:f>
              <c:strCache>
                <c:ptCount val="1"/>
                <c:pt idx="0">
                  <c:v>Remaining Work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'Sprint 1a'!$A$2:$A$13</c:f>
              <c:numCache>
                <c:formatCode>m/d/yy</c:formatCode>
                <c:ptCount val="12"/>
                <c:pt idx="0">
                  <c:v>44949</c:v>
                </c:pt>
                <c:pt idx="1">
                  <c:v>44949</c:v>
                </c:pt>
                <c:pt idx="2">
                  <c:v>44951</c:v>
                </c:pt>
                <c:pt idx="3">
                  <c:v>44951</c:v>
                </c:pt>
                <c:pt idx="4">
                  <c:v>44953</c:v>
                </c:pt>
                <c:pt idx="5">
                  <c:v>44953</c:v>
                </c:pt>
                <c:pt idx="6">
                  <c:v>44958</c:v>
                </c:pt>
                <c:pt idx="7">
                  <c:v>44960</c:v>
                </c:pt>
                <c:pt idx="8">
                  <c:v>44962</c:v>
                </c:pt>
                <c:pt idx="9">
                  <c:v>44962</c:v>
                </c:pt>
                <c:pt idx="10">
                  <c:v>44963</c:v>
                </c:pt>
                <c:pt idx="11">
                  <c:v>44963</c:v>
                </c:pt>
              </c:numCache>
            </c:numRef>
          </c:cat>
          <c:val>
            <c:numRef>
              <c:f>'Sprint 1a'!$F$2:$F$13</c:f>
              <c:numCache>
                <c:formatCode>General</c:formatCode>
                <c:ptCount val="12"/>
                <c:pt idx="0">
                  <c:v>63</c:v>
                </c:pt>
                <c:pt idx="1">
                  <c:v>61</c:v>
                </c:pt>
                <c:pt idx="2">
                  <c:v>56</c:v>
                </c:pt>
                <c:pt idx="3">
                  <c:v>48</c:v>
                </c:pt>
                <c:pt idx="4">
                  <c:v>43</c:v>
                </c:pt>
                <c:pt idx="5">
                  <c:v>35</c:v>
                </c:pt>
                <c:pt idx="6">
                  <c:v>27</c:v>
                </c:pt>
                <c:pt idx="7">
                  <c:v>19</c:v>
                </c:pt>
                <c:pt idx="8">
                  <c:v>16</c:v>
                </c:pt>
                <c:pt idx="9">
                  <c:v>8</c:v>
                </c:pt>
                <c:pt idx="10">
                  <c:v>3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524-E14B-B466-4C0B1D231B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3334048"/>
        <c:axId val="2103129088"/>
      </c:lineChart>
      <c:dateAx>
        <c:axId val="2103334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3129088"/>
        <c:crosses val="autoZero"/>
        <c:auto val="1"/>
        <c:lblOffset val="100"/>
        <c:baseTimeUnit val="days"/>
      </c:dateAx>
      <c:valAx>
        <c:axId val="2103129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Story Point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3334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Catalyst 1b (February 6, 2023 - February 20, 2023): Burn Down</a:t>
            </a:r>
            <a:r>
              <a:rPr lang="en-US" baseline="0" dirty="0"/>
              <a:t> Chart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'Sprint 1b'!$E$1</c:f>
              <c:strCache>
                <c:ptCount val="1"/>
                <c:pt idx="0">
                  <c:v>Work Scope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'Sprint 1b'!$A$2:$A$8</c:f>
              <c:numCache>
                <c:formatCode>m/d/yy</c:formatCode>
                <c:ptCount val="7"/>
                <c:pt idx="0">
                  <c:v>44963</c:v>
                </c:pt>
                <c:pt idx="1">
                  <c:v>44965</c:v>
                </c:pt>
                <c:pt idx="2">
                  <c:v>44965</c:v>
                </c:pt>
                <c:pt idx="3">
                  <c:v>44967</c:v>
                </c:pt>
                <c:pt idx="4">
                  <c:v>44972</c:v>
                </c:pt>
                <c:pt idx="5">
                  <c:v>44977</c:v>
                </c:pt>
                <c:pt idx="6">
                  <c:v>44977</c:v>
                </c:pt>
              </c:numCache>
            </c:numRef>
          </c:cat>
          <c:val>
            <c:numRef>
              <c:f>'Sprint 1b'!$E$2:$E$8</c:f>
              <c:numCache>
                <c:formatCode>General</c:formatCode>
                <c:ptCount val="7"/>
                <c:pt idx="0">
                  <c:v>44</c:v>
                </c:pt>
                <c:pt idx="1">
                  <c:v>44</c:v>
                </c:pt>
                <c:pt idx="2">
                  <c:v>44</c:v>
                </c:pt>
                <c:pt idx="3">
                  <c:v>44</c:v>
                </c:pt>
                <c:pt idx="4">
                  <c:v>44</c:v>
                </c:pt>
                <c:pt idx="5">
                  <c:v>44</c:v>
                </c:pt>
                <c:pt idx="6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43-ED46-B305-895748DB6490}"/>
            </c:ext>
          </c:extLst>
        </c:ser>
        <c:ser>
          <c:idx val="1"/>
          <c:order val="1"/>
          <c:tx>
            <c:strRef>
              <c:f>'Sprint 1b'!$F$1</c:f>
              <c:strCache>
                <c:ptCount val="1"/>
                <c:pt idx="0">
                  <c:v>Remaining Work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'Sprint 1b'!$A$2:$A$8</c:f>
              <c:numCache>
                <c:formatCode>m/d/yy</c:formatCode>
                <c:ptCount val="7"/>
                <c:pt idx="0">
                  <c:v>44963</c:v>
                </c:pt>
                <c:pt idx="1">
                  <c:v>44965</c:v>
                </c:pt>
                <c:pt idx="2">
                  <c:v>44965</c:v>
                </c:pt>
                <c:pt idx="3">
                  <c:v>44967</c:v>
                </c:pt>
                <c:pt idx="4">
                  <c:v>44972</c:v>
                </c:pt>
                <c:pt idx="5">
                  <c:v>44977</c:v>
                </c:pt>
                <c:pt idx="6">
                  <c:v>44977</c:v>
                </c:pt>
              </c:numCache>
            </c:numRef>
          </c:cat>
          <c:val>
            <c:numRef>
              <c:f>'Sprint 1b'!$F$2:$F$8</c:f>
              <c:numCache>
                <c:formatCode>General</c:formatCode>
                <c:ptCount val="7"/>
                <c:pt idx="0">
                  <c:v>43</c:v>
                </c:pt>
                <c:pt idx="1">
                  <c:v>35</c:v>
                </c:pt>
                <c:pt idx="2">
                  <c:v>27</c:v>
                </c:pt>
                <c:pt idx="3">
                  <c:v>19</c:v>
                </c:pt>
                <c:pt idx="4">
                  <c:v>11</c:v>
                </c:pt>
                <c:pt idx="5">
                  <c:v>8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543-ED46-B305-895748DB64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700079"/>
        <c:axId val="50701807"/>
      </c:lineChart>
      <c:dateAx>
        <c:axId val="507000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01807"/>
        <c:crosses val="autoZero"/>
        <c:auto val="1"/>
        <c:lblOffset val="100"/>
        <c:baseTimeUnit val="days"/>
      </c:dateAx>
      <c:valAx>
        <c:axId val="50701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Story Points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00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Catalyst 1c (February 20, 2023 - March 10, 2023):  Burn Down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'Sprint 1c'!$E$1</c:f>
              <c:strCache>
                <c:ptCount val="1"/>
                <c:pt idx="0">
                  <c:v>Work Scope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'Sprint 1c'!$A$2:$A$7</c:f>
              <c:numCache>
                <c:formatCode>m/d/yy</c:formatCode>
                <c:ptCount val="6"/>
                <c:pt idx="0">
                  <c:v>44980</c:v>
                </c:pt>
                <c:pt idx="1">
                  <c:v>44981</c:v>
                </c:pt>
                <c:pt idx="2">
                  <c:v>44983</c:v>
                </c:pt>
                <c:pt idx="3">
                  <c:v>44990</c:v>
                </c:pt>
                <c:pt idx="4">
                  <c:v>44990</c:v>
                </c:pt>
                <c:pt idx="5">
                  <c:v>44991</c:v>
                </c:pt>
              </c:numCache>
            </c:numRef>
          </c:cat>
          <c:val>
            <c:numRef>
              <c:f>'Sprint 1c'!$E$2:$E$7</c:f>
              <c:numCache>
                <c:formatCode>General</c:formatCode>
                <c:ptCount val="6"/>
                <c:pt idx="0">
                  <c:v>19</c:v>
                </c:pt>
                <c:pt idx="1">
                  <c:v>27</c:v>
                </c:pt>
                <c:pt idx="2">
                  <c:v>27</c:v>
                </c:pt>
                <c:pt idx="3">
                  <c:v>27</c:v>
                </c:pt>
                <c:pt idx="4">
                  <c:v>27</c:v>
                </c:pt>
                <c:pt idx="5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DD-044C-8929-CF9988BA93C0}"/>
            </c:ext>
          </c:extLst>
        </c:ser>
        <c:ser>
          <c:idx val="1"/>
          <c:order val="1"/>
          <c:tx>
            <c:strRef>
              <c:f>'Sprint 1c'!$F$1</c:f>
              <c:strCache>
                <c:ptCount val="1"/>
                <c:pt idx="0">
                  <c:v>Remaining Work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'Sprint 1c'!$A$2:$A$7</c:f>
              <c:numCache>
                <c:formatCode>m/d/yy</c:formatCode>
                <c:ptCount val="6"/>
                <c:pt idx="0">
                  <c:v>44980</c:v>
                </c:pt>
                <c:pt idx="1">
                  <c:v>44981</c:v>
                </c:pt>
                <c:pt idx="2">
                  <c:v>44983</c:v>
                </c:pt>
                <c:pt idx="3">
                  <c:v>44990</c:v>
                </c:pt>
                <c:pt idx="4">
                  <c:v>44990</c:v>
                </c:pt>
                <c:pt idx="5">
                  <c:v>44991</c:v>
                </c:pt>
              </c:numCache>
            </c:numRef>
          </c:cat>
          <c:val>
            <c:numRef>
              <c:f>'Sprint 1c'!$F$2:$F$7</c:f>
              <c:numCache>
                <c:formatCode>General</c:formatCode>
                <c:ptCount val="6"/>
                <c:pt idx="0">
                  <c:v>16</c:v>
                </c:pt>
                <c:pt idx="1">
                  <c:v>24</c:v>
                </c:pt>
                <c:pt idx="2">
                  <c:v>16</c:v>
                </c:pt>
                <c:pt idx="3">
                  <c:v>11</c:v>
                </c:pt>
                <c:pt idx="4">
                  <c:v>6</c:v>
                </c:pt>
                <c:pt idx="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DD-044C-8929-CF9988BA93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652095"/>
        <c:axId val="73554191"/>
      </c:lineChart>
      <c:dateAx>
        <c:axId val="736520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54191"/>
        <c:crosses val="autoZero"/>
        <c:auto val="1"/>
        <c:lblOffset val="100"/>
        <c:baseTimeUnit val="days"/>
      </c:dateAx>
      <c:valAx>
        <c:axId val="73554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Story Points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52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Sprint 2 Velocity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Story Points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Sprint 2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14-0647-BF7D-34086CD339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Story Points Completed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Sprint 2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14-0647-BF7D-34086CD339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0392960"/>
        <c:axId val="1604904608"/>
      </c:barChart>
      <c:catAx>
        <c:axId val="1560392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4904608"/>
        <c:crosses val="autoZero"/>
        <c:auto val="1"/>
        <c:lblAlgn val="ctr"/>
        <c:lblOffset val="100"/>
        <c:noMultiLvlLbl val="0"/>
      </c:catAx>
      <c:valAx>
        <c:axId val="160490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0392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Story Points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A7D-9544-ABD0-595152BED3F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A7D-9544-ABD0-595152BED3F2}"/>
              </c:ext>
            </c:extLst>
          </c:dPt>
          <c:cat>
            <c:strRef>
              <c:f>Sheet1!$A$2:$A$3</c:f>
              <c:strCache>
                <c:ptCount val="2"/>
                <c:pt idx="0">
                  <c:v>Completed- Catalyst 2</c:v>
                </c:pt>
                <c:pt idx="1">
                  <c:v>Incomplete - Catalyst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84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3E-4B43-947F-23E171FF71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Catalyst 2:  Burn Down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'Sprint 1a'!$E$1</c:f>
              <c:strCache>
                <c:ptCount val="1"/>
                <c:pt idx="0">
                  <c:v>Work Scope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'Sprint 1a'!$A$2:$A$12</c:f>
              <c:numCache>
                <c:formatCode>m/d/yy</c:formatCode>
                <c:ptCount val="11"/>
                <c:pt idx="0">
                  <c:v>45007</c:v>
                </c:pt>
                <c:pt idx="1">
                  <c:v>45009</c:v>
                </c:pt>
                <c:pt idx="2">
                  <c:v>45010</c:v>
                </c:pt>
                <c:pt idx="3">
                  <c:v>45012</c:v>
                </c:pt>
                <c:pt idx="4">
                  <c:v>45026</c:v>
                </c:pt>
                <c:pt idx="5">
                  <c:v>45030</c:v>
                </c:pt>
                <c:pt idx="6">
                  <c:v>45033</c:v>
                </c:pt>
                <c:pt idx="7">
                  <c:v>45036</c:v>
                </c:pt>
                <c:pt idx="8">
                  <c:v>45037</c:v>
                </c:pt>
                <c:pt idx="9">
                  <c:v>45041</c:v>
                </c:pt>
                <c:pt idx="10">
                  <c:v>45043</c:v>
                </c:pt>
              </c:numCache>
            </c:numRef>
          </c:cat>
          <c:val>
            <c:numRef>
              <c:f>'Sprint 1a'!$E$2:$E$12</c:f>
              <c:numCache>
                <c:formatCode>General</c:formatCode>
                <c:ptCount val="11"/>
                <c:pt idx="0">
                  <c:v>85</c:v>
                </c:pt>
                <c:pt idx="1">
                  <c:v>85</c:v>
                </c:pt>
                <c:pt idx="2">
                  <c:v>85</c:v>
                </c:pt>
                <c:pt idx="3">
                  <c:v>85</c:v>
                </c:pt>
                <c:pt idx="4">
                  <c:v>85</c:v>
                </c:pt>
                <c:pt idx="5">
                  <c:v>85</c:v>
                </c:pt>
                <c:pt idx="6">
                  <c:v>85</c:v>
                </c:pt>
                <c:pt idx="7">
                  <c:v>85</c:v>
                </c:pt>
                <c:pt idx="8">
                  <c:v>85</c:v>
                </c:pt>
                <c:pt idx="9">
                  <c:v>85</c:v>
                </c:pt>
                <c:pt idx="10">
                  <c:v>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E8-764A-9186-D15F8C93548B}"/>
            </c:ext>
          </c:extLst>
        </c:ser>
        <c:ser>
          <c:idx val="1"/>
          <c:order val="1"/>
          <c:tx>
            <c:strRef>
              <c:f>'Sprint 1a'!$F$1</c:f>
              <c:strCache>
                <c:ptCount val="1"/>
                <c:pt idx="0">
                  <c:v>Remaining Work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'Sprint 1a'!$A$2:$A$12</c:f>
              <c:numCache>
                <c:formatCode>m/d/yy</c:formatCode>
                <c:ptCount val="11"/>
                <c:pt idx="0">
                  <c:v>45007</c:v>
                </c:pt>
                <c:pt idx="1">
                  <c:v>45009</c:v>
                </c:pt>
                <c:pt idx="2">
                  <c:v>45010</c:v>
                </c:pt>
                <c:pt idx="3">
                  <c:v>45012</c:v>
                </c:pt>
                <c:pt idx="4">
                  <c:v>45026</c:v>
                </c:pt>
                <c:pt idx="5">
                  <c:v>45030</c:v>
                </c:pt>
                <c:pt idx="6">
                  <c:v>45033</c:v>
                </c:pt>
                <c:pt idx="7">
                  <c:v>45036</c:v>
                </c:pt>
                <c:pt idx="8">
                  <c:v>45037</c:v>
                </c:pt>
                <c:pt idx="9">
                  <c:v>45041</c:v>
                </c:pt>
                <c:pt idx="10">
                  <c:v>45043</c:v>
                </c:pt>
              </c:numCache>
            </c:numRef>
          </c:cat>
          <c:val>
            <c:numRef>
              <c:f>'Sprint 1a'!$F$2:$F$12</c:f>
              <c:numCache>
                <c:formatCode>General</c:formatCode>
                <c:ptCount val="11"/>
                <c:pt idx="0">
                  <c:v>85</c:v>
                </c:pt>
                <c:pt idx="1">
                  <c:v>80</c:v>
                </c:pt>
                <c:pt idx="2">
                  <c:v>78</c:v>
                </c:pt>
                <c:pt idx="3">
                  <c:v>73</c:v>
                </c:pt>
                <c:pt idx="4">
                  <c:v>68</c:v>
                </c:pt>
                <c:pt idx="5">
                  <c:v>55</c:v>
                </c:pt>
                <c:pt idx="6">
                  <c:v>50</c:v>
                </c:pt>
                <c:pt idx="7">
                  <c:v>25</c:v>
                </c:pt>
                <c:pt idx="8">
                  <c:v>24</c:v>
                </c:pt>
                <c:pt idx="9">
                  <c:v>12</c:v>
                </c:pt>
                <c:pt idx="1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E8-764A-9186-D15F8C9354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3334048"/>
        <c:axId val="2103129088"/>
      </c:lineChart>
      <c:dateAx>
        <c:axId val="2103334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3129088"/>
        <c:crosses val="autoZero"/>
        <c:auto val="1"/>
        <c:lblOffset val="100"/>
        <c:baseTimeUnit val="days"/>
      </c:dateAx>
      <c:valAx>
        <c:axId val="2103129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Story Point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3334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Catalyst</a:t>
            </a:r>
            <a:r>
              <a:rPr lang="en-US" baseline="0"/>
              <a:t> 2:  Burn Up Report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'Sprint 1a'!$C$1</c:f>
              <c:strCache>
                <c:ptCount val="1"/>
                <c:pt idx="0">
                  <c:v>Completed Work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'Sprint 1a'!$A$3:$A$12</c:f>
              <c:numCache>
                <c:formatCode>m/d/yy</c:formatCode>
                <c:ptCount val="10"/>
                <c:pt idx="0">
                  <c:v>45009</c:v>
                </c:pt>
                <c:pt idx="1">
                  <c:v>45010</c:v>
                </c:pt>
                <c:pt idx="2">
                  <c:v>45012</c:v>
                </c:pt>
                <c:pt idx="3">
                  <c:v>45026</c:v>
                </c:pt>
                <c:pt idx="4">
                  <c:v>45030</c:v>
                </c:pt>
                <c:pt idx="5">
                  <c:v>45033</c:v>
                </c:pt>
                <c:pt idx="6">
                  <c:v>45036</c:v>
                </c:pt>
                <c:pt idx="7">
                  <c:v>45037</c:v>
                </c:pt>
                <c:pt idx="8">
                  <c:v>45041</c:v>
                </c:pt>
                <c:pt idx="9">
                  <c:v>45043</c:v>
                </c:pt>
              </c:numCache>
            </c:numRef>
          </c:cat>
          <c:val>
            <c:numRef>
              <c:f>'Sprint 1a'!$C$3:$C$12</c:f>
              <c:numCache>
                <c:formatCode>General</c:formatCode>
                <c:ptCount val="10"/>
                <c:pt idx="0">
                  <c:v>13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38</c:v>
                </c:pt>
                <c:pt idx="5">
                  <c:v>43</c:v>
                </c:pt>
                <c:pt idx="6">
                  <c:v>68</c:v>
                </c:pt>
                <c:pt idx="7">
                  <c:v>69</c:v>
                </c:pt>
                <c:pt idx="8">
                  <c:v>81</c:v>
                </c:pt>
                <c:pt idx="9">
                  <c:v>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D5-3048-9D79-D9C5A09BCAAB}"/>
            </c:ext>
          </c:extLst>
        </c:ser>
        <c:ser>
          <c:idx val="3"/>
          <c:order val="2"/>
          <c:tx>
            <c:strRef>
              <c:f>'Sprint 1a'!$E$1</c:f>
              <c:strCache>
                <c:ptCount val="1"/>
                <c:pt idx="0">
                  <c:v>Work Scope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'Sprint 1a'!$A$3:$A$12</c:f>
              <c:numCache>
                <c:formatCode>m/d/yy</c:formatCode>
                <c:ptCount val="10"/>
                <c:pt idx="0">
                  <c:v>45009</c:v>
                </c:pt>
                <c:pt idx="1">
                  <c:v>45010</c:v>
                </c:pt>
                <c:pt idx="2">
                  <c:v>45012</c:v>
                </c:pt>
                <c:pt idx="3">
                  <c:v>45026</c:v>
                </c:pt>
                <c:pt idx="4">
                  <c:v>45030</c:v>
                </c:pt>
                <c:pt idx="5">
                  <c:v>45033</c:v>
                </c:pt>
                <c:pt idx="6">
                  <c:v>45036</c:v>
                </c:pt>
                <c:pt idx="7">
                  <c:v>45037</c:v>
                </c:pt>
                <c:pt idx="8">
                  <c:v>45041</c:v>
                </c:pt>
                <c:pt idx="9">
                  <c:v>45043</c:v>
                </c:pt>
              </c:numCache>
            </c:numRef>
          </c:cat>
          <c:val>
            <c:numRef>
              <c:f>'Sprint 1a'!$E$3:$E$12</c:f>
              <c:numCache>
                <c:formatCode>General</c:formatCode>
                <c:ptCount val="10"/>
                <c:pt idx="0">
                  <c:v>85</c:v>
                </c:pt>
                <c:pt idx="1">
                  <c:v>85</c:v>
                </c:pt>
                <c:pt idx="2">
                  <c:v>85</c:v>
                </c:pt>
                <c:pt idx="3">
                  <c:v>85</c:v>
                </c:pt>
                <c:pt idx="4">
                  <c:v>85</c:v>
                </c:pt>
                <c:pt idx="5">
                  <c:v>85</c:v>
                </c:pt>
                <c:pt idx="6">
                  <c:v>85</c:v>
                </c:pt>
                <c:pt idx="7">
                  <c:v>85</c:v>
                </c:pt>
                <c:pt idx="8">
                  <c:v>85</c:v>
                </c:pt>
                <c:pt idx="9">
                  <c:v>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D5-3048-9D79-D9C5A09BCA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38985504"/>
        <c:axId val="938960464"/>
        <c:extLst>
          <c:ext xmlns:c15="http://schemas.microsoft.com/office/drawing/2012/chart" uri="{02D57815-91ED-43cb-92C2-25804820EDAC}">
            <c15:filteredLineSeries>
              <c15:ser>
                <c:idx val="2"/>
                <c:order val="1"/>
                <c:tx>
                  <c:strRef>
                    <c:extLst>
                      <c:ext uri="{02D57815-91ED-43cb-92C2-25804820EDAC}">
                        <c15:formulaRef>
                          <c15:sqref>'Sprint 1a'!$D$1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'Sprint 1a'!$A$3:$A$12</c15:sqref>
                        </c15:formulaRef>
                      </c:ext>
                    </c:extLst>
                    <c:numCache>
                      <c:formatCode>m/d/yy</c:formatCode>
                      <c:ptCount val="10"/>
                      <c:pt idx="0">
                        <c:v>45009</c:v>
                      </c:pt>
                      <c:pt idx="1">
                        <c:v>45010</c:v>
                      </c:pt>
                      <c:pt idx="2">
                        <c:v>45012</c:v>
                      </c:pt>
                      <c:pt idx="3">
                        <c:v>45026</c:v>
                      </c:pt>
                      <c:pt idx="4">
                        <c:v>45030</c:v>
                      </c:pt>
                      <c:pt idx="5">
                        <c:v>45033</c:v>
                      </c:pt>
                      <c:pt idx="6">
                        <c:v>45036</c:v>
                      </c:pt>
                      <c:pt idx="7">
                        <c:v>45037</c:v>
                      </c:pt>
                      <c:pt idx="8">
                        <c:v>45041</c:v>
                      </c:pt>
                      <c:pt idx="9">
                        <c:v>45043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'Sprint 1a'!$D$3:$D$12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98D5-3048-9D79-D9C5A09BCAAB}"/>
                  </c:ext>
                </c:extLst>
              </c15:ser>
            </c15:filteredLineSeries>
          </c:ext>
        </c:extLst>
      </c:lineChart>
      <c:dateAx>
        <c:axId val="938985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8960464"/>
        <c:crosses val="autoZero"/>
        <c:auto val="1"/>
        <c:lblOffset val="100"/>
        <c:baseTimeUnit val="days"/>
      </c:dateAx>
      <c:valAx>
        <c:axId val="938960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Story Point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8985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4/29/23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4/29/23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85FD5941-8FB7-6B6E-AEC4-8BC8B8062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515" y="6195211"/>
            <a:ext cx="921392" cy="5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68344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43D59024-D21F-46A9-B65B-C9166E4E30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083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3">
            <a:extLst>
              <a:ext uri="{FF2B5EF4-FFF2-40B4-BE49-F238E27FC236}">
                <a16:creationId xmlns:a16="http://schemas.microsoft.com/office/drawing/2014/main" id="{C929A99D-6C0C-468B-854A-FF1CC91260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20384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23">
            <a:extLst>
              <a:ext uri="{FF2B5EF4-FFF2-40B4-BE49-F238E27FC236}">
                <a16:creationId xmlns:a16="http://schemas.microsoft.com/office/drawing/2014/main" id="{60F12D74-CCEB-4CE6-A979-072265047F7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94685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6A481ED4-1444-4E48-A31E-B2624CF536E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70228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1FCF4CD5-BF81-4AEB-BE4A-D07274F666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6083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68146790-CD56-4671-AD13-89B30FAF55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6083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305877BA-4DF5-499D-9288-3956FC9B1B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0384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22E6E064-1B6D-455F-98A9-1A851E3FE1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0384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28">
            <a:extLst>
              <a:ext uri="{FF2B5EF4-FFF2-40B4-BE49-F238E27FC236}">
                <a16:creationId xmlns:a16="http://schemas.microsoft.com/office/drawing/2014/main" id="{76F0A93D-9B44-4CF6-87AF-4B5200AF2C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4685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28">
            <a:extLst>
              <a:ext uri="{FF2B5EF4-FFF2-40B4-BE49-F238E27FC236}">
                <a16:creationId xmlns:a16="http://schemas.microsoft.com/office/drawing/2014/main" id="{550B9205-0F01-47B9-9C79-42EB1E22C9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4685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8FC1F3E1-C69F-4835-A5CD-929BD175AF1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70228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8">
            <a:extLst>
              <a:ext uri="{FF2B5EF4-FFF2-40B4-BE49-F238E27FC236}">
                <a16:creationId xmlns:a16="http://schemas.microsoft.com/office/drawing/2014/main" id="{457972FF-3484-4C00-A636-0F208F816C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70228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736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F160B22D-8002-AB03-CF59-E5405459D34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201400" y="6219375"/>
            <a:ext cx="921392" cy="5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8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kern="1200" spc="-4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4B0B-9150-88B7-94D8-62AB2886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Team Velocity- Sprint 1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6BC4700-1E6C-9B1E-D434-6A6AE9351C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8556022"/>
              </p:ext>
            </p:extLst>
          </p:nvPr>
        </p:nvGraphicFramePr>
        <p:xfrm>
          <a:off x="2115298" y="1485900"/>
          <a:ext cx="7961403" cy="4588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00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2D52-CFFA-EF0A-C609-1505D73E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Completed/Committed Ratio- Sprint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1F2050-0A50-DB8A-2976-2B468907AC1B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849363931"/>
              </p:ext>
            </p:extLst>
          </p:nvPr>
        </p:nvGraphicFramePr>
        <p:xfrm>
          <a:off x="931863" y="1695450"/>
          <a:ext cx="10328275" cy="4314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272107-44BE-64BF-BBDA-37D33A44BF88}"/>
                  </a:ext>
                </a:extLst>
              </p:cNvPr>
              <p:cNvSpPr txBox="1"/>
              <p:nvPr/>
            </p:nvSpPr>
            <p:spPr>
              <a:xfrm>
                <a:off x="9771738" y="3429000"/>
                <a:ext cx="130484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=0.993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272107-44BE-64BF-BBDA-37D33A44B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1738" y="3429000"/>
                <a:ext cx="1304844" cy="518604"/>
              </a:xfrm>
              <a:prstGeom prst="rect">
                <a:avLst/>
              </a:prstGeom>
              <a:blipFill>
                <a:blip r:embed="rId3"/>
                <a:stretch>
                  <a:fillRect l="-3846" t="-7143" r="-2885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72724E-D7C7-9C85-DDF4-FEE3E1BE900B}"/>
                  </a:ext>
                </a:extLst>
              </p:cNvPr>
              <p:cNvSpPr txBox="1"/>
              <p:nvPr/>
            </p:nvSpPr>
            <p:spPr>
              <a:xfrm>
                <a:off x="8975045" y="2924914"/>
                <a:ext cx="2898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ompleted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Committed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Ratio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72724E-D7C7-9C85-DDF4-FEE3E1BE9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045" y="2924914"/>
                <a:ext cx="2898229" cy="276999"/>
              </a:xfrm>
              <a:prstGeom prst="rect">
                <a:avLst/>
              </a:prstGeom>
              <a:blipFill>
                <a:blip r:embed="rId4"/>
                <a:stretch>
                  <a:fillRect l="-1304" t="-8696" r="-87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09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26CA-6E97-2F07-BA29-B77DD7CE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Burndown Charts- Sprint 1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E341F03-FED5-0FB6-554E-74D2F9067B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7702454"/>
              </p:ext>
            </p:extLst>
          </p:nvPr>
        </p:nvGraphicFramePr>
        <p:xfrm>
          <a:off x="0" y="1308947"/>
          <a:ext cx="3986271" cy="4884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8232738-3125-6EEE-30C2-60BA229C75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0529430"/>
              </p:ext>
            </p:extLst>
          </p:nvPr>
        </p:nvGraphicFramePr>
        <p:xfrm>
          <a:off x="4102865" y="1308947"/>
          <a:ext cx="3986270" cy="4884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21AEEA9-68EF-9222-C43D-341C64467A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7654090"/>
              </p:ext>
            </p:extLst>
          </p:nvPr>
        </p:nvGraphicFramePr>
        <p:xfrm>
          <a:off x="8205730" y="1308947"/>
          <a:ext cx="3986270" cy="4884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9602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CCEF-87A1-E52A-486A-3D906580B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Team Velocity- Sprint 2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86E804A1-AA93-3935-BA42-86ABA7532B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208217"/>
              </p:ext>
            </p:extLst>
          </p:nvPr>
        </p:nvGraphicFramePr>
        <p:xfrm>
          <a:off x="3247231" y="2127251"/>
          <a:ext cx="5697537" cy="3473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9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2D52-CFFA-EF0A-C609-1505D73E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Completed/Committed Ratio- Sprint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1F2050-0A50-DB8A-2976-2B468907AC1B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931863" y="1695450"/>
          <a:ext cx="10328275" cy="4314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272107-44BE-64BF-BBDA-37D33A44BF88}"/>
                  </a:ext>
                </a:extLst>
              </p:cNvPr>
              <p:cNvSpPr txBox="1"/>
              <p:nvPr/>
            </p:nvSpPr>
            <p:spPr>
              <a:xfrm>
                <a:off x="9771738" y="3429000"/>
                <a:ext cx="1176604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272107-44BE-64BF-BBDA-37D33A44B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1738" y="3429000"/>
                <a:ext cx="1176604" cy="520463"/>
              </a:xfrm>
              <a:prstGeom prst="rect">
                <a:avLst/>
              </a:prstGeom>
              <a:blipFill>
                <a:blip r:embed="rId3"/>
                <a:stretch>
                  <a:fillRect l="-4255" t="-7143" r="-3191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72724E-D7C7-9C85-DDF4-FEE3E1BE900B}"/>
                  </a:ext>
                </a:extLst>
              </p:cNvPr>
              <p:cNvSpPr txBox="1"/>
              <p:nvPr/>
            </p:nvSpPr>
            <p:spPr>
              <a:xfrm>
                <a:off x="8975045" y="2924914"/>
                <a:ext cx="2898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ompleted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Committed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Ratio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72724E-D7C7-9C85-DDF4-FEE3E1BE9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045" y="2924914"/>
                <a:ext cx="2898229" cy="276999"/>
              </a:xfrm>
              <a:prstGeom prst="rect">
                <a:avLst/>
              </a:prstGeom>
              <a:blipFill>
                <a:blip r:embed="rId4"/>
                <a:stretch>
                  <a:fillRect l="-1304" t="-8696" r="-87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471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26CA-6E97-2F07-BA29-B77DD7CE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Burndown </a:t>
            </a:r>
            <a:r>
              <a:rPr lang="en-US"/>
              <a:t>Chart- Sprint 2</a:t>
            </a: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E341F03-FED5-0FB6-554E-74D2F9067B01}"/>
              </a:ext>
            </a:extLst>
          </p:cNvPr>
          <p:cNvGraphicFramePr>
            <a:graphicFrameLocks/>
          </p:cNvGraphicFramePr>
          <p:nvPr/>
        </p:nvGraphicFramePr>
        <p:xfrm>
          <a:off x="6319381" y="2024242"/>
          <a:ext cx="4869636" cy="2809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F2FF8A0-871B-AAFD-5798-EFD99E562A8D}"/>
              </a:ext>
            </a:extLst>
          </p:cNvPr>
          <p:cNvGraphicFramePr>
            <a:graphicFrameLocks/>
          </p:cNvGraphicFramePr>
          <p:nvPr/>
        </p:nvGraphicFramePr>
        <p:xfrm>
          <a:off x="1002983" y="2024242"/>
          <a:ext cx="4564756" cy="2766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75062138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A742F3-D2BE-4CC5-9066-2DB838FE2FF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59152A6-D9F2-46C7-B217-D613495E7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1F2201-AEB8-4954-A8CB-3AC4242CC7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141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Cambria Math</vt:lpstr>
      <vt:lpstr>ColorBlockVTI</vt:lpstr>
      <vt:lpstr>Team Velocity- Sprint 1</vt:lpstr>
      <vt:lpstr>Completed/Committed Ratio- Sprint 1</vt:lpstr>
      <vt:lpstr>Burndown Charts- Sprint 1</vt:lpstr>
      <vt:lpstr>Team Velocity- Sprint 2</vt:lpstr>
      <vt:lpstr>Completed/Committed Ratio- Sprint 2</vt:lpstr>
      <vt:lpstr>Burndown Chart- Sprint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2021-05-05T19:03:05Z</dcterms:created>
  <dcterms:modified xsi:type="dcterms:W3CDTF">2023-04-29T23:39:27Z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