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88" r:id="rId5"/>
    <p:sldId id="28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532CB5-031E-B651-3190-9BF30918BEFB}" name="Rafferty Leung" initials="RL" userId="S::rafleung@ucdavis.edu::f86cb76e-1a11-4604-ac9a-924b40e892f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 autoAdjust="0"/>
    <p:restoredTop sz="95510" autoAdjust="0"/>
  </p:normalViewPr>
  <p:slideViewPr>
    <p:cSldViewPr snapToGrid="0">
      <p:cViewPr varScale="1">
        <p:scale>
          <a:sx n="122" d="100"/>
          <a:sy n="122" d="100"/>
        </p:scale>
        <p:origin x="74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4/29/23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4/29/23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5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85FD5941-8FB7-6B6E-AEC4-8BC8B8062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515" y="6195211"/>
            <a:ext cx="921392" cy="5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68344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43D59024-D21F-46A9-B65B-C9166E4E30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083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C929A99D-6C0C-468B-854A-FF1CC91260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20384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3">
            <a:extLst>
              <a:ext uri="{FF2B5EF4-FFF2-40B4-BE49-F238E27FC236}">
                <a16:creationId xmlns:a16="http://schemas.microsoft.com/office/drawing/2014/main" id="{60F12D74-CCEB-4CE6-A979-072265047F7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94685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6A481ED4-1444-4E48-A31E-B2624CF536E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70228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1FCF4CD5-BF81-4AEB-BE4A-D07274F666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6083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68146790-CD56-4671-AD13-89B30FAF55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6083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305877BA-4DF5-499D-9288-3956FC9B1B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0384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22E6E064-1B6D-455F-98A9-1A851E3FE1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0384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76F0A93D-9B44-4CF6-87AF-4B5200AF2C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4685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8">
            <a:extLst>
              <a:ext uri="{FF2B5EF4-FFF2-40B4-BE49-F238E27FC236}">
                <a16:creationId xmlns:a16="http://schemas.microsoft.com/office/drawing/2014/main" id="{550B9205-0F01-47B9-9C79-42EB1E22C9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4685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8FC1F3E1-C69F-4835-A5CD-929BD175AF1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70228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457972FF-3484-4C00-A636-0F208F816C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70228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736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F160B22D-8002-AB03-CF59-E5405459D34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201400" y="6219375"/>
            <a:ext cx="921392" cy="5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8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 spc="-4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A443-3ED4-66A5-8F65-7702D649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Catalyst 1 Completed Tasks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29E173-DD3C-8AEC-092D-95A9290AB038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64661952"/>
              </p:ext>
            </p:extLst>
          </p:nvPr>
        </p:nvGraphicFramePr>
        <p:xfrm>
          <a:off x="2143760" y="1390197"/>
          <a:ext cx="7904480" cy="4687066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721360">
                  <a:extLst>
                    <a:ext uri="{9D8B030D-6E8A-4147-A177-3AD203B41FA5}">
                      <a16:colId xmlns:a16="http://schemas.microsoft.com/office/drawing/2014/main" val="3328380039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464615777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3490253996"/>
                    </a:ext>
                  </a:extLst>
                </a:gridCol>
              </a:tblGrid>
              <a:tr h="367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  <a:latin typeface="+mn-lt"/>
                        </a:rPr>
                        <a:t>Issue 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  <a:latin typeface="+mn-lt"/>
                        </a:rPr>
                        <a:t>Key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Description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2500524367"/>
                  </a:ext>
                </a:extLst>
              </a:tr>
              <a:tr h="185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Add Django to </a:t>
                      </a:r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Keras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model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2119431457"/>
                  </a:ext>
                </a:extLst>
              </a:tr>
              <a:tr h="185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Add DRF to Keras model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2421977871"/>
                  </a:ext>
                </a:extLst>
              </a:tr>
              <a:tr h="185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Determine if celery is needed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628492016"/>
                  </a:ext>
                </a:extLst>
              </a:tr>
              <a:tr h="185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Task</a:t>
                      </a: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CAP-6</a:t>
                      </a: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Confirm if from front end to back end image bit path can be passed</a:t>
                      </a: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2536398779"/>
                  </a:ext>
                </a:extLst>
              </a:tr>
              <a:tr h="185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Determine front end architecture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685098152"/>
                  </a:ext>
                </a:extLst>
              </a:tr>
              <a:tr h="185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Determine backend web hosting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1067845032"/>
                  </a:ext>
                </a:extLst>
              </a:tr>
              <a:tr h="2306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Image resizing from DRF interface to Keras model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1532295103"/>
                  </a:ext>
                </a:extLst>
              </a:tr>
              <a:tr h="185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Initial documentation within 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511194361"/>
                  </a:ext>
                </a:extLst>
              </a:tr>
              <a:tr h="185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Create intial ML model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3810322129"/>
                  </a:ext>
                </a:extLst>
              </a:tr>
              <a:tr h="185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Redo DRF backend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3367484965"/>
                  </a:ext>
                </a:extLst>
              </a:tr>
              <a:tr h="2306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Token authentication on Django Admin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3736468790"/>
                  </a:ext>
                </a:extLst>
              </a:tr>
              <a:tr h="185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Combine DRF applications together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1049065672"/>
                  </a:ext>
                </a:extLst>
              </a:tr>
              <a:tr h="185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Develop front end from wireframe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1418789470"/>
                  </a:ext>
                </a:extLst>
              </a:tr>
              <a:tr h="185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Add menu functionality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3484054621"/>
                  </a:ext>
                </a:extLst>
              </a:tr>
              <a:tr h="185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Presentation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1017861000"/>
                  </a:ext>
                </a:extLst>
              </a:tr>
              <a:tr h="185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Technical paper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1521943776"/>
                  </a:ext>
                </a:extLst>
              </a:tr>
              <a:tr h="185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Create Wiki Page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2522223753"/>
                  </a:ext>
                </a:extLst>
              </a:tr>
              <a:tr h="2306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Story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As a user I want to be able to use this on any device.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3902976046"/>
                  </a:ext>
                </a:extLst>
              </a:tr>
              <a:tr h="2306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Story</a:t>
                      </a: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CAP-41</a:t>
                      </a: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As a user I want to be warned that this does not replace a physician and that I should know that before using it so that I know the limitations of this software.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1147511748"/>
                  </a:ext>
                </a:extLst>
              </a:tr>
              <a:tr h="2306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Story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As a user I want to interface to be easy to understand so that I don’t have to Google more information about what information I am looking at.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3203549386"/>
                  </a:ext>
                </a:extLst>
              </a:tr>
              <a:tr h="2306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Story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As a user I want my data to be protected so that my data and information is private.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356357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85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0ED4-4318-C555-3728-452C45F8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Catalyst 2 Completed Tasks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1D2C9D8F-9A8A-E500-CAA1-F5CEB73153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0255311"/>
              </p:ext>
            </p:extLst>
          </p:nvPr>
        </p:nvGraphicFramePr>
        <p:xfrm>
          <a:off x="1547971" y="1312391"/>
          <a:ext cx="9096058" cy="47843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6269">
                  <a:extLst>
                    <a:ext uri="{9D8B030D-6E8A-4147-A177-3AD203B41FA5}">
                      <a16:colId xmlns:a16="http://schemas.microsoft.com/office/drawing/2014/main" val="1967459379"/>
                    </a:ext>
                  </a:extLst>
                </a:gridCol>
                <a:gridCol w="1037952">
                  <a:extLst>
                    <a:ext uri="{9D8B030D-6E8A-4147-A177-3AD203B41FA5}">
                      <a16:colId xmlns:a16="http://schemas.microsoft.com/office/drawing/2014/main" val="4004725101"/>
                    </a:ext>
                  </a:extLst>
                </a:gridCol>
                <a:gridCol w="6811837">
                  <a:extLst>
                    <a:ext uri="{9D8B030D-6E8A-4147-A177-3AD203B41FA5}">
                      <a16:colId xmlns:a16="http://schemas.microsoft.com/office/drawing/2014/main" val="395398863"/>
                    </a:ext>
                  </a:extLst>
                </a:gridCol>
              </a:tblGrid>
              <a:tr h="273428">
                <a:tc>
                  <a:txBody>
                    <a:bodyPr/>
                    <a:lstStyle/>
                    <a:p>
                      <a:r>
                        <a:rPr lang="en-US" sz="1200" b="0" dirty="0"/>
                        <a:t>Issue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97044"/>
                  </a:ext>
                </a:extLst>
              </a:tr>
              <a:tr h="471945">
                <a:tc>
                  <a:txBody>
                    <a:bodyPr/>
                    <a:lstStyle/>
                    <a:p>
                      <a:r>
                        <a:rPr lang="en-US" sz="1200" dirty="0"/>
                        <a:t>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 a user I want this to have reliable and provide information about the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157760"/>
                  </a:ext>
                </a:extLst>
              </a:tr>
              <a:tr h="273428">
                <a:tc>
                  <a:txBody>
                    <a:bodyPr/>
                    <a:lstStyle/>
                    <a:p>
                      <a:r>
                        <a:rPr lang="en-US" sz="1200" dirty="0"/>
                        <a:t>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 a user I want to have instant feedback as well as detailed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483111"/>
                  </a:ext>
                </a:extLst>
              </a:tr>
              <a:tr h="471945">
                <a:tc>
                  <a:txBody>
                    <a:bodyPr/>
                    <a:lstStyle/>
                    <a:p>
                      <a:r>
                        <a:rPr lang="en-US" sz="1200" dirty="0"/>
                        <a:t>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 a user I want to chat with someone or find out more information regarding the website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781975"/>
                  </a:ext>
                </a:extLst>
              </a:tr>
              <a:tr h="273428">
                <a:tc>
                  <a:txBody>
                    <a:bodyPr/>
                    <a:lstStyle/>
                    <a:p>
                      <a:r>
                        <a:rPr lang="en-US" sz="12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Implement Ion Loading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3235"/>
                  </a:ext>
                </a:extLst>
              </a:tr>
              <a:tr h="273428">
                <a:tc>
                  <a:txBody>
                    <a:bodyPr/>
                    <a:lstStyle/>
                    <a:p>
                      <a:r>
                        <a:rPr lang="en-US" sz="12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a new model to optimize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5754"/>
                  </a:ext>
                </a:extLst>
              </a:tr>
              <a:tr h="273428">
                <a:tc>
                  <a:txBody>
                    <a:bodyPr/>
                    <a:lstStyle/>
                    <a:p>
                      <a:r>
                        <a:rPr lang="en-US" sz="12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more training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691947"/>
                  </a:ext>
                </a:extLst>
              </a:tr>
              <a:tr h="273428">
                <a:tc>
                  <a:txBody>
                    <a:bodyPr/>
                    <a:lstStyle/>
                    <a:p>
                      <a:r>
                        <a:rPr lang="en-US" sz="12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Implement Back End Web Hosting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769671"/>
                  </a:ext>
                </a:extLst>
              </a:tr>
              <a:tr h="273428">
                <a:tc>
                  <a:txBody>
                    <a:bodyPr/>
                    <a:lstStyle/>
                    <a:p>
                      <a:r>
                        <a:rPr lang="en-US" sz="12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Implement Front End Web Hosting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68833"/>
                  </a:ext>
                </a:extLst>
              </a:tr>
              <a:tr h="273428">
                <a:tc>
                  <a:txBody>
                    <a:bodyPr/>
                    <a:lstStyle/>
                    <a:p>
                      <a:r>
                        <a:rPr lang="en-US" sz="12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Enforce consistent coding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17429"/>
                  </a:ext>
                </a:extLst>
              </a:tr>
              <a:tr h="273428">
                <a:tc>
                  <a:txBody>
                    <a:bodyPr/>
                    <a:lstStyle/>
                    <a:p>
                      <a:r>
                        <a:rPr lang="en-US" sz="12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Unit testing: Back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03051"/>
                  </a:ext>
                </a:extLst>
              </a:tr>
              <a:tr h="273428">
                <a:tc>
                  <a:txBody>
                    <a:bodyPr/>
                    <a:lstStyle/>
                    <a:p>
                      <a:r>
                        <a:rPr lang="en-US" sz="12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End-to-End testing: Front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804628"/>
                  </a:ext>
                </a:extLst>
              </a:tr>
              <a:tr h="273428">
                <a:tc>
                  <a:txBody>
                    <a:bodyPr/>
                    <a:lstStyle/>
                    <a:p>
                      <a:r>
                        <a:rPr lang="en-US" sz="12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End-to-End testing: Back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5987"/>
                  </a:ext>
                </a:extLst>
              </a:tr>
              <a:tr h="273428">
                <a:tc>
                  <a:txBody>
                    <a:bodyPr/>
                    <a:lstStyle/>
                    <a:p>
                      <a:r>
                        <a:rPr lang="en-US" sz="12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Capacitor/Cordova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612215"/>
                  </a:ext>
                </a:extLst>
              </a:tr>
              <a:tr h="273428">
                <a:tc>
                  <a:txBody>
                    <a:bodyPr/>
                    <a:lstStyle/>
                    <a:p>
                      <a:r>
                        <a:rPr lang="en-US" sz="12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API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265958"/>
                  </a:ext>
                </a:extLst>
              </a:tr>
              <a:tr h="273428">
                <a:tc>
                  <a:txBody>
                    <a:bodyPr/>
                    <a:lstStyle/>
                    <a:p>
                      <a:r>
                        <a:rPr lang="en-US" sz="12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AWS S3 Buckets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345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014586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59152A6-D9F2-46C7-B217-D613495E7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1F2201-AEB8-4954-A8CB-3AC4242CC7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A742F3-D2BE-4CC5-9066-2DB838FE2FF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363</Words>
  <Application>Microsoft Macintosh PowerPoint</Application>
  <PresentationFormat>Widescreen</PresentationFormat>
  <Paragraphs>117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Calibri</vt:lpstr>
      <vt:lpstr>ColorBlockVTI</vt:lpstr>
      <vt:lpstr>Catalyst 1 Completed Tasks</vt:lpstr>
      <vt:lpstr>Catalyst 2 Completed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2021-05-05T19:03:05Z</dcterms:created>
  <dcterms:modified xsi:type="dcterms:W3CDTF">2023-04-29T23:44:33Z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