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6"/>
  </p:notesMasterIdLst>
  <p:handoutMasterIdLst>
    <p:handoutMasterId r:id="rId7"/>
  </p:handoutMasterIdLst>
  <p:sldIdLst>
    <p:sldId id="27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532CB5-031E-B651-3190-9BF30918BEFB}" name="Rafferty Leung" initials="RL" userId="S::rafleung@ucdavis.edu::f86cb76e-1a11-4604-ac9a-924b40e892f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0" autoAdjust="0"/>
    <p:restoredTop sz="95539" autoAdjust="0"/>
  </p:normalViewPr>
  <p:slideViewPr>
    <p:cSldViewPr snapToGrid="0">
      <p:cViewPr varScale="1">
        <p:scale>
          <a:sx n="202" d="100"/>
          <a:sy n="202" d="100"/>
        </p:scale>
        <p:origin x="4944"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3/3/23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0">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pic>
        <p:nvPicPr>
          <p:cNvPr id="4" name="Picture 3" descr="Logo&#10;&#10;Description automatically generated with medium confidence">
            <a:extLst>
              <a:ext uri="{FF2B5EF4-FFF2-40B4-BE49-F238E27FC236}">
                <a16:creationId xmlns:a16="http://schemas.microsoft.com/office/drawing/2014/main" id="{85FD5941-8FB7-6B6E-AEC4-8BC8B8062BBD}"/>
              </a:ext>
            </a:extLst>
          </p:cNvPr>
          <p:cNvPicPr>
            <a:picLocks noChangeAspect="1"/>
          </p:cNvPicPr>
          <p:nvPr userDrawn="1"/>
        </p:nvPicPr>
        <p:blipFill>
          <a:blip r:embed="rId2"/>
          <a:stretch>
            <a:fillRect/>
          </a:stretch>
        </p:blipFill>
        <p:spPr>
          <a:xfrm>
            <a:off x="92515" y="6195211"/>
            <a:ext cx="921392" cy="570125"/>
          </a:xfrm>
          <a:prstGeom prst="rect">
            <a:avLst/>
          </a:prstGeom>
        </p:spPr>
      </p:pic>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68344"/>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Shape&#10;&#10;Description automatically generated with medium confidence">
            <a:extLst>
              <a:ext uri="{FF2B5EF4-FFF2-40B4-BE49-F238E27FC236}">
                <a16:creationId xmlns:a16="http://schemas.microsoft.com/office/drawing/2014/main" id="{F160B22D-8002-AB03-CF59-E5405459D34C}"/>
              </a:ext>
            </a:extLst>
          </p:cNvPr>
          <p:cNvPicPr>
            <a:picLocks noChangeAspect="1"/>
          </p:cNvPicPr>
          <p:nvPr userDrawn="1"/>
        </p:nvPicPr>
        <p:blipFill>
          <a:blip r:embed="rId14"/>
          <a:stretch>
            <a:fillRect/>
          </a:stretch>
        </p:blipFill>
        <p:spPr>
          <a:xfrm>
            <a:off x="11201400" y="6219375"/>
            <a:ext cx="921392" cy="570125"/>
          </a:xfrm>
          <a:prstGeom prst="rect">
            <a:avLst/>
          </a:prstGeom>
        </p:spPr>
      </p:pic>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800" b="0" kern="1200" spc="-4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1</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47500" lnSpcReduction="20000"/>
          </a:bodyPr>
          <a:lstStyle/>
          <a:p>
            <a:pPr marL="0" indent="0">
              <a:buNone/>
            </a:pPr>
            <a:r>
              <a:rPr lang="en-US" dirty="0"/>
              <a:t>Name: David Kim</a:t>
            </a:r>
          </a:p>
          <a:p>
            <a:pPr marL="0" indent="0">
              <a:buNone/>
            </a:pPr>
            <a:r>
              <a:rPr lang="en-US" dirty="0"/>
              <a:t>Age: 42</a:t>
            </a:r>
          </a:p>
          <a:p>
            <a:pPr marL="0" indent="0">
              <a:buNone/>
            </a:pPr>
            <a:r>
              <a:rPr lang="en-US" dirty="0"/>
              <a:t>Occupation: Construction Project Manager</a:t>
            </a:r>
          </a:p>
          <a:p>
            <a:pPr marL="0" indent="0">
              <a:buNone/>
            </a:pPr>
            <a:r>
              <a:rPr lang="en-US" dirty="0"/>
              <a:t>Education: Bachelor's degree in Civil Engineering</a:t>
            </a:r>
          </a:p>
          <a:p>
            <a:pPr marL="0" indent="0">
              <a:buNone/>
            </a:pPr>
            <a:r>
              <a:rPr lang="en-US" dirty="0"/>
              <a:t>Personality: David is a hard-working and responsible individual who takes pride in his work. He is a detail-oriented person who pays close attention to his surroundings and is always looking for ways to improve processes. He is also health-conscious and enjoys staying active by jogging and playing basketball with his friends.</a:t>
            </a:r>
          </a:p>
          <a:p>
            <a:pPr marL="0" indent="0">
              <a:buNone/>
            </a:pPr>
            <a:endParaRPr lang="en-US" dirty="0"/>
          </a:p>
          <a:p>
            <a:pPr marL="0" indent="0">
              <a:buNone/>
            </a:pPr>
            <a:r>
              <a:rPr lang="en-US" dirty="0"/>
              <a:t>Interests: David is interested in technology and enjoys exploring new apps and software. He is also an advocate for sun safety and spends a lot of time outdoors due to his job, which has increased his risk of skin cancer. He enjoys learning about new ways to protect his skin and stay healthy.</a:t>
            </a:r>
          </a:p>
          <a:p>
            <a:pPr marL="0" indent="0">
              <a:buNone/>
            </a:pPr>
            <a:endParaRPr lang="en-US" dirty="0"/>
          </a:p>
          <a:p>
            <a:pPr marL="0" indent="0">
              <a:buNone/>
            </a:pPr>
            <a:r>
              <a:rPr lang="en-US" dirty="0"/>
              <a:t>Goals: David's main goal is to excel in his career and take on larger construction projects. He also wants to continue leading an active and healthy lifestyle, which includes monitoring his skin for signs of skin cancer. He hopes to use technology to help him achieve his health goals and stay informed about the latest developments in sun protection.</a:t>
            </a:r>
          </a:p>
          <a:p>
            <a:pPr marL="0" indent="0">
              <a:buNone/>
            </a:pPr>
            <a:endParaRPr lang="en-US" dirty="0"/>
          </a:p>
          <a:p>
            <a:pPr marL="0" indent="0">
              <a:buNone/>
            </a:pPr>
            <a:r>
              <a:rPr lang="en-US" dirty="0"/>
              <a:t>Challenges: David faces challenges in balancing his demanding job with his personal life. He also struggles with keeping track of his skin health, as it can be difficult to remember to check his skin for changes regularly. He hopes to use a skin cancer detection app to help him monitor his skin and catch any potential issues early on. However, he is also concerned about the accuracy of such apps and wants to ensure that he is using a reliable and trustworthy tool.</a:t>
            </a:r>
          </a:p>
        </p:txBody>
      </p:sp>
      <p:pic>
        <p:nvPicPr>
          <p:cNvPr id="1026" name="Picture 2" descr="Portrait Young Confident Smart Asian Businessman Look At Camera And Smile  Stock Photo - Download Image Now - iStock">
            <a:extLst>
              <a:ext uri="{FF2B5EF4-FFF2-40B4-BE49-F238E27FC236}">
                <a16:creationId xmlns:a16="http://schemas.microsoft.com/office/drawing/2014/main" id="{8CE32754-5409-BF3E-851D-06B9F67C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5" y="1283795"/>
            <a:ext cx="2138142" cy="14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5491"/>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152A6-D9F2-46C7-B217-D613495E7AFF}">
  <ds:schemaRefs>
    <ds:schemaRef ds:uri="http://schemas.microsoft.com/sharepoint/v3/contenttype/forms"/>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288</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Avenir Next LT Pro</vt:lpstr>
      <vt:lpstr>Calibri</vt:lpstr>
      <vt:lpstr>ColorBlockVTI</vt:lpstr>
      <vt:lpstr>Persona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2023-03-03T19:31:44Z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