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6"/>
  </p:notesMasterIdLst>
  <p:handoutMasterIdLst>
    <p:handoutMasterId r:id="rId7"/>
  </p:handoutMasterIdLst>
  <p:sldIdLst>
    <p:sldId id="27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A532CB5-031E-B651-3190-9BF30918BEFB}" name="Rafferty Leung" initials="RL" userId="S::rafleung@ucdavis.edu::f86cb76e-1a11-4604-ac9a-924b40e892f6"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40" autoAdjust="0"/>
    <p:restoredTop sz="95510" autoAdjust="0"/>
  </p:normalViewPr>
  <p:slideViewPr>
    <p:cSldViewPr snapToGrid="0">
      <p:cViewPr varScale="1">
        <p:scale>
          <a:sx n="122" d="100"/>
          <a:sy n="122" d="100"/>
        </p:scale>
        <p:origin x="672" y="20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8/10/relationships/authors" Targe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3/3/23</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3/3/23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0">
                <a:solidFill>
                  <a:schemeClr val="bg1"/>
                </a:solidFill>
              </a:defRPr>
            </a:lvl1pPr>
          </a:lstStyle>
          <a:p>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pic>
        <p:nvPicPr>
          <p:cNvPr id="4" name="Picture 3" descr="Logo&#10;&#10;Description automatically generated with medium confidence">
            <a:extLst>
              <a:ext uri="{FF2B5EF4-FFF2-40B4-BE49-F238E27FC236}">
                <a16:creationId xmlns:a16="http://schemas.microsoft.com/office/drawing/2014/main" id="{85FD5941-8FB7-6B6E-AEC4-8BC8B8062BBD}"/>
              </a:ext>
            </a:extLst>
          </p:cNvPr>
          <p:cNvPicPr>
            <a:picLocks noChangeAspect="1"/>
          </p:cNvPicPr>
          <p:nvPr userDrawn="1"/>
        </p:nvPicPr>
        <p:blipFill>
          <a:blip r:embed="rId2"/>
          <a:stretch>
            <a:fillRect/>
          </a:stretch>
        </p:blipFill>
        <p:spPr>
          <a:xfrm>
            <a:off x="92515" y="6195211"/>
            <a:ext cx="921392" cy="570125"/>
          </a:xfrm>
          <a:prstGeom prst="rect">
            <a:avLst/>
          </a:prstGeom>
        </p:spPr>
      </p:pic>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Tree>
    <p:extLst>
      <p:ext uri="{BB962C8B-B14F-4D97-AF65-F5344CB8AC3E}">
        <p14:creationId xmlns:p14="http://schemas.microsoft.com/office/powerpoint/2010/main" val="4190906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Tree>
    <p:extLst>
      <p:ext uri="{BB962C8B-B14F-4D97-AF65-F5344CB8AC3E}">
        <p14:creationId xmlns:p14="http://schemas.microsoft.com/office/powerpoint/2010/main" val="309362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0">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0">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0">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Tree>
    <p:extLst>
      <p:ext uri="{BB962C8B-B14F-4D97-AF65-F5344CB8AC3E}">
        <p14:creationId xmlns:p14="http://schemas.microsoft.com/office/powerpoint/2010/main" val="1209807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endParaRPr lang="en-US" dirty="0">
              <a:solidFill>
                <a:srgbClr val="FFFFFF"/>
              </a:solidFill>
            </a:endParaRP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endParaRPr lang="en-US" dirty="0"/>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68344"/>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endParaRPr lang="en-US"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9" name="Picture Placeholder 23">
            <a:extLst>
              <a:ext uri="{FF2B5EF4-FFF2-40B4-BE49-F238E27FC236}">
                <a16:creationId xmlns:a16="http://schemas.microsoft.com/office/drawing/2014/main" id="{43D59024-D21F-46A9-B65B-C9166E4E30CA}"/>
              </a:ext>
            </a:extLst>
          </p:cNvPr>
          <p:cNvSpPr>
            <a:spLocks noGrp="1"/>
          </p:cNvSpPr>
          <p:nvPr>
            <p:ph type="pic" sz="quarter" idx="13"/>
          </p:nvPr>
        </p:nvSpPr>
        <p:spPr>
          <a:xfrm>
            <a:off x="1046083" y="2339390"/>
            <a:ext cx="2075688" cy="2075688"/>
          </a:xfrm>
        </p:spPr>
        <p:txBody>
          <a:bodyPr/>
          <a:lstStyle/>
          <a:p>
            <a:endParaRPr lang="en-US"/>
          </a:p>
        </p:txBody>
      </p:sp>
      <p:sp>
        <p:nvSpPr>
          <p:cNvPr id="11" name="Picture Placeholder 23">
            <a:extLst>
              <a:ext uri="{FF2B5EF4-FFF2-40B4-BE49-F238E27FC236}">
                <a16:creationId xmlns:a16="http://schemas.microsoft.com/office/drawing/2014/main" id="{C929A99D-6C0C-468B-854A-FF1CC91260EA}"/>
              </a:ext>
            </a:extLst>
          </p:cNvPr>
          <p:cNvSpPr>
            <a:spLocks noGrp="1"/>
          </p:cNvSpPr>
          <p:nvPr>
            <p:ph type="pic" sz="quarter" idx="14"/>
          </p:nvPr>
        </p:nvSpPr>
        <p:spPr>
          <a:xfrm>
            <a:off x="3720384" y="2339390"/>
            <a:ext cx="2075688" cy="2075688"/>
          </a:xfrm>
        </p:spPr>
        <p:txBody>
          <a:bodyPr/>
          <a:lstStyle/>
          <a:p>
            <a:endParaRPr lang="en-US"/>
          </a:p>
        </p:txBody>
      </p:sp>
      <p:sp>
        <p:nvSpPr>
          <p:cNvPr id="12" name="Picture Placeholder 23">
            <a:extLst>
              <a:ext uri="{FF2B5EF4-FFF2-40B4-BE49-F238E27FC236}">
                <a16:creationId xmlns:a16="http://schemas.microsoft.com/office/drawing/2014/main" id="{60F12D74-CCEB-4CE6-A979-072265047F73}"/>
              </a:ext>
            </a:extLst>
          </p:cNvPr>
          <p:cNvSpPr>
            <a:spLocks noGrp="1"/>
          </p:cNvSpPr>
          <p:nvPr>
            <p:ph type="pic" sz="quarter" idx="15"/>
          </p:nvPr>
        </p:nvSpPr>
        <p:spPr>
          <a:xfrm>
            <a:off x="6394685" y="2339390"/>
            <a:ext cx="2075688" cy="2075688"/>
          </a:xfrm>
        </p:spPr>
        <p:txBody>
          <a:bodyPr/>
          <a:lstStyle/>
          <a:p>
            <a:endParaRPr lang="en-US"/>
          </a:p>
        </p:txBody>
      </p:sp>
      <p:sp>
        <p:nvSpPr>
          <p:cNvPr id="13" name="Picture Placeholder 23">
            <a:extLst>
              <a:ext uri="{FF2B5EF4-FFF2-40B4-BE49-F238E27FC236}">
                <a16:creationId xmlns:a16="http://schemas.microsoft.com/office/drawing/2014/main" id="{6A481ED4-1444-4E48-A31E-B2624CF536EC}"/>
              </a:ext>
            </a:extLst>
          </p:cNvPr>
          <p:cNvSpPr>
            <a:spLocks noGrp="1"/>
          </p:cNvSpPr>
          <p:nvPr>
            <p:ph type="pic" sz="quarter" idx="16"/>
          </p:nvPr>
        </p:nvSpPr>
        <p:spPr>
          <a:xfrm>
            <a:off x="9070228" y="2339390"/>
            <a:ext cx="2075688" cy="2075688"/>
          </a:xfrm>
        </p:spPr>
        <p:txBody>
          <a:bodyPr/>
          <a:lstStyle/>
          <a:p>
            <a:endParaRPr lang="en-US"/>
          </a:p>
        </p:txBody>
      </p:sp>
      <p:sp>
        <p:nvSpPr>
          <p:cNvPr id="14" name="Text Placeholder 28">
            <a:extLst>
              <a:ext uri="{FF2B5EF4-FFF2-40B4-BE49-F238E27FC236}">
                <a16:creationId xmlns:a16="http://schemas.microsoft.com/office/drawing/2014/main" id="{1FCF4CD5-BF81-4AEB-BE4A-D07274F666EE}"/>
              </a:ext>
            </a:extLst>
          </p:cNvPr>
          <p:cNvSpPr>
            <a:spLocks noGrp="1"/>
          </p:cNvSpPr>
          <p:nvPr>
            <p:ph type="body" sz="quarter" idx="17" hasCustomPrompt="1"/>
          </p:nvPr>
        </p:nvSpPr>
        <p:spPr>
          <a:xfrm>
            <a:off x="1046083"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15" name="Text Placeholder 28">
            <a:extLst>
              <a:ext uri="{FF2B5EF4-FFF2-40B4-BE49-F238E27FC236}">
                <a16:creationId xmlns:a16="http://schemas.microsoft.com/office/drawing/2014/main" id="{68146790-CD56-4671-AD13-89B30FAF556E}"/>
              </a:ext>
            </a:extLst>
          </p:cNvPr>
          <p:cNvSpPr>
            <a:spLocks noGrp="1"/>
          </p:cNvSpPr>
          <p:nvPr>
            <p:ph type="body" sz="quarter" idx="18" hasCustomPrompt="1"/>
          </p:nvPr>
        </p:nvSpPr>
        <p:spPr>
          <a:xfrm>
            <a:off x="1046083"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16" name="Text Placeholder 28">
            <a:extLst>
              <a:ext uri="{FF2B5EF4-FFF2-40B4-BE49-F238E27FC236}">
                <a16:creationId xmlns:a16="http://schemas.microsoft.com/office/drawing/2014/main" id="{305877BA-4DF5-499D-9288-3956FC9B1BCE}"/>
              </a:ext>
            </a:extLst>
          </p:cNvPr>
          <p:cNvSpPr>
            <a:spLocks noGrp="1"/>
          </p:cNvSpPr>
          <p:nvPr>
            <p:ph type="body" sz="quarter" idx="19" hasCustomPrompt="1"/>
          </p:nvPr>
        </p:nvSpPr>
        <p:spPr>
          <a:xfrm>
            <a:off x="3720384"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17" name="Text Placeholder 28">
            <a:extLst>
              <a:ext uri="{FF2B5EF4-FFF2-40B4-BE49-F238E27FC236}">
                <a16:creationId xmlns:a16="http://schemas.microsoft.com/office/drawing/2014/main" id="{22E6E064-1B6D-455F-98A9-1A851E3FE16F}"/>
              </a:ext>
            </a:extLst>
          </p:cNvPr>
          <p:cNvSpPr>
            <a:spLocks noGrp="1"/>
          </p:cNvSpPr>
          <p:nvPr>
            <p:ph type="body" sz="quarter" idx="20" hasCustomPrompt="1"/>
          </p:nvPr>
        </p:nvSpPr>
        <p:spPr>
          <a:xfrm>
            <a:off x="3720384"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18" name="Text Placeholder 28">
            <a:extLst>
              <a:ext uri="{FF2B5EF4-FFF2-40B4-BE49-F238E27FC236}">
                <a16:creationId xmlns:a16="http://schemas.microsoft.com/office/drawing/2014/main" id="{76F0A93D-9B44-4CF6-87AF-4B5200AF2C65}"/>
              </a:ext>
            </a:extLst>
          </p:cNvPr>
          <p:cNvSpPr>
            <a:spLocks noGrp="1"/>
          </p:cNvSpPr>
          <p:nvPr>
            <p:ph type="body" sz="quarter" idx="21" hasCustomPrompt="1"/>
          </p:nvPr>
        </p:nvSpPr>
        <p:spPr>
          <a:xfrm>
            <a:off x="6394685"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19" name="Text Placeholder 28">
            <a:extLst>
              <a:ext uri="{FF2B5EF4-FFF2-40B4-BE49-F238E27FC236}">
                <a16:creationId xmlns:a16="http://schemas.microsoft.com/office/drawing/2014/main" id="{550B9205-0F01-47B9-9C79-42EB1E22C958}"/>
              </a:ext>
            </a:extLst>
          </p:cNvPr>
          <p:cNvSpPr>
            <a:spLocks noGrp="1"/>
          </p:cNvSpPr>
          <p:nvPr>
            <p:ph type="body" sz="quarter" idx="22" hasCustomPrompt="1"/>
          </p:nvPr>
        </p:nvSpPr>
        <p:spPr>
          <a:xfrm>
            <a:off x="6394685"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20" name="Text Placeholder 28">
            <a:extLst>
              <a:ext uri="{FF2B5EF4-FFF2-40B4-BE49-F238E27FC236}">
                <a16:creationId xmlns:a16="http://schemas.microsoft.com/office/drawing/2014/main" id="{8FC1F3E1-C69F-4835-A5CD-929BD175AF10}"/>
              </a:ext>
            </a:extLst>
          </p:cNvPr>
          <p:cNvSpPr>
            <a:spLocks noGrp="1"/>
          </p:cNvSpPr>
          <p:nvPr>
            <p:ph type="body" sz="quarter" idx="23" hasCustomPrompt="1"/>
          </p:nvPr>
        </p:nvSpPr>
        <p:spPr>
          <a:xfrm>
            <a:off x="9070228"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21" name="Text Placeholder 28">
            <a:extLst>
              <a:ext uri="{FF2B5EF4-FFF2-40B4-BE49-F238E27FC236}">
                <a16:creationId xmlns:a16="http://schemas.microsoft.com/office/drawing/2014/main" id="{457972FF-3484-4C00-A636-0F208F816CB1}"/>
              </a:ext>
            </a:extLst>
          </p:cNvPr>
          <p:cNvSpPr>
            <a:spLocks noGrp="1"/>
          </p:cNvSpPr>
          <p:nvPr>
            <p:ph type="body" sz="quarter" idx="24" hasCustomPrompt="1"/>
          </p:nvPr>
        </p:nvSpPr>
        <p:spPr>
          <a:xfrm>
            <a:off x="9070228"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Tree>
    <p:extLst>
      <p:ext uri="{BB962C8B-B14F-4D97-AF65-F5344CB8AC3E}">
        <p14:creationId xmlns:p14="http://schemas.microsoft.com/office/powerpoint/2010/main" val="87361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descr="Shape&#10;&#10;Description automatically generated with medium confidence">
            <a:extLst>
              <a:ext uri="{FF2B5EF4-FFF2-40B4-BE49-F238E27FC236}">
                <a16:creationId xmlns:a16="http://schemas.microsoft.com/office/drawing/2014/main" id="{F160B22D-8002-AB03-CF59-E5405459D34C}"/>
              </a:ext>
            </a:extLst>
          </p:cNvPr>
          <p:cNvPicPr>
            <a:picLocks noChangeAspect="1"/>
          </p:cNvPicPr>
          <p:nvPr userDrawn="1"/>
        </p:nvPicPr>
        <p:blipFill>
          <a:blip r:embed="rId14"/>
          <a:stretch>
            <a:fillRect/>
          </a:stretch>
        </p:blipFill>
        <p:spPr>
          <a:xfrm>
            <a:off x="11201400" y="6219375"/>
            <a:ext cx="921392" cy="570125"/>
          </a:xfrm>
          <a:prstGeom prst="rect">
            <a:avLst/>
          </a:prstGeom>
        </p:spPr>
      </p:pic>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86" r:id="rId9"/>
    <p:sldLayoutId id="2147483657" r:id="rId10"/>
    <p:sldLayoutId id="2147483658" r:id="rId11"/>
    <p:sldLayoutId id="2147483659" r:id="rId12"/>
  </p:sldLayoutIdLst>
  <p:hf hdr="0" ftr="0" dt="0"/>
  <p:txStyles>
    <p:titleStyle>
      <a:lvl1pPr algn="l" defTabSz="914400" rtl="0" eaLnBrk="1" latinLnBrk="0" hangingPunct="1">
        <a:lnSpc>
          <a:spcPct val="90000"/>
        </a:lnSpc>
        <a:spcBef>
          <a:spcPct val="0"/>
        </a:spcBef>
        <a:buNone/>
        <a:defRPr sz="4800" b="0" kern="1200" spc="-40" baseline="0">
          <a:solidFill>
            <a:schemeClr val="bg1">
              <a:lumMod val="50000"/>
            </a:schemeClr>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94BED-13CB-9378-E6D9-6A7EADDCF9DD}"/>
              </a:ext>
            </a:extLst>
          </p:cNvPr>
          <p:cNvSpPr>
            <a:spLocks noGrp="1"/>
          </p:cNvSpPr>
          <p:nvPr>
            <p:ph type="title"/>
          </p:nvPr>
        </p:nvSpPr>
        <p:spPr/>
        <p:txBody>
          <a:bodyPr>
            <a:normAutofit fontScale="90000"/>
          </a:bodyPr>
          <a:lstStyle/>
          <a:p>
            <a:r>
              <a:rPr lang="en-US" dirty="0"/>
              <a:t>Persona 2</a:t>
            </a:r>
          </a:p>
        </p:txBody>
      </p:sp>
      <p:sp>
        <p:nvSpPr>
          <p:cNvPr id="3" name="Content Placeholder 2">
            <a:extLst>
              <a:ext uri="{FF2B5EF4-FFF2-40B4-BE49-F238E27FC236}">
                <a16:creationId xmlns:a16="http://schemas.microsoft.com/office/drawing/2014/main" id="{ED4CDCB9-F411-4261-A73F-40D961E81238}"/>
              </a:ext>
            </a:extLst>
          </p:cNvPr>
          <p:cNvSpPr>
            <a:spLocks noGrp="1"/>
          </p:cNvSpPr>
          <p:nvPr>
            <p:ph sz="quarter" idx="14"/>
          </p:nvPr>
        </p:nvSpPr>
        <p:spPr/>
        <p:txBody>
          <a:bodyPr>
            <a:normAutofit fontScale="47500" lnSpcReduction="20000"/>
          </a:bodyPr>
          <a:lstStyle/>
          <a:p>
            <a:pPr marL="0" indent="0">
              <a:buNone/>
            </a:pPr>
            <a:r>
              <a:rPr lang="en-US" dirty="0"/>
              <a:t>Name: Emily Rodriguez</a:t>
            </a:r>
          </a:p>
          <a:p>
            <a:pPr marL="0" indent="0">
              <a:buNone/>
            </a:pPr>
            <a:r>
              <a:rPr lang="en-US" dirty="0"/>
              <a:t>Age: 29</a:t>
            </a:r>
          </a:p>
          <a:p>
            <a:pPr marL="0" indent="0">
              <a:buNone/>
            </a:pPr>
            <a:r>
              <a:rPr lang="en-US" dirty="0"/>
              <a:t>Occupation: Outdoor Recreation Guide</a:t>
            </a:r>
          </a:p>
          <a:p>
            <a:pPr marL="0" indent="0">
              <a:buNone/>
            </a:pPr>
            <a:r>
              <a:rPr lang="en-US" dirty="0"/>
              <a:t>Education: Associate's degree in Outdoor Recreation</a:t>
            </a:r>
          </a:p>
          <a:p>
            <a:pPr marL="0" indent="0">
              <a:buNone/>
            </a:pPr>
            <a:r>
              <a:rPr lang="en-US" dirty="0"/>
              <a:t>Personality: Emily is a nature enthusiast who is passionate about sharing her love of the outdoors with others. She is outgoing and adventurous, and enjoys exploring new trails and camping sites. She is also conscientious and takes her responsibility for the safety of her clients seriously.</a:t>
            </a:r>
          </a:p>
          <a:p>
            <a:pPr marL="0" indent="0">
              <a:buNone/>
            </a:pPr>
            <a:endParaRPr lang="en-US" dirty="0"/>
          </a:p>
          <a:p>
            <a:pPr marL="0" indent="0">
              <a:buNone/>
            </a:pPr>
            <a:r>
              <a:rPr lang="en-US" dirty="0"/>
              <a:t>Interests: Emily enjoys hiking, backpacking, and rock climbing in her free time. She is also interested in technology and is always looking for ways to use it to enhance her clients' experiences. She is particularly interested in skin cancer prevention and is looking for ways to incorporate sun safety into her job.</a:t>
            </a:r>
          </a:p>
          <a:p>
            <a:pPr marL="0" indent="0">
              <a:buNone/>
            </a:pPr>
            <a:endParaRPr lang="en-US" dirty="0"/>
          </a:p>
          <a:p>
            <a:pPr marL="0" indent="0">
              <a:buNone/>
            </a:pPr>
            <a:r>
              <a:rPr lang="en-US" dirty="0"/>
              <a:t>Goals: Emily's main goal is to help her clients have a safe and enjoyable experience in the great outdoors. She also hopes to use technology to help her monitor her own skin health and catch any potential issues early on. Additionally, she wants to continue exploring new outdoor adventures and sharing them with others.</a:t>
            </a:r>
          </a:p>
          <a:p>
            <a:pPr marL="0" indent="0">
              <a:buNone/>
            </a:pPr>
            <a:endParaRPr lang="en-US" dirty="0"/>
          </a:p>
          <a:p>
            <a:pPr marL="0" indent="0">
              <a:buNone/>
            </a:pPr>
            <a:r>
              <a:rPr lang="en-US" dirty="0"/>
              <a:t>Challenges: Emily faces challenges in keeping track of her skin health while spending long hours outdoors. She hopes to use a skin cancer detection app to help her monitor any changes in her skin, but is concerned about the reliability of such tools. She also struggles with work-life balance at times, as her job requires her to spend long hours in the outdoors.</a:t>
            </a:r>
          </a:p>
        </p:txBody>
      </p:sp>
      <p:pic>
        <p:nvPicPr>
          <p:cNvPr id="4" name="Picture 3" descr="Free Woman Wearing Black Eyeglasses Stock Photo">
            <a:extLst>
              <a:ext uri="{FF2B5EF4-FFF2-40B4-BE49-F238E27FC236}">
                <a16:creationId xmlns:a16="http://schemas.microsoft.com/office/drawing/2014/main" id="{2971350A-D635-D40D-AC97-F9C3B61A77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1996" y="1308017"/>
            <a:ext cx="2138141" cy="1425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7994563"/>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A742F3-D2BE-4CC5-9066-2DB838FE2FF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D1F2201-AEB8-4954-A8CB-3AC4242CC7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59152A6-D9F2-46C7-B217-D613495E7AFF}">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0</TotalTime>
  <Words>259</Words>
  <Application>Microsoft Macintosh PowerPoint</Application>
  <PresentationFormat>Widescreen</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Avenir Next LT Pro</vt:lpstr>
      <vt:lpstr>Calibri</vt:lpstr>
      <vt:lpstr>ColorBlockVTI</vt:lpstr>
      <vt:lpstr>Persona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2021-05-05T19:03:05Z</dcterms:created>
  <dcterms:modified xsi:type="dcterms:W3CDTF">2023-03-03T19:31:36Z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