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  <p:embeddedFontLst>
    <p:embeddedFont>
      <p:font typeface="PKMGSI+Montserrat-ExtraBold,Bold"/>
      <p:regular r:id="rId21"/>
    </p:embeddedFont>
    <p:embeddedFont>
      <p:font typeface="CWTWGE+Montserrat-ExtraLight"/>
      <p:regular r:id="rId22"/>
    </p:embeddedFont>
    <p:embeddedFont>
      <p:font typeface="NADFVT+Montserrat-ExtraBold"/>
      <p:regular r:id="rId23"/>
    </p:embeddedFont>
    <p:embeddedFont>
      <p:font typeface="FJOGRR+Montserrat-Regular"/>
      <p:regular r:id="rId24"/>
    </p:embeddedFont>
    <p:embeddedFont>
      <p:font typeface="PKVSIJ+Wingdings-Regular"/>
      <p:regular r:id="rId25"/>
    </p:embeddedFont>
    <p:embeddedFont>
      <p:font typeface="FGBRCR+ArialMT"/>
      <p:regular r:id="rId26"/>
    </p:embeddedFont>
    <p:embeddedFont>
      <p:font typeface="JMHPMT+CourierNewPSMT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font" Target="fonts/font1.fntdata" /><Relationship Id="rId22" Type="http://schemas.openxmlformats.org/officeDocument/2006/relationships/font" Target="fonts/font2.fntdata" /><Relationship Id="rId23" Type="http://schemas.openxmlformats.org/officeDocument/2006/relationships/font" Target="fonts/font3.fntdata" /><Relationship Id="rId24" Type="http://schemas.openxmlformats.org/officeDocument/2006/relationships/font" Target="fonts/font4.fntdata" /><Relationship Id="rId25" Type="http://schemas.openxmlformats.org/officeDocument/2006/relationships/font" Target="fonts/font5.fntdata" /><Relationship Id="rId26" Type="http://schemas.openxmlformats.org/officeDocument/2006/relationships/font" Target="fonts/font6.fntdata" /><Relationship Id="rId27" Type="http://schemas.openxmlformats.org/officeDocument/2006/relationships/font" Target="fonts/font7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docs.google.com/document/d/1OMWHYsZPbmwtXF99W3AY8Glb0wcvx36BF13SlO486FQ/edit?usp=sharing" TargetMode="External" /><Relationship Id="rId3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02977" y="2088913"/>
            <a:ext cx="4418304" cy="303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SARS</a:t>
            </a:r>
            <a:r>
              <a:rPr dirty="0" sz="1800" spc="73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 </a:t>
            </a:r>
            <a:r>
              <a:rPr dirty="0" sz="18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Covid</a:t>
            </a:r>
            <a:r>
              <a:rPr dirty="0" sz="1800" spc="73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 </a:t>
            </a:r>
            <a:r>
              <a:rPr dirty="0" sz="18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2</a:t>
            </a:r>
            <a:r>
              <a:rPr dirty="0" sz="1800" spc="73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 </a:t>
            </a:r>
            <a:r>
              <a:rPr dirty="0" sz="18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Detection</a:t>
            </a:r>
            <a:r>
              <a:rPr dirty="0" sz="1800" spc="73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 </a:t>
            </a:r>
            <a:r>
              <a:rPr dirty="0" sz="18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through</a:t>
            </a:r>
            <a:r>
              <a:rPr dirty="0" sz="1800" spc="73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 </a:t>
            </a:r>
            <a:r>
              <a:rPr dirty="0" sz="18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0093" y="2734556"/>
            <a:ext cx="942085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WTWGE+Montserrat-ExtraLight"/>
                <a:cs typeface="CWTWGE+Montserrat-ExtraLight"/>
              </a:rPr>
              <a:t>CS</a:t>
            </a:r>
            <a:r>
              <a:rPr dirty="0" sz="2000">
                <a:solidFill>
                  <a:srgbClr val="ffffff"/>
                </a:solidFill>
                <a:latin typeface="CWTWGE+Montserrat-ExtraLight"/>
                <a:cs typeface="CWTWGE+Montserrat-ExtraLight"/>
              </a:rPr>
              <a:t> </a:t>
            </a:r>
            <a:r>
              <a:rPr dirty="0" sz="2000">
                <a:solidFill>
                  <a:srgbClr val="ffffff"/>
                </a:solidFill>
                <a:latin typeface="CWTWGE+Montserrat-ExtraLight"/>
                <a:cs typeface="CWTWGE+Montserrat-ExtraLight"/>
              </a:rPr>
              <a:t>691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1263" y="123162"/>
            <a:ext cx="4022597" cy="11170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d1e5ff"/>
                </a:solidFill>
                <a:latin typeface="PKMGSI+Montserrat-ExtraBold,Bold"/>
                <a:cs typeface="PKMGSI+Montserrat-ExtraBold,Bold"/>
              </a:rPr>
              <a:t>TECHNOLOGY</a:t>
            </a:r>
            <a:r>
              <a:rPr dirty="0" sz="3600" spc="147">
                <a:solidFill>
                  <a:srgbClr val="d1e5ff"/>
                </a:solidFill>
                <a:latin typeface="PKMGSI+Montserrat-ExtraBold,Bold"/>
                <a:cs typeface="PKMGSI+Montserrat-ExtraBold,Bold"/>
              </a:rPr>
              <a:t> </a:t>
            </a:r>
            <a:r>
              <a:rPr dirty="0" sz="3600">
                <a:solidFill>
                  <a:srgbClr val="d1e5ff"/>
                </a:solidFill>
                <a:latin typeface="PKMGSI+Montserrat-ExtraBold,Bold"/>
                <a:cs typeface="PKMGSI+Montserrat-ExtraBold,Bold"/>
              </a:rPr>
              <a:t>&amp;</a:t>
            </a:r>
          </a:p>
          <a:p>
            <a:pPr marL="306066" marR="0">
              <a:lnSpc>
                <a:spcPts val="4175"/>
              </a:lnSpc>
              <a:spcBef>
                <a:spcPts val="143"/>
              </a:spcBef>
              <a:spcAft>
                <a:spcPts val="0"/>
              </a:spcAft>
            </a:pPr>
            <a:r>
              <a:rPr dirty="0" sz="3600">
                <a:solidFill>
                  <a:srgbClr val="d1e5ff"/>
                </a:solidFill>
                <a:latin typeface="PKMGSI+Montserrat-ExtraBold,Bold"/>
                <a:cs typeface="PKMGSI+Montserrat-ExtraBold,Bold"/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8439" y="1791201"/>
            <a:ext cx="339141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Technology: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Artificial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Intelligence,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Python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58439" y="2217921"/>
            <a:ext cx="3332557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Algorithms: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Resnet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transfer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learning</a:t>
            </a:r>
          </a:p>
          <a:p>
            <a:pPr marL="0" marR="0">
              <a:lnSpc>
                <a:spcPts val="1564"/>
              </a:lnSpc>
              <a:spcBef>
                <a:spcPts val="174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Tools: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Slack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40776" y="225006"/>
            <a:ext cx="4158741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TEAM</a:t>
            </a:r>
            <a:r>
              <a:rPr dirty="0" sz="2000" spc="82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 </a:t>
            </a:r>
            <a:r>
              <a:rPr dirty="0" sz="20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WORKING</a:t>
            </a:r>
            <a:r>
              <a:rPr dirty="0" sz="2000" spc="82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 </a:t>
            </a:r>
            <a:r>
              <a:rPr dirty="0" sz="20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AGREEMENT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3602" y="2462166"/>
            <a:ext cx="1394074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Personal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Interaction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3602" y="2745490"/>
            <a:ext cx="3442355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distribution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of</a:t>
            </a:r>
            <a:r>
              <a:rPr dirty="0" sz="1100" spc="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work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and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levels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of</a:t>
            </a:r>
            <a:r>
              <a:rPr dirty="0" sz="1100" spc="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participation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9479" y="3011228"/>
            <a:ext cx="293760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u="sng">
                <a:solidFill>
                  <a:srgbClr val="ffffff"/>
                </a:solidFill>
                <a:latin typeface="FGBRCR+ArialMT"/>
                <a:cs typeface="FGBRCR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dirty="0" sz="1400" spc="37" u="sng">
                <a:solidFill>
                  <a:srgbClr val="ffffff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ffffff"/>
                </a:solidFill>
                <a:latin typeface="FGBRCR+ArialMT"/>
                <a:cs typeface="FGBRCR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dirty="0" sz="1400" spc="37" u="sng">
                <a:solidFill>
                  <a:srgbClr val="ffffff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ffffff"/>
                </a:solidFill>
                <a:latin typeface="FGBRCR+ArialMT"/>
                <a:cs typeface="FGBRCR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dirty="0" sz="1400" spc="38" u="sng">
                <a:solidFill>
                  <a:srgbClr val="ffffff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ffffff"/>
                </a:solidFill>
                <a:latin typeface="FGBRCR+ArialMT"/>
                <a:cs typeface="FGBRCR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dirty="0" sz="1400" spc="37" u="sng">
                <a:solidFill>
                  <a:srgbClr val="ffffff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ffffff"/>
                </a:solidFill>
                <a:latin typeface="FGBRCR+ArialMT"/>
                <a:cs typeface="FGBRCR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r>
              <a:rPr dirty="0" sz="1400" spc="37" u="sng">
                <a:solidFill>
                  <a:srgbClr val="ffffff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400" u="sng">
                <a:solidFill>
                  <a:srgbClr val="ffffff"/>
                </a:solidFill>
                <a:latin typeface="FGBRCR+ArialMT"/>
                <a:cs typeface="FGBRCR+Arial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consensus.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3602" y="3028815"/>
            <a:ext cx="1308836" cy="477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Managing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conflicts</a:t>
            </a:r>
          </a:p>
          <a:p>
            <a:pPr marL="0" marR="0">
              <a:lnSpc>
                <a:spcPts val="1228"/>
              </a:lnSpc>
              <a:spcBef>
                <a:spcPts val="1051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Others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8389" y="3595464"/>
            <a:ext cx="1130160" cy="194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Team</a:t>
            </a:r>
            <a:r>
              <a:rPr dirty="0" sz="11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FGBRCR+ArialMT"/>
                <a:cs typeface="FGBRCR+ArialMT"/>
              </a:rPr>
              <a:t>members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9385" y="484493"/>
            <a:ext cx="2846527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u="sng">
                <a:solidFill>
                  <a:srgbClr val="ffab40"/>
                </a:solidFill>
                <a:latin typeface="NADFVT+Montserrat-ExtraBold"/>
                <a:cs typeface="NADFVT+Montserrat-ExtraBold"/>
              </a:rPr>
              <a:t>RETROSPECTIVE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5500" y="1457900"/>
            <a:ext cx="240044" cy="2641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0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</a:p>
          <a:p>
            <a:pPr marL="0" marR="0">
              <a:lnSpc>
                <a:spcPts val="1302"/>
              </a:lnSpc>
              <a:spcBef>
                <a:spcPts val="3497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</a:p>
          <a:p>
            <a:pPr marL="0" marR="0">
              <a:lnSpc>
                <a:spcPts val="1302"/>
              </a:lnSpc>
              <a:spcBef>
                <a:spcPts val="3497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</a:p>
          <a:p>
            <a:pPr marL="0" marR="0">
              <a:lnSpc>
                <a:spcPts val="1302"/>
              </a:lnSpc>
              <a:spcBef>
                <a:spcPts val="3497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</a:p>
          <a:p>
            <a:pPr marL="0" marR="0">
              <a:lnSpc>
                <a:spcPts val="1302"/>
              </a:lnSpc>
              <a:spcBef>
                <a:spcPts val="3497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7125" y="1356985"/>
            <a:ext cx="6601459" cy="24450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project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was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initiated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with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clear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objective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</a:p>
          <a:p>
            <a:pPr marL="0" marR="0">
              <a:lnSpc>
                <a:spcPts val="21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scope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defined.</a:t>
            </a:r>
          </a:p>
          <a:p>
            <a:pPr marL="0" marR="0">
              <a:lnSpc>
                <a:spcPts val="2152"/>
              </a:lnSpc>
              <a:spcBef>
                <a:spcPts val="248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team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was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formed,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roles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responsibilities</a:t>
            </a:r>
          </a:p>
          <a:p>
            <a:pPr marL="0" marR="0">
              <a:lnSpc>
                <a:spcPts val="21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were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assigned.</a:t>
            </a:r>
          </a:p>
          <a:p>
            <a:pPr marL="0" marR="0">
              <a:lnSpc>
                <a:spcPts val="21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Planning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was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done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break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down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project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into</a:t>
            </a:r>
          </a:p>
          <a:p>
            <a:pPr marL="0" marR="0">
              <a:lnSpc>
                <a:spcPts val="21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smaller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tasks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set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timelines.</a:t>
            </a:r>
          </a:p>
          <a:p>
            <a:pPr marL="0" marR="0">
              <a:lnSpc>
                <a:spcPts val="21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Execution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began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with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regular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check-ins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</a:p>
          <a:p>
            <a:pPr marL="0" marR="0">
              <a:lnSpc>
                <a:spcPts val="2152"/>
              </a:lnSpc>
              <a:spcBef>
                <a:spcPts val="248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progress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tracking.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7125" y="3795385"/>
            <a:ext cx="6549136" cy="6162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Unforeseen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challenges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arose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during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project,</a:t>
            </a:r>
          </a:p>
          <a:p>
            <a:pPr marL="0" marR="0">
              <a:lnSpc>
                <a:spcPts val="2152"/>
              </a:lnSpc>
              <a:spcBef>
                <a:spcPts val="248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which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required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adjustments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problem-solving.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0085" y="694043"/>
            <a:ext cx="2846527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RETROSPECTIVE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2800" y="1690157"/>
            <a:ext cx="6915176" cy="30272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  <a:r>
              <a:rPr dirty="0" sz="1150" spc="13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Communication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was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crucial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in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keeping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team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</a:p>
          <a:p>
            <a:pPr marL="301625" marR="0">
              <a:lnSpc>
                <a:spcPts val="1936"/>
              </a:lnSpc>
              <a:spcBef>
                <a:spcPts val="273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stakeholders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informed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about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progress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any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changes.</a:t>
            </a:r>
          </a:p>
          <a:p>
            <a:pPr marL="0" marR="0">
              <a:lnSpc>
                <a:spcPts val="1936"/>
              </a:lnSpc>
              <a:spcBef>
                <a:spcPts val="273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  <a:r>
              <a:rPr dirty="0" sz="1150" spc="13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project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was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completed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within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defined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timeline,</a:t>
            </a:r>
          </a:p>
          <a:p>
            <a:pPr marL="301625" marR="0">
              <a:lnSpc>
                <a:spcPts val="1936"/>
              </a:lnSpc>
              <a:spcBef>
                <a:spcPts val="223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scope,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budget.</a:t>
            </a:r>
          </a:p>
          <a:p>
            <a:pPr marL="0" marR="0">
              <a:lnSpc>
                <a:spcPts val="1936"/>
              </a:lnSpc>
              <a:spcBef>
                <a:spcPts val="273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  <a:r>
              <a:rPr dirty="0" sz="1150" spc="13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project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outcome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was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evaluated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against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initial</a:t>
            </a:r>
          </a:p>
          <a:p>
            <a:pPr marL="301625" marR="0">
              <a:lnSpc>
                <a:spcPts val="1936"/>
              </a:lnSpc>
              <a:spcBef>
                <a:spcPts val="223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objective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determine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success.</a:t>
            </a:r>
          </a:p>
          <a:p>
            <a:pPr marL="0" marR="0">
              <a:lnSpc>
                <a:spcPts val="1936"/>
              </a:lnSpc>
              <a:spcBef>
                <a:spcPts val="273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  <a:r>
              <a:rPr dirty="0" sz="1150" spc="13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Lessons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learned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were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documented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for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future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reference</a:t>
            </a:r>
          </a:p>
          <a:p>
            <a:pPr marL="301625" marR="0">
              <a:lnSpc>
                <a:spcPts val="1936"/>
              </a:lnSpc>
              <a:spcBef>
                <a:spcPts val="273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improve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processes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for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future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projects.</a:t>
            </a:r>
          </a:p>
          <a:p>
            <a:pPr marL="0" marR="0">
              <a:lnSpc>
                <a:spcPts val="1936"/>
              </a:lnSpc>
              <a:spcBef>
                <a:spcPts val="223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JMHPMT+CourierNewPSMT"/>
                <a:cs typeface="JMHPMT+CourierNewPSMT"/>
              </a:rPr>
              <a:t>●</a:t>
            </a:r>
            <a:r>
              <a:rPr dirty="0" sz="1150" spc="13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project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team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celebrated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successful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completion</a:t>
            </a:r>
          </a:p>
          <a:p>
            <a:pPr marL="301625" marR="0">
              <a:lnSpc>
                <a:spcPts val="1936"/>
              </a:lnSpc>
              <a:spcBef>
                <a:spcPts val="273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of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project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recognized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team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members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for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their</a:t>
            </a:r>
          </a:p>
          <a:p>
            <a:pPr marL="301625" marR="0">
              <a:lnSpc>
                <a:spcPts val="1936"/>
              </a:lnSpc>
              <a:spcBef>
                <a:spcPts val="223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JOGRR+Montserrat-Regular"/>
                <a:cs typeface="FJOGRR+Montserrat-Regular"/>
              </a:rPr>
              <a:t>contributions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97994" y="318557"/>
            <a:ext cx="2649169" cy="2840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ab40"/>
                </a:solidFill>
                <a:latin typeface="FJOGRR+Montserrat-Regular"/>
                <a:cs typeface="FJOGRR+Montserrat-Regular"/>
              </a:rPr>
              <a:t>Group</a:t>
            </a:r>
            <a:r>
              <a:rPr dirty="0" sz="1800">
                <a:solidFill>
                  <a:srgbClr val="ffab40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ab40"/>
                </a:solidFill>
                <a:latin typeface="FJOGRR+Montserrat-Regular"/>
                <a:cs typeface="FJOGRR+Montserrat-Regular"/>
              </a:rPr>
              <a:t>Wiki</a:t>
            </a:r>
            <a:r>
              <a:rPr dirty="0" sz="1800">
                <a:solidFill>
                  <a:srgbClr val="ffab40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ab40"/>
                </a:solidFill>
                <a:latin typeface="FJOGRR+Montserrat-Regular"/>
                <a:cs typeface="FJOGRR+Montserrat-Regular"/>
              </a:rPr>
              <a:t>Page</a:t>
            </a:r>
            <a:r>
              <a:rPr dirty="0" sz="1800">
                <a:solidFill>
                  <a:srgbClr val="ffab40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800">
                <a:solidFill>
                  <a:srgbClr val="ffab40"/>
                </a:solidFill>
                <a:latin typeface="FJOGRR+Montserrat-Regular"/>
                <a:cs typeface="FJOGRR+Montserrat-Regular"/>
              </a:rPr>
              <a:t>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039" y="1186714"/>
            <a:ext cx="5940449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eed9"/>
                </a:solidFill>
                <a:latin typeface="FGBRCR+ArialMT"/>
                <a:cs typeface="FGBRCR+ArialMT"/>
              </a:rPr>
              <a:t>https://github.com/htmw/2023S-Team4/wiki/CS-691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9924" y="536728"/>
            <a:ext cx="2687117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THANKING</a:t>
            </a:r>
            <a:r>
              <a:rPr dirty="0" sz="2400" spc="98">
                <a:solidFill>
                  <a:srgbClr val="ffab40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9924" y="536728"/>
            <a:ext cx="1568500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9925" y="1348683"/>
            <a:ext cx="6937592" cy="370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By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examining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patient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records,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symptom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data,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medical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imaging,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artificial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intelligence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(AI)</a:t>
            </a:r>
          </a:p>
          <a:p>
            <a:pPr marL="0" marR="0">
              <a:lnSpc>
                <a:spcPts val="1237"/>
              </a:lnSpc>
              <a:spcBef>
                <a:spcPts val="192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can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be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utilized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identify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SARS-CoV-2.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9925" y="1902403"/>
            <a:ext cx="7061589" cy="370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In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medical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imaging,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AI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algorithms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are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able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identify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patterns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that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are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consistent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with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COVID-</a:t>
            </a:r>
          </a:p>
          <a:p>
            <a:pPr marL="0" marR="0">
              <a:lnSpc>
                <a:spcPts val="1237"/>
              </a:lnSpc>
              <a:spcBef>
                <a:spcPts val="192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19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infections.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9925" y="2456122"/>
            <a:ext cx="7082037" cy="370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Large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datasets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can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be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used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train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machine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learning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models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look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for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SARS-CoV-2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infection-</a:t>
            </a:r>
          </a:p>
          <a:p>
            <a:pPr marL="0" marR="0">
              <a:lnSpc>
                <a:spcPts val="1237"/>
              </a:lnSpc>
              <a:spcBef>
                <a:spcPts val="192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related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patterns.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9925" y="3009843"/>
            <a:ext cx="6882238" cy="545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3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SARS-CoV-2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detection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can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be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made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more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accurate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quick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using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AI-based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detection.</a:t>
            </a:r>
          </a:p>
          <a:p>
            <a:pPr marL="0" marR="0">
              <a:lnSpc>
                <a:spcPts val="1237"/>
              </a:lnSpc>
              <a:spcBef>
                <a:spcPts val="192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Healthcare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practitioners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may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benefit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from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faster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more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accurate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diagnoses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thanks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AI-</a:t>
            </a:r>
          </a:p>
          <a:p>
            <a:pPr marL="0" marR="0">
              <a:lnSpc>
                <a:spcPts val="1237"/>
              </a:lnSpc>
              <a:spcBef>
                <a:spcPts val="192"/>
              </a:spcBef>
              <a:spcAft>
                <a:spcPts val="0"/>
              </a:spcAft>
            </a:pP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based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SARS-CoV-2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1150">
                <a:solidFill>
                  <a:srgbClr val="ffffff"/>
                </a:solidFill>
                <a:latin typeface="FJOGRR+Montserrat-Regular"/>
                <a:cs typeface="FJOGRR+Montserrat-Regular"/>
              </a:rPr>
              <a:t>detection.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9924" y="536728"/>
            <a:ext cx="3629558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Team</a:t>
            </a:r>
            <a:r>
              <a:rPr dirty="0" sz="2400" spc="98">
                <a:solidFill>
                  <a:srgbClr val="ffab40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Members</a:t>
            </a:r>
            <a:r>
              <a:rPr dirty="0" sz="2400" spc="98">
                <a:solidFill>
                  <a:srgbClr val="ffab40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Roles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82497" y="4141692"/>
            <a:ext cx="972160" cy="577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Hanith</a:t>
            </a:r>
          </a:p>
          <a:p>
            <a:pPr marL="34228" marR="0">
              <a:lnSpc>
                <a:spcPts val="2087"/>
              </a:lnSpc>
              <a:spcBef>
                <a:spcPts val="22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Tester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7247" y="4196016"/>
            <a:ext cx="2023948" cy="577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693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Venkatesh</a:t>
            </a:r>
          </a:p>
          <a:p>
            <a:pPr marL="0" marR="0">
              <a:lnSpc>
                <a:spcPts val="2087"/>
              </a:lnSpc>
              <a:spcBef>
                <a:spcPts val="2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Quality</a:t>
            </a:r>
            <a:r>
              <a:rPr dirty="0" sz="1800" spc="73">
                <a:solidFill>
                  <a:srgbClr val="ffffff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Analyst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693" y="4217893"/>
            <a:ext cx="2174367" cy="577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9985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Vamshi</a:t>
            </a:r>
          </a:p>
          <a:p>
            <a:pPr marL="0" marR="0">
              <a:lnSpc>
                <a:spcPts val="2087"/>
              </a:lnSpc>
              <a:spcBef>
                <a:spcPts val="22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Project</a:t>
            </a:r>
            <a:r>
              <a:rPr dirty="0" sz="1800" spc="73">
                <a:solidFill>
                  <a:srgbClr val="ffffff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Manager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9924" y="536728"/>
            <a:ext cx="3629558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Team</a:t>
            </a:r>
            <a:r>
              <a:rPr dirty="0" sz="2400" spc="98">
                <a:solidFill>
                  <a:srgbClr val="ffab40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Members</a:t>
            </a:r>
            <a:r>
              <a:rPr dirty="0" sz="2400" spc="98">
                <a:solidFill>
                  <a:srgbClr val="ffab40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Roles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72806" y="4141692"/>
            <a:ext cx="1396669" cy="577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3216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Alekhya</a:t>
            </a:r>
          </a:p>
          <a:p>
            <a:pPr marL="0" marR="0">
              <a:lnSpc>
                <a:spcPts val="2087"/>
              </a:lnSpc>
              <a:spcBef>
                <a:spcPts val="22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Facilitator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2374" y="4196016"/>
            <a:ext cx="1847011" cy="577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Reshma</a:t>
            </a:r>
            <a:r>
              <a:rPr dirty="0" sz="1800" spc="73">
                <a:solidFill>
                  <a:srgbClr val="ffffff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Gonu</a:t>
            </a:r>
          </a:p>
          <a:p>
            <a:pPr marL="223487" marR="0">
              <a:lnSpc>
                <a:spcPts val="2087"/>
              </a:lnSpc>
              <a:spcBef>
                <a:spcPts val="2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Developer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5961" y="4217892"/>
            <a:ext cx="1947824" cy="577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Anusha</a:t>
            </a:r>
            <a:r>
              <a:rPr dirty="0" sz="1800" spc="73">
                <a:solidFill>
                  <a:srgbClr val="ffffff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Nunna</a:t>
            </a:r>
          </a:p>
          <a:p>
            <a:pPr marL="273428" marR="0">
              <a:lnSpc>
                <a:spcPts val="2087"/>
              </a:lnSpc>
              <a:spcBef>
                <a:spcPts val="21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NADFVT+Montserrat-ExtraBold"/>
                <a:cs typeface="NADFVT+Montserrat-ExtraBold"/>
              </a:rPr>
              <a:t>Developer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57944" y="458256"/>
            <a:ext cx="3215894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PROBLEM</a:t>
            </a:r>
            <a:r>
              <a:rPr dirty="0" sz="2000" spc="82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 </a:t>
            </a:r>
            <a:r>
              <a:rPr dirty="0" sz="2000">
                <a:solidFill>
                  <a:srgbClr val="ffffff"/>
                </a:solidFill>
                <a:latin typeface="PKMGSI+Montserrat-ExtraBold,Bold"/>
                <a:cs typeface="PKMGSI+Montserrat-ExtraBold,Bold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8640" y="1253221"/>
            <a:ext cx="4122017" cy="25882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PKVSIJ+Wingdings-Regular"/>
                <a:cs typeface="PKVSIJ+Wingdings-Regular"/>
              </a:rPr>
              <a:t>v</a:t>
            </a:r>
            <a:r>
              <a:rPr dirty="0" sz="1450" spc="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One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of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basic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moves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toward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containing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viral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spread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convenient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discovery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of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positive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cases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locally.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Right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now,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numerous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nations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of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world,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including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USA.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Subsequently,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for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defeating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issue,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have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proposed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model,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which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can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proficiently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order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Coronavirus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positive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negative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cases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well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development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time.</a:t>
            </a:r>
          </a:p>
          <a:p>
            <a:pPr marL="0" marR="0">
              <a:lnSpc>
                <a:spcPts val="1609"/>
              </a:lnSpc>
              <a:spcBef>
                <a:spcPts val="29"/>
              </a:spcBef>
              <a:spcAft>
                <a:spcPts val="0"/>
              </a:spcAft>
            </a:pPr>
            <a:r>
              <a:rPr dirty="0" sz="1450">
                <a:solidFill>
                  <a:srgbClr val="000000"/>
                </a:solidFill>
                <a:latin typeface="PKVSIJ+Wingdings-Regular"/>
                <a:cs typeface="PKVSIJ+Wingdings-Regular"/>
              </a:rPr>
              <a:t>v</a:t>
            </a:r>
            <a:r>
              <a:rPr dirty="0" sz="1450" spc="59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In</a:t>
            </a:r>
            <a:r>
              <a:rPr dirty="0" sz="14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way,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gave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issue,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undertaking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</a:t>
            </a:r>
          </a:p>
          <a:p>
            <a:pPr marL="285750" marR="0">
              <a:lnSpc>
                <a:spcPts val="1564"/>
              </a:lnSpc>
              <a:spcBef>
                <a:spcPts val="106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to</a:t>
            </a:r>
            <a:r>
              <a:rPr dirty="0" sz="14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characterize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individuals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Coronavirus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positive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Coronavirus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negative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by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utilizing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reasonable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Mechanized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AI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based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model.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03210" y="536728"/>
            <a:ext cx="3974896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PROJECT</a:t>
            </a:r>
            <a:r>
              <a:rPr dirty="0" sz="2400" spc="98">
                <a:solidFill>
                  <a:srgbClr val="ffab40"/>
                </a:solidFill>
                <a:latin typeface="NADFVT+Montserrat-ExtraBold"/>
                <a:cs typeface="NADFVT+Montserrat-ExtraBold"/>
              </a:rPr>
              <a:t> </a:t>
            </a: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8240" y="1356985"/>
            <a:ext cx="5499352" cy="311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Identifying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Coronavirus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early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may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assist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7125" y="1661785"/>
            <a:ext cx="6605268" cy="24450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conceiving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fitting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treatment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with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arranging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</a:p>
          <a:p>
            <a:pPr marL="0" marR="0">
              <a:lnSpc>
                <a:spcPts val="2152"/>
              </a:lnSpc>
              <a:spcBef>
                <a:spcPts val="248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illness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control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choices.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In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this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review,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show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how</a:t>
            </a:r>
          </a:p>
          <a:p>
            <a:pPr marL="0" marR="0">
              <a:lnSpc>
                <a:spcPts val="21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move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gaining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from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profound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learning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models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can</a:t>
            </a:r>
          </a:p>
          <a:p>
            <a:pPr marL="0" marR="0">
              <a:lnSpc>
                <a:spcPts val="21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be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utilized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perform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Coronavirus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discovery</a:t>
            </a:r>
          </a:p>
          <a:p>
            <a:pPr marL="0" marR="0">
              <a:lnSpc>
                <a:spcPts val="21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utilizing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pictures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from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three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most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usually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utilized</a:t>
            </a:r>
          </a:p>
          <a:p>
            <a:pPr marL="0" marR="0">
              <a:lnSpc>
                <a:spcPts val="2152"/>
              </a:lnSpc>
              <a:spcBef>
                <a:spcPts val="247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clinical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imaging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modes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X-Beam,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Ultrasound,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and</a:t>
            </a:r>
          </a:p>
          <a:p>
            <a:pPr marL="0" marR="0">
              <a:lnSpc>
                <a:spcPts val="2152"/>
              </a:lnSpc>
              <a:spcBef>
                <a:spcPts val="248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CT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filter.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The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point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is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to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give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over-focused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clinical</a:t>
            </a:r>
          </a:p>
          <a:p>
            <a:pPr marL="0" marR="0">
              <a:lnSpc>
                <a:spcPts val="2152"/>
              </a:lnSpc>
              <a:spcBef>
                <a:spcPts val="248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experts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a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second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sets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of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eyes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through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wise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7125" y="4100185"/>
            <a:ext cx="6654545" cy="311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profound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learning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picture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characterization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 </a:t>
            </a:r>
            <a:r>
              <a:rPr dirty="0" sz="2000">
                <a:solidFill>
                  <a:srgbClr val="ffffff"/>
                </a:solidFill>
                <a:latin typeface="FJOGRR+Montserrat-Regular"/>
                <a:cs typeface="FJOGRR+Montserrat-Regular"/>
              </a:rPr>
              <a:t>models.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925" y="274253"/>
            <a:ext cx="1944928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PERSONAS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6439" y="940582"/>
            <a:ext cx="59716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Stella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82440" y="1205835"/>
            <a:ext cx="2566265" cy="1309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FGBRCR+ArialMT"/>
                <a:cs typeface="FGBRCR+ArialMT"/>
              </a:rPr>
              <a:t>•</a:t>
            </a:r>
            <a:r>
              <a:rPr dirty="0" sz="1450" spc="1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Stella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27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years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old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woman.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visited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hospital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for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checkup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because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wasn't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feeling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well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to</a:t>
            </a:r>
            <a:r>
              <a:rPr dirty="0" sz="14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see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if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was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exhibiting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any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covid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68190" y="2491744"/>
            <a:ext cx="10118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symptoms.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82440" y="2699355"/>
            <a:ext cx="2778735" cy="21627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FGBRCR+ArialMT"/>
                <a:cs typeface="FGBRCR+ArialMT"/>
              </a:rPr>
              <a:t>•</a:t>
            </a:r>
            <a:r>
              <a:rPr dirty="0" sz="1450" spc="1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performed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scan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obtained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results.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However,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no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doctors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are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accessible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to</a:t>
            </a:r>
            <a:r>
              <a:rPr dirty="0" sz="14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discuss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papers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receive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input.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FGBRCR+ArialMT"/>
                <a:cs typeface="FGBRCR+ArialMT"/>
              </a:rPr>
              <a:t>•</a:t>
            </a:r>
            <a:r>
              <a:rPr dirty="0" sz="1450" spc="1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By</a:t>
            </a:r>
            <a:r>
              <a:rPr dirty="0" sz="14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using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SARS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Covid-19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Detection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through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AI,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can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upload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report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application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can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get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results.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925" y="274253"/>
            <a:ext cx="1944928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PERSONAS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0366" y="1026224"/>
            <a:ext cx="80473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Rishabh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49040" y="1633052"/>
            <a:ext cx="2522526" cy="28028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FGBRCR+ArialMT"/>
                <a:cs typeface="FGBRCR+ArialMT"/>
              </a:rPr>
              <a:t>•</a:t>
            </a:r>
            <a:r>
              <a:rPr dirty="0" sz="1450" spc="1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Rishabh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42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year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old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man.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affected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with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Covid-19,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needs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to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take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care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of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health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by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taking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some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remedies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from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doctors.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FGBRCR+ArialMT"/>
                <a:cs typeface="FGBRCR+ArialMT"/>
              </a:rPr>
              <a:t>•</a:t>
            </a:r>
            <a:r>
              <a:rPr dirty="0" sz="1450" spc="1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can’t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go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out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affected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with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covid-19.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Through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SARS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Covid-19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Detection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through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AI,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can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discuss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situation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through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chatbot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and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get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suggestions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from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doctors.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925" y="274253"/>
            <a:ext cx="1944928" cy="391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ab40"/>
                </a:solidFill>
                <a:latin typeface="NADFVT+Montserrat-ExtraBold"/>
                <a:cs typeface="NADFVT+Montserrat-ExtraBold"/>
              </a:rPr>
              <a:t>PERSONAS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8296" y="977417"/>
            <a:ext cx="60697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Richa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82440" y="1311085"/>
            <a:ext cx="2778735" cy="1522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FGBRCR+ArialMT"/>
                <a:cs typeface="FGBRCR+ArialMT"/>
              </a:rPr>
              <a:t>•</a:t>
            </a:r>
            <a:r>
              <a:rPr dirty="0" sz="1450" spc="1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Richa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35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year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old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woman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having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covid-19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symptoms,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but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is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not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sure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about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that.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So,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want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to</a:t>
            </a:r>
            <a:r>
              <a:rPr dirty="0" sz="1400" spc="3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test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herself.</a:t>
            </a:r>
          </a:p>
          <a:p>
            <a:pPr marL="0" marR="0">
              <a:lnSpc>
                <a:spcPts val="1619"/>
              </a:lnSpc>
              <a:spcBef>
                <a:spcPts val="7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FGBRCR+ArialMT"/>
                <a:cs typeface="FGBRCR+ArialMT"/>
              </a:rPr>
              <a:t>•</a:t>
            </a:r>
            <a:r>
              <a:rPr dirty="0" sz="1450" spc="1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Using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SARS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Covid-19</a:t>
            </a:r>
          </a:p>
          <a:p>
            <a:pPr marL="285750" marR="0">
              <a:lnSpc>
                <a:spcPts val="156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Detection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through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AI,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she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can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order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a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toolkit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for</a:t>
            </a:r>
            <a:r>
              <a:rPr dirty="0" sz="1400" spc="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FGBRCR+ArialMT"/>
                <a:cs typeface="FGBRCR+ArialMT"/>
              </a:rPr>
              <a:t>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2023-02-16T20:22:36-06:00</dcterms:modified>
</cp:coreProperties>
</file>