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72"/>
    <p:restoredTop sz="94660"/>
  </p:normalViewPr>
  <p:slideViewPr>
    <p:cSldViewPr snapToGrid="0">
      <p:cViewPr>
        <p:scale>
          <a:sx n="85" d="100"/>
          <a:sy n="85" d="100"/>
        </p:scale>
        <p:origin x="256" y="10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commited stories</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Sheet1!$B$2</c:f>
              <c:numCache>
                <c:formatCode>General</c:formatCode>
                <c:ptCount val="1"/>
                <c:pt idx="0">
                  <c:v>8</c:v>
                </c:pt>
              </c:numCache>
            </c:numRef>
          </c:val>
          <c:extLst>
            <c:ext xmlns:c16="http://schemas.microsoft.com/office/drawing/2014/chart" uri="{C3380CC4-5D6E-409C-BE32-E72D297353CC}">
              <c16:uniqueId val="{00000000-72D8-A744-9847-7DA20CC5D3AE}"/>
            </c:ext>
          </c:extLst>
        </c:ser>
        <c:ser>
          <c:idx val="1"/>
          <c:order val="1"/>
          <c:tx>
            <c:strRef>
              <c:f>Sheet1!$C$1</c:f>
              <c:strCache>
                <c:ptCount val="1"/>
                <c:pt idx="0">
                  <c:v>completed stories</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Sheet1!$C$2</c:f>
              <c:numCache>
                <c:formatCode>General</c:formatCode>
                <c:ptCount val="1"/>
                <c:pt idx="0">
                  <c:v>7</c:v>
                </c:pt>
              </c:numCache>
            </c:numRef>
          </c:val>
          <c:extLst>
            <c:ext xmlns:c16="http://schemas.microsoft.com/office/drawing/2014/chart" uri="{C3380CC4-5D6E-409C-BE32-E72D297353CC}">
              <c16:uniqueId val="{00000001-72D8-A744-9847-7DA20CC5D3AE}"/>
            </c:ext>
          </c:extLst>
        </c:ser>
        <c:ser>
          <c:idx val="2"/>
          <c:order val="2"/>
          <c:tx>
            <c:strRef>
              <c:f>Sheet1!$D$1</c:f>
              <c:strCache>
                <c:ptCount val="1"/>
                <c:pt idx="0">
                  <c:v>Series 3</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Sheet1!$D$2</c:f>
              <c:numCache>
                <c:formatCode>General</c:formatCode>
                <c:ptCount val="1"/>
                <c:pt idx="0">
                  <c:v>87.5</c:v>
                </c:pt>
              </c:numCache>
            </c:numRef>
          </c:val>
          <c:extLst>
            <c:ext xmlns:c16="http://schemas.microsoft.com/office/drawing/2014/chart" uri="{C3380CC4-5D6E-409C-BE32-E72D297353CC}">
              <c16:uniqueId val="{00000002-72D8-A744-9847-7DA20CC5D3AE}"/>
            </c:ext>
          </c:extLst>
        </c:ser>
        <c:dLbls>
          <c:dLblPos val="outEnd"/>
          <c:showLegendKey val="0"/>
          <c:showVal val="1"/>
          <c:showCatName val="0"/>
          <c:showSerName val="0"/>
          <c:showPercent val="0"/>
          <c:showBubbleSize val="0"/>
        </c:dLbls>
        <c:gapWidth val="80"/>
        <c:overlap val="25"/>
        <c:axId val="1871079376"/>
        <c:axId val="1871081648"/>
      </c:barChart>
      <c:catAx>
        <c:axId val="187107937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871081648"/>
        <c:crosses val="autoZero"/>
        <c:auto val="1"/>
        <c:lblAlgn val="ctr"/>
        <c:lblOffset val="100"/>
        <c:noMultiLvlLbl val="0"/>
      </c:catAx>
      <c:valAx>
        <c:axId val="187108164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8710793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Team’s Average Velocity</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Commited Stories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Sprint-01</c:v>
                </c:pt>
                <c:pt idx="1">
                  <c:v>Sprint-02</c:v>
                </c:pt>
                <c:pt idx="2">
                  <c:v>Sprint-03</c:v>
                </c:pt>
                <c:pt idx="3">
                  <c:v>Sprint-04</c:v>
                </c:pt>
                <c:pt idx="4">
                  <c:v>sprint-05</c:v>
                </c:pt>
              </c:strCache>
            </c:strRef>
          </c:cat>
          <c:val>
            <c:numRef>
              <c:f>Sheet1!$B$2:$B$6</c:f>
              <c:numCache>
                <c:formatCode>General</c:formatCode>
                <c:ptCount val="5"/>
                <c:pt idx="0">
                  <c:v>10</c:v>
                </c:pt>
                <c:pt idx="1">
                  <c:v>16</c:v>
                </c:pt>
                <c:pt idx="2">
                  <c:v>19</c:v>
                </c:pt>
                <c:pt idx="3">
                  <c:v>20</c:v>
                </c:pt>
                <c:pt idx="4">
                  <c:v>8</c:v>
                </c:pt>
              </c:numCache>
            </c:numRef>
          </c:val>
          <c:extLst>
            <c:ext xmlns:c16="http://schemas.microsoft.com/office/drawing/2014/chart" uri="{C3380CC4-5D6E-409C-BE32-E72D297353CC}">
              <c16:uniqueId val="{00000000-0B26-2B4F-B4CF-4C92A9ECC046}"/>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Sprint-01</c:v>
                </c:pt>
                <c:pt idx="1">
                  <c:v>Sprint-02</c:v>
                </c:pt>
                <c:pt idx="2">
                  <c:v>Sprint-03</c:v>
                </c:pt>
                <c:pt idx="3">
                  <c:v>Sprint-04</c:v>
                </c:pt>
                <c:pt idx="4">
                  <c:v>sprint-05</c:v>
                </c:pt>
              </c:strCache>
            </c:strRef>
          </c:cat>
          <c:val>
            <c:numRef>
              <c:f>Sheet1!$C$2:$C$6</c:f>
              <c:numCache>
                <c:formatCode>General</c:formatCode>
                <c:ptCount val="5"/>
                <c:pt idx="0">
                  <c:v>10</c:v>
                </c:pt>
                <c:pt idx="1">
                  <c:v>14</c:v>
                </c:pt>
                <c:pt idx="2">
                  <c:v>17</c:v>
                </c:pt>
                <c:pt idx="3">
                  <c:v>18</c:v>
                </c:pt>
                <c:pt idx="4">
                  <c:v>7</c:v>
                </c:pt>
              </c:numCache>
            </c:numRef>
          </c:val>
          <c:extLst>
            <c:ext xmlns:c16="http://schemas.microsoft.com/office/drawing/2014/chart" uri="{C3380CC4-5D6E-409C-BE32-E72D297353CC}">
              <c16:uniqueId val="{00000001-0B26-2B4F-B4CF-4C92A9ECC046}"/>
            </c:ext>
          </c:extLst>
        </c:ser>
        <c:ser>
          <c:idx val="2"/>
          <c:order val="2"/>
          <c:tx>
            <c:strRef>
              <c:f>Sheet1!$D$1</c:f>
              <c:strCache>
                <c:ptCount val="1"/>
                <c:pt idx="0">
                  <c:v>average</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Sprint-01</c:v>
                </c:pt>
                <c:pt idx="1">
                  <c:v>Sprint-02</c:v>
                </c:pt>
                <c:pt idx="2">
                  <c:v>Sprint-03</c:v>
                </c:pt>
                <c:pt idx="3">
                  <c:v>Sprint-04</c:v>
                </c:pt>
                <c:pt idx="4">
                  <c:v>sprint-05</c:v>
                </c:pt>
              </c:strCache>
            </c:strRef>
          </c:cat>
          <c:val>
            <c:numRef>
              <c:f>Sheet1!$D$2:$D$6</c:f>
              <c:numCache>
                <c:formatCode>General</c:formatCode>
                <c:ptCount val="5"/>
                <c:pt idx="0">
                  <c:v>100</c:v>
                </c:pt>
                <c:pt idx="1">
                  <c:v>87.5</c:v>
                </c:pt>
                <c:pt idx="2">
                  <c:v>89.473684210526315</c:v>
                </c:pt>
                <c:pt idx="3">
                  <c:v>90</c:v>
                </c:pt>
                <c:pt idx="4">
                  <c:v>87.5</c:v>
                </c:pt>
              </c:numCache>
            </c:numRef>
          </c:val>
          <c:extLst>
            <c:ext xmlns:c16="http://schemas.microsoft.com/office/drawing/2014/chart" uri="{C3380CC4-5D6E-409C-BE32-E72D297353CC}">
              <c16:uniqueId val="{00000002-0B26-2B4F-B4CF-4C92A9ECC046}"/>
            </c:ext>
          </c:extLst>
        </c:ser>
        <c:dLbls>
          <c:dLblPos val="outEnd"/>
          <c:showLegendKey val="0"/>
          <c:showVal val="1"/>
          <c:showCatName val="0"/>
          <c:showSerName val="0"/>
          <c:showPercent val="0"/>
          <c:showBubbleSize val="0"/>
        </c:dLbls>
        <c:gapWidth val="444"/>
        <c:overlap val="-90"/>
        <c:axId val="1870395104"/>
        <c:axId val="1869696896"/>
      </c:barChart>
      <c:catAx>
        <c:axId val="18703951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869696896"/>
        <c:crosses val="autoZero"/>
        <c:auto val="1"/>
        <c:lblAlgn val="ctr"/>
        <c:lblOffset val="100"/>
        <c:noMultiLvlLbl val="0"/>
      </c:catAx>
      <c:valAx>
        <c:axId val="1869696896"/>
        <c:scaling>
          <c:orientation val="minMax"/>
        </c:scaling>
        <c:delete val="1"/>
        <c:axPos val="l"/>
        <c:numFmt formatCode="General" sourceLinked="1"/>
        <c:majorTickMark val="none"/>
        <c:minorTickMark val="none"/>
        <c:tickLblPos val="nextTo"/>
        <c:crossAx val="18703951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Commited</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elete val="1"/>
          </c:dLbls>
          <c:cat>
            <c:strRef>
              <c:f>Sheet1!$A$2:$A$6</c:f>
              <c:strCache>
                <c:ptCount val="5"/>
                <c:pt idx="0">
                  <c:v>Week-01</c:v>
                </c:pt>
                <c:pt idx="1">
                  <c:v>Week-02</c:v>
                </c:pt>
                <c:pt idx="2">
                  <c:v>Week-03</c:v>
                </c:pt>
                <c:pt idx="3">
                  <c:v>Week-04</c:v>
                </c:pt>
                <c:pt idx="4">
                  <c:v>Week-05</c:v>
                </c:pt>
              </c:strCache>
            </c:strRef>
          </c:cat>
          <c:val>
            <c:numRef>
              <c:f>Sheet1!$B$2:$B$6</c:f>
              <c:numCache>
                <c:formatCode>General</c:formatCode>
                <c:ptCount val="5"/>
                <c:pt idx="0">
                  <c:v>11</c:v>
                </c:pt>
                <c:pt idx="1">
                  <c:v>10</c:v>
                </c:pt>
                <c:pt idx="2">
                  <c:v>7</c:v>
                </c:pt>
                <c:pt idx="3">
                  <c:v>3</c:v>
                </c:pt>
                <c:pt idx="4">
                  <c:v>0</c:v>
                </c:pt>
              </c:numCache>
            </c:numRef>
          </c:val>
          <c:smooth val="0"/>
          <c:extLst>
            <c:ext xmlns:c16="http://schemas.microsoft.com/office/drawing/2014/chart" uri="{C3380CC4-5D6E-409C-BE32-E72D297353CC}">
              <c16:uniqueId val="{00000000-D43E-0A43-B116-20518095F596}"/>
            </c:ext>
          </c:extLst>
        </c:ser>
        <c:ser>
          <c:idx val="1"/>
          <c:order val="1"/>
          <c:tx>
            <c:strRef>
              <c:f>Sheet1!$C$1</c:f>
              <c:strCache>
                <c:ptCount val="1"/>
                <c:pt idx="0">
                  <c:v>Completed</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elete val="1"/>
          </c:dLbls>
          <c:cat>
            <c:strRef>
              <c:f>Sheet1!$A$2:$A$6</c:f>
              <c:strCache>
                <c:ptCount val="5"/>
                <c:pt idx="0">
                  <c:v>Week-01</c:v>
                </c:pt>
                <c:pt idx="1">
                  <c:v>Week-02</c:v>
                </c:pt>
                <c:pt idx="2">
                  <c:v>Week-03</c:v>
                </c:pt>
                <c:pt idx="3">
                  <c:v>Week-04</c:v>
                </c:pt>
                <c:pt idx="4">
                  <c:v>Week-05</c:v>
                </c:pt>
              </c:strCache>
            </c:strRef>
          </c:cat>
          <c:val>
            <c:numRef>
              <c:f>Sheet1!$C$2:$C$6</c:f>
              <c:numCache>
                <c:formatCode>General</c:formatCode>
                <c:ptCount val="5"/>
                <c:pt idx="0">
                  <c:v>10</c:v>
                </c:pt>
                <c:pt idx="1">
                  <c:v>9</c:v>
                </c:pt>
                <c:pt idx="2">
                  <c:v>7</c:v>
                </c:pt>
                <c:pt idx="3">
                  <c:v>2</c:v>
                </c:pt>
                <c:pt idx="4">
                  <c:v>1</c:v>
                </c:pt>
              </c:numCache>
            </c:numRef>
          </c:val>
          <c:smooth val="0"/>
          <c:extLst>
            <c:ext xmlns:c16="http://schemas.microsoft.com/office/drawing/2014/chart" uri="{C3380CC4-5D6E-409C-BE32-E72D297353CC}">
              <c16:uniqueId val="{00000001-D43E-0A43-B116-20518095F596}"/>
            </c:ext>
          </c:extLst>
        </c:ser>
        <c:dLbls>
          <c:dLblPos val="ctr"/>
          <c:showLegendKey val="0"/>
          <c:showVal val="1"/>
          <c:showCatName val="0"/>
          <c:showSerName val="0"/>
          <c:showPercent val="0"/>
          <c:showBubbleSize val="0"/>
        </c:dLbls>
        <c:marker val="1"/>
        <c:smooth val="0"/>
        <c:axId val="1870033408"/>
        <c:axId val="1870063440"/>
      </c:lineChart>
      <c:catAx>
        <c:axId val="1870033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870063440"/>
        <c:crosses val="autoZero"/>
        <c:auto val="1"/>
        <c:lblAlgn val="ctr"/>
        <c:lblOffset val="100"/>
        <c:noMultiLvlLbl val="0"/>
      </c:catAx>
      <c:valAx>
        <c:axId val="1870063440"/>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7003340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Commited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Sheet1!$B$2</c:f>
              <c:numCache>
                <c:formatCode>General</c:formatCode>
                <c:ptCount val="1"/>
                <c:pt idx="0">
                  <c:v>8</c:v>
                </c:pt>
              </c:numCache>
            </c:numRef>
          </c:val>
          <c:extLst>
            <c:ext xmlns:c16="http://schemas.microsoft.com/office/drawing/2014/chart" uri="{C3380CC4-5D6E-409C-BE32-E72D297353CC}">
              <c16:uniqueId val="{00000000-297B-6047-9957-9E9F46267150}"/>
            </c:ext>
          </c:extLst>
        </c:ser>
        <c:ser>
          <c:idx val="1"/>
          <c:order val="1"/>
          <c:tx>
            <c:strRef>
              <c:f>Sheet1!$C$1</c:f>
              <c:strCache>
                <c:ptCount val="1"/>
                <c:pt idx="0">
                  <c:v>Completed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Sheet1!$C$2</c:f>
              <c:numCache>
                <c:formatCode>General</c:formatCode>
                <c:ptCount val="1"/>
                <c:pt idx="0">
                  <c:v>7</c:v>
                </c:pt>
              </c:numCache>
            </c:numRef>
          </c:val>
          <c:extLst>
            <c:ext xmlns:c16="http://schemas.microsoft.com/office/drawing/2014/chart" uri="{C3380CC4-5D6E-409C-BE32-E72D297353CC}">
              <c16:uniqueId val="{00000001-297B-6047-9957-9E9F46267150}"/>
            </c:ext>
          </c:extLst>
        </c:ser>
        <c:ser>
          <c:idx val="2"/>
          <c:order val="2"/>
          <c:tx>
            <c:strRef>
              <c:f>Sheet1!$D$1</c:f>
              <c:strCache>
                <c:ptCount val="1"/>
                <c:pt idx="0">
                  <c:v>average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Sheet1!$D$2</c:f>
              <c:numCache>
                <c:formatCode>General</c:formatCode>
                <c:ptCount val="1"/>
                <c:pt idx="0">
                  <c:v>87.5</c:v>
                </c:pt>
              </c:numCache>
            </c:numRef>
          </c:val>
          <c:extLst>
            <c:ext xmlns:c16="http://schemas.microsoft.com/office/drawing/2014/chart" uri="{C3380CC4-5D6E-409C-BE32-E72D297353CC}">
              <c16:uniqueId val="{00000003-297B-6047-9957-9E9F46267150}"/>
            </c:ext>
          </c:extLst>
        </c:ser>
        <c:dLbls>
          <c:dLblPos val="ctr"/>
          <c:showLegendKey val="0"/>
          <c:showVal val="1"/>
          <c:showCatName val="0"/>
          <c:showSerName val="0"/>
          <c:showPercent val="0"/>
          <c:showBubbleSize val="0"/>
        </c:dLbls>
        <c:gapWidth val="79"/>
        <c:overlap val="100"/>
        <c:axId val="1152740128"/>
        <c:axId val="1456270256"/>
      </c:barChart>
      <c:catAx>
        <c:axId val="1152740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456270256"/>
        <c:crosses val="autoZero"/>
        <c:auto val="1"/>
        <c:lblAlgn val="ctr"/>
        <c:lblOffset val="100"/>
        <c:noMultiLvlLbl val="0"/>
      </c:catAx>
      <c:valAx>
        <c:axId val="1456270256"/>
        <c:scaling>
          <c:orientation val="minMax"/>
        </c:scaling>
        <c:delete val="1"/>
        <c:axPos val="b"/>
        <c:numFmt formatCode="General" sourceLinked="1"/>
        <c:majorTickMark val="none"/>
        <c:minorTickMark val="none"/>
        <c:tickLblPos val="nextTo"/>
        <c:crossAx val="11527401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217306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430683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833112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86606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1324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23667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161046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90523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272130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56212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99A8DD2-C443-44AD-85B3-4CE72B962C5F}" type="datetimeFigureOut">
              <a:rPr lang="en-US" smtClean="0"/>
              <a:t>9/30/23</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818279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999A8DD2-C443-44AD-85B3-4CE72B962C5F}" type="datetimeFigureOut">
              <a:rPr lang="en-US" smtClean="0"/>
              <a:t>9/30/23</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51023116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8" r:id="rId6"/>
    <p:sldLayoutId id="2147483743" r:id="rId7"/>
    <p:sldLayoutId id="2147483744" r:id="rId8"/>
    <p:sldLayoutId id="2147483745" r:id="rId9"/>
    <p:sldLayoutId id="2147483747" r:id="rId10"/>
    <p:sldLayoutId id="2147483746" r:id="rId11"/>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olorful light bulb with business icons">
            <a:extLst>
              <a:ext uri="{FF2B5EF4-FFF2-40B4-BE49-F238E27FC236}">
                <a16:creationId xmlns:a16="http://schemas.microsoft.com/office/drawing/2014/main" id="{32D9FD64-EDA3-4641-45C9-C19F702B90BC}"/>
              </a:ext>
            </a:extLst>
          </p:cNvPr>
          <p:cNvPicPr>
            <a:picLocks noChangeAspect="1"/>
          </p:cNvPicPr>
          <p:nvPr/>
        </p:nvPicPr>
        <p:blipFill rotWithShape="1">
          <a:blip r:embed="rId2"/>
          <a:srcRect t="12680" b="6963"/>
          <a:stretch/>
        </p:blipFill>
        <p:spPr>
          <a:xfrm>
            <a:off x="20" y="10"/>
            <a:ext cx="12191980" cy="6857990"/>
          </a:xfrm>
          <a:prstGeom prst="rect">
            <a:avLst/>
          </a:prstGeom>
          <a:noFill/>
        </p:spPr>
      </p:pic>
      <p:sp>
        <p:nvSpPr>
          <p:cNvPr id="9" name="Title 1">
            <a:extLst>
              <a:ext uri="{FF2B5EF4-FFF2-40B4-BE49-F238E27FC236}">
                <a16:creationId xmlns:a16="http://schemas.microsoft.com/office/drawing/2014/main" id="{900A38E9-D21E-DE68-38AC-F56AEA15B379}"/>
              </a:ext>
            </a:extLst>
          </p:cNvPr>
          <p:cNvSpPr>
            <a:spLocks noGrp="1"/>
          </p:cNvSpPr>
          <p:nvPr>
            <p:ph type="ctrTitle"/>
          </p:nvPr>
        </p:nvSpPr>
        <p:spPr>
          <a:xfrm>
            <a:off x="7096417" y="1973212"/>
            <a:ext cx="4190533" cy="1810050"/>
          </a:xfrm>
        </p:spPr>
        <p:txBody>
          <a:bodyPr>
            <a:normAutofit/>
          </a:bodyPr>
          <a:lstStyle/>
          <a:p>
            <a:endParaRPr lang="en-US" sz="3200" dirty="0">
              <a:solidFill>
                <a:srgbClr val="FFFFFF"/>
              </a:solidFill>
              <a:effectLst>
                <a:outerShdw blurRad="38100" dist="38100" dir="2700000" algn="tl">
                  <a:srgbClr val="000000">
                    <a:alpha val="43137"/>
                  </a:srgbClr>
                </a:outerShdw>
              </a:effectLst>
            </a:endParaRPr>
          </a:p>
        </p:txBody>
      </p:sp>
      <p:sp>
        <p:nvSpPr>
          <p:cNvPr id="11" name="Subtitle 2">
            <a:extLst>
              <a:ext uri="{FF2B5EF4-FFF2-40B4-BE49-F238E27FC236}">
                <a16:creationId xmlns:a16="http://schemas.microsoft.com/office/drawing/2014/main" id="{7604D864-A6BD-C75F-9B88-BAB58775ABDD}"/>
              </a:ext>
            </a:extLst>
          </p:cNvPr>
          <p:cNvSpPr>
            <a:spLocks noGrp="1"/>
          </p:cNvSpPr>
          <p:nvPr>
            <p:ph type="subTitle" idx="1"/>
          </p:nvPr>
        </p:nvSpPr>
        <p:spPr>
          <a:xfrm>
            <a:off x="7102027" y="3883216"/>
            <a:ext cx="4190533" cy="1257371"/>
          </a:xfrm>
        </p:spPr>
        <p:txBody>
          <a:bodyPr>
            <a:normAutofit/>
          </a:bodyPr>
          <a:lstStyle/>
          <a:p>
            <a:endParaRPr lang="en-US" dirty="0">
              <a:solidFill>
                <a:srgbClr val="FFFFFF"/>
              </a:solidFill>
              <a:effectLst>
                <a:outerShdw blurRad="38100" dist="38100" dir="2700000" algn="tl">
                  <a:srgbClr val="000000">
                    <a:alpha val="43137"/>
                  </a:srgbClr>
                </a:outerShdw>
              </a:effectLst>
            </a:endParaRPr>
          </a:p>
        </p:txBody>
      </p:sp>
      <p:sp>
        <p:nvSpPr>
          <p:cNvPr id="17" name="Slide Number Placeholder 15">
            <a:extLst>
              <a:ext uri="{FF2B5EF4-FFF2-40B4-BE49-F238E27FC236}">
                <a16:creationId xmlns:a16="http://schemas.microsoft.com/office/drawing/2014/main" id="{B731EF1E-9942-CD33-3BAD-4C090A52A6C5}"/>
              </a:ext>
            </a:extLst>
          </p:cNvPr>
          <p:cNvSpPr>
            <a:spLocks noGrp="1"/>
          </p:cNvSpPr>
          <p:nvPr>
            <p:ph type="sldNum" sz="quarter" idx="12"/>
          </p:nvPr>
        </p:nvSpPr>
        <p:spPr>
          <a:xfrm>
            <a:off x="11632162" y="6453002"/>
            <a:ext cx="429207" cy="365125"/>
          </a:xfrm>
        </p:spPr>
        <p:txBody>
          <a:bodyPr/>
          <a:lstStyle/>
          <a:p>
            <a:pPr>
              <a:spcAft>
                <a:spcPts val="600"/>
              </a:spcAft>
            </a:pPr>
            <a:endParaRPr lang="en-US"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46833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1947-DC9F-1C4A-4089-080B228252F6}"/>
              </a:ext>
            </a:extLst>
          </p:cNvPr>
          <p:cNvSpPr>
            <a:spLocks noGrp="1"/>
          </p:cNvSpPr>
          <p:nvPr>
            <p:ph type="title"/>
          </p:nvPr>
        </p:nvSpPr>
        <p:spPr>
          <a:xfrm>
            <a:off x="624668" y="1008049"/>
            <a:ext cx="9286248" cy="275061"/>
          </a:xfrm>
        </p:spPr>
        <p:txBody>
          <a:bodyPr anchor="b">
            <a:normAutofit fontScale="90000"/>
          </a:bodyPr>
          <a:lstStyle/>
          <a:p>
            <a:r>
              <a:rPr lang="en-US" dirty="0"/>
              <a:t>		MVP-</a:t>
            </a:r>
            <a:r>
              <a:rPr lang="en-US" b="0" i="0" dirty="0">
                <a:effectLst/>
              </a:rPr>
              <a:t>Minimum viable product</a:t>
            </a:r>
            <a:endParaRPr lang="en-US" dirty="0"/>
          </a:p>
        </p:txBody>
      </p:sp>
      <p:sp>
        <p:nvSpPr>
          <p:cNvPr id="3" name="Content Placeholder 2">
            <a:extLst>
              <a:ext uri="{FF2B5EF4-FFF2-40B4-BE49-F238E27FC236}">
                <a16:creationId xmlns:a16="http://schemas.microsoft.com/office/drawing/2014/main" id="{E8AFA7B3-29A5-2947-CA8B-3CE66676E20C}"/>
              </a:ext>
            </a:extLst>
          </p:cNvPr>
          <p:cNvSpPr>
            <a:spLocks noGrp="1"/>
          </p:cNvSpPr>
          <p:nvPr>
            <p:ph idx="1"/>
          </p:nvPr>
        </p:nvSpPr>
        <p:spPr>
          <a:xfrm>
            <a:off x="816397" y="1835363"/>
            <a:ext cx="4681506" cy="3187274"/>
          </a:xfrm>
        </p:spPr>
        <p:txBody>
          <a:bodyPr>
            <a:normAutofit/>
          </a:bodyPr>
          <a:lstStyle/>
          <a:p>
            <a:r>
              <a:rPr lang="en-US" sz="1800" dirty="0">
                <a:effectLst/>
              </a:rPr>
              <a:t>With this project's minimum viable product (MVP), we will  be able to upload a CT-scan document from a patient with chronic obstructive pulmonary disease in order to verify the report's current status.</a:t>
            </a:r>
            <a:endParaRPr lang="en-US" sz="1800" dirty="0"/>
          </a:p>
        </p:txBody>
      </p:sp>
      <p:sp>
        <p:nvSpPr>
          <p:cNvPr id="10" name="Date Placeholder 14">
            <a:extLst>
              <a:ext uri="{FF2B5EF4-FFF2-40B4-BE49-F238E27FC236}">
                <a16:creationId xmlns:a16="http://schemas.microsoft.com/office/drawing/2014/main" id="{A8062547-FA7D-3B7E-656B-0D131A24EFBD}"/>
              </a:ext>
            </a:extLst>
          </p:cNvPr>
          <p:cNvSpPr>
            <a:spLocks noGrp="1"/>
          </p:cNvSpPr>
          <p:nvPr>
            <p:ph type="dt" sz="half" idx="10"/>
          </p:nvPr>
        </p:nvSpPr>
        <p:spPr>
          <a:xfrm>
            <a:off x="137160" y="6453002"/>
            <a:ext cx="3494314" cy="365125"/>
          </a:xfrm>
        </p:spPr>
        <p:txBody>
          <a:bodyPr/>
          <a:lstStyle/>
          <a:p>
            <a:pPr>
              <a:spcAft>
                <a:spcPts val="600"/>
              </a:spcAft>
            </a:pPr>
            <a:fld id="{0E82F3DB-E9CF-4A0D-97DB-429A4938F9A7}" type="datetime1">
              <a:rPr lang="en-US" smtClean="0"/>
              <a:pPr>
                <a:spcAft>
                  <a:spcPts val="600"/>
                </a:spcAft>
              </a:pPr>
              <a:t>9/30/23</a:t>
            </a:fld>
            <a:endParaRPr lang="en-US"/>
          </a:p>
        </p:txBody>
      </p:sp>
      <p:pic>
        <p:nvPicPr>
          <p:cNvPr id="5" name="Picture 4" descr="A screenshot of a computer&#10;&#10;Description automatically generated">
            <a:extLst>
              <a:ext uri="{FF2B5EF4-FFF2-40B4-BE49-F238E27FC236}">
                <a16:creationId xmlns:a16="http://schemas.microsoft.com/office/drawing/2014/main" id="{61C5EAAB-F131-EFB7-8146-2F5BEF0D8407}"/>
              </a:ext>
            </a:extLst>
          </p:cNvPr>
          <p:cNvPicPr>
            <a:picLocks noChangeAspect="1"/>
          </p:cNvPicPr>
          <p:nvPr/>
        </p:nvPicPr>
        <p:blipFill>
          <a:blip r:embed="rId2"/>
          <a:stretch>
            <a:fillRect/>
          </a:stretch>
        </p:blipFill>
        <p:spPr>
          <a:xfrm>
            <a:off x="6096000" y="1598200"/>
            <a:ext cx="5676901" cy="3689985"/>
          </a:xfrm>
          <a:prstGeom prst="rect">
            <a:avLst/>
          </a:prstGeom>
          <a:noFill/>
        </p:spPr>
      </p:pic>
      <p:sp>
        <p:nvSpPr>
          <p:cNvPr id="12" name="Footer Placeholder 15">
            <a:extLst>
              <a:ext uri="{FF2B5EF4-FFF2-40B4-BE49-F238E27FC236}">
                <a16:creationId xmlns:a16="http://schemas.microsoft.com/office/drawing/2014/main" id="{AF770680-6B2E-1ADA-2A80-3DD4A8FA2058}"/>
              </a:ext>
            </a:extLst>
          </p:cNvPr>
          <p:cNvSpPr>
            <a:spLocks noGrp="1"/>
          </p:cNvSpPr>
          <p:nvPr>
            <p:ph type="ftr" sz="quarter" idx="11"/>
          </p:nvPr>
        </p:nvSpPr>
        <p:spPr>
          <a:xfrm>
            <a:off x="8876521" y="6453002"/>
            <a:ext cx="2805405" cy="365125"/>
          </a:xfrm>
        </p:spPr>
        <p:txBody>
          <a:bodyPr/>
          <a:lstStyle/>
          <a:p>
            <a:pPr>
              <a:spcAft>
                <a:spcPts val="600"/>
              </a:spcAft>
            </a:pPr>
            <a:r>
              <a:rPr lang="en-US"/>
              <a:t>Sample Footer Text</a:t>
            </a:r>
          </a:p>
        </p:txBody>
      </p:sp>
      <p:sp>
        <p:nvSpPr>
          <p:cNvPr id="14" name="Slide Number Placeholder 16">
            <a:extLst>
              <a:ext uri="{FF2B5EF4-FFF2-40B4-BE49-F238E27FC236}">
                <a16:creationId xmlns:a16="http://schemas.microsoft.com/office/drawing/2014/main" id="{348C26CB-6CFC-C07D-B7F4-AF12EC31552C}"/>
              </a:ext>
            </a:extLst>
          </p:cNvPr>
          <p:cNvSpPr>
            <a:spLocks noGrp="1"/>
          </p:cNvSpPr>
          <p:nvPr>
            <p:ph type="sldNum" sz="quarter" idx="12"/>
          </p:nvPr>
        </p:nvSpPr>
        <p:spPr>
          <a:xfrm>
            <a:off x="11632162" y="6453002"/>
            <a:ext cx="429207" cy="365125"/>
          </a:xfrm>
        </p:spPr>
        <p:txBody>
          <a:bodyPr/>
          <a:lstStyle/>
          <a:p>
            <a:pPr>
              <a:spcAft>
                <a:spcPts val="600"/>
              </a:spcAft>
            </a:pPr>
            <a:fld id="{6F391B04-159E-4284-919C-20BE23D169A4}" type="slidenum">
              <a:rPr lang="en-US" smtClean="0"/>
              <a:pPr>
                <a:spcAft>
                  <a:spcPts val="600"/>
                </a:spcAft>
              </a:pPr>
              <a:t>2</a:t>
            </a:fld>
            <a:endParaRPr lang="en-US"/>
          </a:p>
        </p:txBody>
      </p:sp>
    </p:spTree>
    <p:extLst>
      <p:ext uri="{BB962C8B-B14F-4D97-AF65-F5344CB8AC3E}">
        <p14:creationId xmlns:p14="http://schemas.microsoft.com/office/powerpoint/2010/main" val="716524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83025-502C-CFC8-7F92-D40767CD7E9E}"/>
              </a:ext>
            </a:extLst>
          </p:cNvPr>
          <p:cNvSpPr>
            <a:spLocks noGrp="1"/>
          </p:cNvSpPr>
          <p:nvPr>
            <p:ph type="title"/>
          </p:nvPr>
        </p:nvSpPr>
        <p:spPr/>
        <p:txBody>
          <a:bodyPr/>
          <a:lstStyle/>
          <a:p>
            <a:r>
              <a:rPr lang="en-US" b="1" i="0" dirty="0">
                <a:effectLst/>
                <a:latin typeface="Söhne"/>
              </a:rPr>
              <a:t>Convolutional Neural Networks (CNNs)</a:t>
            </a:r>
            <a:r>
              <a:rPr lang="en-US" b="0" i="0" dirty="0">
                <a:solidFill>
                  <a:srgbClr val="374151"/>
                </a:solidFill>
                <a:effectLst/>
                <a:latin typeface="Söhne"/>
              </a:rPr>
              <a:t>:</a:t>
            </a:r>
            <a:endParaRPr lang="en-US" dirty="0"/>
          </a:p>
        </p:txBody>
      </p:sp>
      <p:sp>
        <p:nvSpPr>
          <p:cNvPr id="3" name="Content Placeholder 2">
            <a:extLst>
              <a:ext uri="{FF2B5EF4-FFF2-40B4-BE49-F238E27FC236}">
                <a16:creationId xmlns:a16="http://schemas.microsoft.com/office/drawing/2014/main" id="{953B0BC2-73A2-6CD7-2A32-915096EFE7E0}"/>
              </a:ext>
            </a:extLst>
          </p:cNvPr>
          <p:cNvSpPr>
            <a:spLocks noGrp="1"/>
          </p:cNvSpPr>
          <p:nvPr>
            <p:ph idx="1"/>
          </p:nvPr>
        </p:nvSpPr>
        <p:spPr>
          <a:xfrm>
            <a:off x="0" y="1281318"/>
            <a:ext cx="12192000" cy="5576682"/>
          </a:xfrm>
        </p:spPr>
        <p:txBody>
          <a:bodyPr/>
          <a:lstStyle/>
          <a:p>
            <a:r>
              <a:rPr lang="en-US" dirty="0"/>
              <a:t>CNNs are able to identify COVID-19 and other medical disorders automatically by learning important features straight from the X-ray pictures. However, the quality and amount of the training data, as well as the network design, can have a significant impact on a CNN's performance. Therefore, it is crucial to conduct extensive validation and assessment prior to use CNNs for medical image processing, particularly in hospital settings.</a:t>
            </a:r>
          </a:p>
        </p:txBody>
      </p:sp>
      <p:sp>
        <p:nvSpPr>
          <p:cNvPr id="4" name="Rectangle 3" descr="Convolutional layer">
            <a:extLst>
              <a:ext uri="{FF2B5EF4-FFF2-40B4-BE49-F238E27FC236}">
                <a16:creationId xmlns:a16="http://schemas.microsoft.com/office/drawing/2014/main" id="{3801C07D-D74F-8E8B-1B32-A50DBEB364F5}"/>
              </a:ext>
            </a:extLst>
          </p:cNvPr>
          <p:cNvSpPr/>
          <p:nvPr/>
        </p:nvSpPr>
        <p:spPr>
          <a:xfrm>
            <a:off x="925774" y="3651103"/>
            <a:ext cx="1202829" cy="78698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Convolutional layer</a:t>
            </a:r>
          </a:p>
        </p:txBody>
      </p:sp>
      <p:sp>
        <p:nvSpPr>
          <p:cNvPr id="5" name="Rectangle 4">
            <a:extLst>
              <a:ext uri="{FF2B5EF4-FFF2-40B4-BE49-F238E27FC236}">
                <a16:creationId xmlns:a16="http://schemas.microsoft.com/office/drawing/2014/main" id="{8D3F90F8-042B-B088-2AAA-F90D73F64AC3}"/>
              </a:ext>
            </a:extLst>
          </p:cNvPr>
          <p:cNvSpPr/>
          <p:nvPr/>
        </p:nvSpPr>
        <p:spPr>
          <a:xfrm>
            <a:off x="2733206" y="3651104"/>
            <a:ext cx="1202829" cy="7869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Pooling layer</a:t>
            </a:r>
          </a:p>
        </p:txBody>
      </p:sp>
      <p:sp>
        <p:nvSpPr>
          <p:cNvPr id="6" name="Rectangle 5">
            <a:extLst>
              <a:ext uri="{FF2B5EF4-FFF2-40B4-BE49-F238E27FC236}">
                <a16:creationId xmlns:a16="http://schemas.microsoft.com/office/drawing/2014/main" id="{F8917805-B21C-3AFB-F1CE-994851B40B7B}"/>
              </a:ext>
            </a:extLst>
          </p:cNvPr>
          <p:cNvSpPr/>
          <p:nvPr/>
        </p:nvSpPr>
        <p:spPr>
          <a:xfrm>
            <a:off x="4540638" y="3651103"/>
            <a:ext cx="1202829" cy="786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Convolutional layer</a:t>
            </a:r>
          </a:p>
        </p:txBody>
      </p:sp>
      <p:sp>
        <p:nvSpPr>
          <p:cNvPr id="7" name="Rectangle 6">
            <a:extLst>
              <a:ext uri="{FF2B5EF4-FFF2-40B4-BE49-F238E27FC236}">
                <a16:creationId xmlns:a16="http://schemas.microsoft.com/office/drawing/2014/main" id="{7EA72900-A77A-3546-1F01-3E612B389C5A}"/>
              </a:ext>
            </a:extLst>
          </p:cNvPr>
          <p:cNvSpPr/>
          <p:nvPr/>
        </p:nvSpPr>
        <p:spPr>
          <a:xfrm>
            <a:off x="6348070" y="3651103"/>
            <a:ext cx="1202830" cy="786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Pooling layer</a:t>
            </a:r>
          </a:p>
          <a:p>
            <a:pPr algn="ctr"/>
            <a:endParaRPr lang="en-US" sz="1100" dirty="0"/>
          </a:p>
        </p:txBody>
      </p:sp>
      <p:sp>
        <p:nvSpPr>
          <p:cNvPr id="8" name="Rectangle 7">
            <a:extLst>
              <a:ext uri="{FF2B5EF4-FFF2-40B4-BE49-F238E27FC236}">
                <a16:creationId xmlns:a16="http://schemas.microsoft.com/office/drawing/2014/main" id="{F8428F63-E40C-E728-E2F3-8500344C912C}"/>
              </a:ext>
            </a:extLst>
          </p:cNvPr>
          <p:cNvSpPr/>
          <p:nvPr/>
        </p:nvSpPr>
        <p:spPr>
          <a:xfrm>
            <a:off x="8155501" y="3651103"/>
            <a:ext cx="1202830" cy="786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Fully-connected layer</a:t>
            </a:r>
          </a:p>
        </p:txBody>
      </p:sp>
      <p:sp>
        <p:nvSpPr>
          <p:cNvPr id="9" name="Rectangle 8">
            <a:extLst>
              <a:ext uri="{FF2B5EF4-FFF2-40B4-BE49-F238E27FC236}">
                <a16:creationId xmlns:a16="http://schemas.microsoft.com/office/drawing/2014/main" id="{B6919CD0-0F45-EF5E-B6AE-2A91AA90E053}"/>
              </a:ext>
            </a:extLst>
          </p:cNvPr>
          <p:cNvSpPr/>
          <p:nvPr/>
        </p:nvSpPr>
        <p:spPr>
          <a:xfrm>
            <a:off x="9992388" y="3651103"/>
            <a:ext cx="1169233" cy="786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Output/prediction</a:t>
            </a:r>
          </a:p>
        </p:txBody>
      </p:sp>
      <p:sp>
        <p:nvSpPr>
          <p:cNvPr id="10" name="Right Arrow 9">
            <a:extLst>
              <a:ext uri="{FF2B5EF4-FFF2-40B4-BE49-F238E27FC236}">
                <a16:creationId xmlns:a16="http://schemas.microsoft.com/office/drawing/2014/main" id="{B5233F18-EC53-69F8-4871-92471983CAE3}"/>
              </a:ext>
            </a:extLst>
          </p:cNvPr>
          <p:cNvSpPr/>
          <p:nvPr/>
        </p:nvSpPr>
        <p:spPr>
          <a:xfrm>
            <a:off x="2128603" y="4033354"/>
            <a:ext cx="604603" cy="4571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E61F20DA-797A-A540-CCF9-DA971E10CC3F}"/>
              </a:ext>
            </a:extLst>
          </p:cNvPr>
          <p:cNvSpPr/>
          <p:nvPr/>
        </p:nvSpPr>
        <p:spPr>
          <a:xfrm>
            <a:off x="3936035" y="4033354"/>
            <a:ext cx="604603" cy="4571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6F32C407-8A22-292B-8F7E-A4CB64DD8B9B}"/>
              </a:ext>
            </a:extLst>
          </p:cNvPr>
          <p:cNvSpPr/>
          <p:nvPr/>
        </p:nvSpPr>
        <p:spPr>
          <a:xfrm>
            <a:off x="5743467" y="4021359"/>
            <a:ext cx="604603" cy="4571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50F21A1F-383B-FB11-63CE-EF0302C7D3DB}"/>
              </a:ext>
            </a:extLst>
          </p:cNvPr>
          <p:cNvSpPr/>
          <p:nvPr/>
        </p:nvSpPr>
        <p:spPr>
          <a:xfrm>
            <a:off x="7552279" y="4021358"/>
            <a:ext cx="604603" cy="4571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5747AB6E-D677-EC12-96B7-04DB1065C99B}"/>
              </a:ext>
            </a:extLst>
          </p:cNvPr>
          <p:cNvSpPr/>
          <p:nvPr/>
        </p:nvSpPr>
        <p:spPr>
          <a:xfrm>
            <a:off x="9356950" y="4005991"/>
            <a:ext cx="604603" cy="45719"/>
          </a:xfrm>
          <a:prstGeom prst="rightArrow">
            <a:avLst/>
          </a:prstGeom>
          <a:solidFill>
            <a:schemeClr val="tx1"/>
          </a:solidFill>
          <a:ln cap="sq">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 Arrow 14">
            <a:extLst>
              <a:ext uri="{FF2B5EF4-FFF2-40B4-BE49-F238E27FC236}">
                <a16:creationId xmlns:a16="http://schemas.microsoft.com/office/drawing/2014/main" id="{BD4C09B9-27A9-98E6-0FAA-AF710AFD9834}"/>
              </a:ext>
            </a:extLst>
          </p:cNvPr>
          <p:cNvSpPr/>
          <p:nvPr/>
        </p:nvSpPr>
        <p:spPr>
          <a:xfrm>
            <a:off x="612648" y="4005991"/>
            <a:ext cx="313126" cy="881803"/>
          </a:xfrm>
          <a:prstGeom prst="ben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E5255887-2AAA-110B-9DC7-01EA280BD85A}"/>
              </a:ext>
            </a:extLst>
          </p:cNvPr>
          <p:cNvSpPr/>
          <p:nvPr/>
        </p:nvSpPr>
        <p:spPr>
          <a:xfrm>
            <a:off x="376662" y="4887794"/>
            <a:ext cx="1098224" cy="5696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Input</a:t>
            </a:r>
          </a:p>
        </p:txBody>
      </p:sp>
    </p:spTree>
    <p:extLst>
      <p:ext uri="{BB962C8B-B14F-4D97-AF65-F5344CB8AC3E}">
        <p14:creationId xmlns:p14="http://schemas.microsoft.com/office/powerpoint/2010/main" val="2582993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B483-1A68-047A-8395-674D3FBE1767}"/>
              </a:ext>
            </a:extLst>
          </p:cNvPr>
          <p:cNvSpPr>
            <a:spLocks noGrp="1"/>
          </p:cNvSpPr>
          <p:nvPr>
            <p:ph type="title"/>
          </p:nvPr>
        </p:nvSpPr>
        <p:spPr/>
        <p:txBody>
          <a:bodyPr/>
          <a:lstStyle/>
          <a:p>
            <a:r>
              <a:rPr lang="en-US" dirty="0"/>
              <a:t>			Team velocity(Sprint-05)</a:t>
            </a:r>
          </a:p>
        </p:txBody>
      </p:sp>
      <p:graphicFrame>
        <p:nvGraphicFramePr>
          <p:cNvPr id="4" name="Content Placeholder 3">
            <a:extLst>
              <a:ext uri="{FF2B5EF4-FFF2-40B4-BE49-F238E27FC236}">
                <a16:creationId xmlns:a16="http://schemas.microsoft.com/office/drawing/2014/main" id="{837E47FC-57C1-F3C8-88AB-96C3541EE4E8}"/>
              </a:ext>
            </a:extLst>
          </p:cNvPr>
          <p:cNvGraphicFramePr>
            <a:graphicFrameLocks noGrp="1"/>
          </p:cNvGraphicFramePr>
          <p:nvPr>
            <p:ph idx="1"/>
            <p:extLst>
              <p:ext uri="{D42A27DB-BD31-4B8C-83A1-F6EECF244321}">
                <p14:modId xmlns:p14="http://schemas.microsoft.com/office/powerpoint/2010/main" val="3210315008"/>
              </p:ext>
            </p:extLst>
          </p:nvPr>
        </p:nvGraphicFramePr>
        <p:xfrm>
          <a:off x="612775" y="1716088"/>
          <a:ext cx="10653713" cy="45926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0109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BF364-7604-2BFD-CE1E-59308C0CE4EF}"/>
              </a:ext>
            </a:extLst>
          </p:cNvPr>
          <p:cNvSpPr>
            <a:spLocks noGrp="1"/>
          </p:cNvSpPr>
          <p:nvPr>
            <p:ph type="title"/>
          </p:nvPr>
        </p:nvSpPr>
        <p:spPr/>
        <p:txBody>
          <a:bodyPr/>
          <a:lstStyle/>
          <a:p>
            <a:r>
              <a:rPr lang="en-US" dirty="0"/>
              <a:t>		       Team’s average velocity</a:t>
            </a:r>
          </a:p>
        </p:txBody>
      </p:sp>
      <p:graphicFrame>
        <p:nvGraphicFramePr>
          <p:cNvPr id="4" name="Content Placeholder 3">
            <a:extLst>
              <a:ext uri="{FF2B5EF4-FFF2-40B4-BE49-F238E27FC236}">
                <a16:creationId xmlns:a16="http://schemas.microsoft.com/office/drawing/2014/main" id="{79363C61-3613-76DA-1AB0-DA2F17B9A7E8}"/>
              </a:ext>
            </a:extLst>
          </p:cNvPr>
          <p:cNvGraphicFramePr>
            <a:graphicFrameLocks noGrp="1"/>
          </p:cNvGraphicFramePr>
          <p:nvPr>
            <p:ph idx="1"/>
            <p:extLst>
              <p:ext uri="{D42A27DB-BD31-4B8C-83A1-F6EECF244321}">
                <p14:modId xmlns:p14="http://schemas.microsoft.com/office/powerpoint/2010/main" val="2262556144"/>
              </p:ext>
            </p:extLst>
          </p:nvPr>
        </p:nvGraphicFramePr>
        <p:xfrm>
          <a:off x="612775" y="1716088"/>
          <a:ext cx="10653713" cy="45926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5178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1F44-9652-D413-E2DD-C29758CB71DF}"/>
              </a:ext>
            </a:extLst>
          </p:cNvPr>
          <p:cNvSpPr>
            <a:spLocks noGrp="1"/>
          </p:cNvSpPr>
          <p:nvPr>
            <p:ph type="title"/>
          </p:nvPr>
        </p:nvSpPr>
        <p:spPr/>
        <p:txBody>
          <a:bodyPr/>
          <a:lstStyle/>
          <a:p>
            <a:r>
              <a:rPr lang="en-US" dirty="0"/>
              <a:t>				Burndown chart</a:t>
            </a:r>
          </a:p>
        </p:txBody>
      </p:sp>
      <p:graphicFrame>
        <p:nvGraphicFramePr>
          <p:cNvPr id="4" name="Content Placeholder 3">
            <a:extLst>
              <a:ext uri="{FF2B5EF4-FFF2-40B4-BE49-F238E27FC236}">
                <a16:creationId xmlns:a16="http://schemas.microsoft.com/office/drawing/2014/main" id="{30FB084B-0B7C-FC3B-1266-D9DC872A0D22}"/>
              </a:ext>
            </a:extLst>
          </p:cNvPr>
          <p:cNvGraphicFramePr>
            <a:graphicFrameLocks noGrp="1"/>
          </p:cNvGraphicFramePr>
          <p:nvPr>
            <p:ph idx="1"/>
            <p:extLst>
              <p:ext uri="{D42A27DB-BD31-4B8C-83A1-F6EECF244321}">
                <p14:modId xmlns:p14="http://schemas.microsoft.com/office/powerpoint/2010/main" val="2792783741"/>
              </p:ext>
            </p:extLst>
          </p:nvPr>
        </p:nvGraphicFramePr>
        <p:xfrm>
          <a:off x="612775" y="1716088"/>
          <a:ext cx="10653713" cy="45926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064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B9B91-79D8-3D54-8FC5-280210437EFC}"/>
              </a:ext>
            </a:extLst>
          </p:cNvPr>
          <p:cNvSpPr>
            <a:spLocks noGrp="1"/>
          </p:cNvSpPr>
          <p:nvPr>
            <p:ph type="title"/>
          </p:nvPr>
        </p:nvSpPr>
        <p:spPr/>
        <p:txBody>
          <a:bodyPr/>
          <a:lstStyle/>
          <a:p>
            <a:r>
              <a:rPr lang="en-US" dirty="0"/>
              <a:t>				</a:t>
            </a:r>
            <a:r>
              <a:rPr lang="en-US" dirty="0" err="1"/>
              <a:t>Retropective</a:t>
            </a:r>
            <a:endParaRPr lang="en-US" dirty="0"/>
          </a:p>
        </p:txBody>
      </p:sp>
      <p:sp>
        <p:nvSpPr>
          <p:cNvPr id="3" name="Content Placeholder 2">
            <a:extLst>
              <a:ext uri="{FF2B5EF4-FFF2-40B4-BE49-F238E27FC236}">
                <a16:creationId xmlns:a16="http://schemas.microsoft.com/office/drawing/2014/main" id="{8E9D5CC9-54BC-15CE-0C37-E8BE82030DC3}"/>
              </a:ext>
            </a:extLst>
          </p:cNvPr>
          <p:cNvSpPr>
            <a:spLocks noGrp="1"/>
          </p:cNvSpPr>
          <p:nvPr>
            <p:ph idx="1"/>
          </p:nvPr>
        </p:nvSpPr>
        <p:spPr/>
        <p:txBody>
          <a:bodyPr/>
          <a:lstStyle/>
          <a:p>
            <a:r>
              <a:rPr lang="en-US" sz="1800" b="1" dirty="0">
                <a:effectLst/>
              </a:rPr>
              <a:t>WELL DONE THINGS- </a:t>
            </a:r>
            <a:r>
              <a:rPr lang="en-US" sz="1800" dirty="0">
                <a:effectLst/>
              </a:rPr>
              <a:t>We've improved our deliverable by including additional amenities and ensuring that they all function properly. The success of our group effort may be attributed in large part to the open lines of communication we maintained throughout. When it comes to the construction process as a whole.</a:t>
            </a:r>
          </a:p>
          <a:p>
            <a:r>
              <a:rPr lang="en-US" b="1" dirty="0"/>
              <a:t>WHAT NEEDS TO BE CHANGED</a:t>
            </a:r>
            <a:r>
              <a:rPr lang="en-US" sz="1800" dirty="0"/>
              <a:t>- We plan to use the professor's comments to refine our work. The group needs to work on its lack of teamwork. Meetings should focus more on brainstorming potential project directions.</a:t>
            </a:r>
          </a:p>
          <a:p>
            <a:r>
              <a:rPr lang="en-US" b="1" dirty="0"/>
              <a:t>WHAT MEASURABLE STEPS WE MADE TO DEVELOP</a:t>
            </a:r>
            <a:r>
              <a:rPr lang="en-US" dirty="0"/>
              <a:t>- There must be more honesty and openness in our interactions. Additional conversations are required. We're going to have a more in-depth conversation about potential projects in order to refine our software.</a:t>
            </a:r>
          </a:p>
        </p:txBody>
      </p:sp>
    </p:spTree>
    <p:extLst>
      <p:ext uri="{BB962C8B-B14F-4D97-AF65-F5344CB8AC3E}">
        <p14:creationId xmlns:p14="http://schemas.microsoft.com/office/powerpoint/2010/main" val="346278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E106-B2FD-E8F0-BCDD-A128359BFD75}"/>
              </a:ext>
            </a:extLst>
          </p:cNvPr>
          <p:cNvSpPr>
            <a:spLocks noGrp="1"/>
          </p:cNvSpPr>
          <p:nvPr>
            <p:ph type="title"/>
          </p:nvPr>
        </p:nvSpPr>
        <p:spPr>
          <a:xfrm>
            <a:off x="614679" y="548640"/>
            <a:ext cx="10199094" cy="1325236"/>
          </a:xfrm>
        </p:spPr>
        <p:txBody>
          <a:bodyPr anchor="t">
            <a:normAutofit/>
          </a:bodyPr>
          <a:lstStyle/>
          <a:p>
            <a:r>
              <a:rPr lang="en-US" dirty="0"/>
              <a:t>		Completed/Committed ratio</a:t>
            </a:r>
          </a:p>
        </p:txBody>
      </p:sp>
      <p:sp>
        <p:nvSpPr>
          <p:cNvPr id="3" name="Content Placeholder 2">
            <a:extLst>
              <a:ext uri="{FF2B5EF4-FFF2-40B4-BE49-F238E27FC236}">
                <a16:creationId xmlns:a16="http://schemas.microsoft.com/office/drawing/2014/main" id="{C03DD7FC-CA86-15C3-2748-27467CE78BE7}"/>
              </a:ext>
            </a:extLst>
          </p:cNvPr>
          <p:cNvSpPr>
            <a:spLocks noGrp="1"/>
          </p:cNvSpPr>
          <p:nvPr>
            <p:ph idx="1"/>
          </p:nvPr>
        </p:nvSpPr>
        <p:spPr>
          <a:xfrm>
            <a:off x="6030552" y="2206487"/>
            <a:ext cx="4777611" cy="3747052"/>
          </a:xfrm>
        </p:spPr>
        <p:txBody>
          <a:bodyPr anchor="t">
            <a:normAutofit/>
          </a:bodyPr>
          <a:lstStyle/>
          <a:p>
            <a:pPr>
              <a:lnSpc>
                <a:spcPct val="110000"/>
              </a:lnSpc>
            </a:pPr>
            <a:r>
              <a:rPr lang="en-US" sz="1500"/>
              <a:t>Changed the IDE to PyCharm from Android Studio.</a:t>
            </a:r>
          </a:p>
          <a:p>
            <a:pPr>
              <a:lnSpc>
                <a:spcPct val="110000"/>
              </a:lnSpc>
            </a:pPr>
            <a:r>
              <a:rPr lang="en-US" sz="1500"/>
              <a:t>Multiple results can be saved in a single profile.</a:t>
            </a:r>
          </a:p>
          <a:p>
            <a:pPr>
              <a:lnSpc>
                <a:spcPct val="110000"/>
              </a:lnSpc>
            </a:pPr>
            <a:r>
              <a:rPr lang="en-US" sz="1500"/>
              <a:t>User activity log</a:t>
            </a:r>
          </a:p>
          <a:p>
            <a:pPr>
              <a:lnSpc>
                <a:spcPct val="110000"/>
              </a:lnSpc>
            </a:pPr>
            <a:r>
              <a:rPr lang="en-US" sz="1500"/>
              <a:t>Conversational UI and user training</a:t>
            </a:r>
          </a:p>
          <a:p>
            <a:pPr>
              <a:lnSpc>
                <a:spcPct val="110000"/>
              </a:lnSpc>
            </a:pPr>
            <a:r>
              <a:rPr lang="en-US" sz="1500"/>
              <a:t>Database update</a:t>
            </a:r>
          </a:p>
          <a:p>
            <a:pPr>
              <a:lnSpc>
                <a:spcPct val="110000"/>
              </a:lnSpc>
            </a:pPr>
            <a:r>
              <a:rPr lang="en-US" sz="1500"/>
              <a:t>Put up a CT-scan and label it with your name</a:t>
            </a:r>
          </a:p>
          <a:p>
            <a:pPr>
              <a:lnSpc>
                <a:spcPct val="110000"/>
              </a:lnSpc>
            </a:pPr>
            <a:r>
              <a:rPr lang="en-US" sz="1500"/>
              <a:t>User dashboard development and implementation</a:t>
            </a:r>
          </a:p>
          <a:p>
            <a:pPr>
              <a:lnSpc>
                <a:spcPct val="110000"/>
              </a:lnSpc>
            </a:pPr>
            <a:r>
              <a:rPr lang="en-US" sz="1500"/>
              <a:t>Technical Report Revised</a:t>
            </a:r>
          </a:p>
        </p:txBody>
      </p:sp>
      <p:sp>
        <p:nvSpPr>
          <p:cNvPr id="9" name="Date Placeholder 6">
            <a:extLst>
              <a:ext uri="{FF2B5EF4-FFF2-40B4-BE49-F238E27FC236}">
                <a16:creationId xmlns:a16="http://schemas.microsoft.com/office/drawing/2014/main" id="{6BE9067F-5384-866E-49AF-6F844DCEEE45}"/>
              </a:ext>
            </a:extLst>
          </p:cNvPr>
          <p:cNvSpPr>
            <a:spLocks noGrp="1"/>
          </p:cNvSpPr>
          <p:nvPr>
            <p:ph type="dt" sz="half" idx="10"/>
          </p:nvPr>
        </p:nvSpPr>
        <p:spPr>
          <a:xfrm>
            <a:off x="137160" y="6453002"/>
            <a:ext cx="3494314" cy="365125"/>
          </a:xfrm>
        </p:spPr>
        <p:txBody>
          <a:bodyPr/>
          <a:lstStyle/>
          <a:p>
            <a:pPr>
              <a:spcAft>
                <a:spcPts val="600"/>
              </a:spcAft>
            </a:pPr>
            <a:fld id="{DBA31CE5-D87F-4B09-B790-A55B9718855A}" type="datetime1">
              <a:rPr lang="en-US" smtClean="0"/>
              <a:pPr>
                <a:spcAft>
                  <a:spcPts val="600"/>
                </a:spcAft>
              </a:pPr>
              <a:t>9/30/23</a:t>
            </a:fld>
            <a:endParaRPr lang="en-US"/>
          </a:p>
        </p:txBody>
      </p:sp>
      <p:sp>
        <p:nvSpPr>
          <p:cNvPr id="11" name="Footer Placeholder 10">
            <a:extLst>
              <a:ext uri="{FF2B5EF4-FFF2-40B4-BE49-F238E27FC236}">
                <a16:creationId xmlns:a16="http://schemas.microsoft.com/office/drawing/2014/main" id="{3CD2F18B-4398-7777-5D7C-A7D028D00953}"/>
              </a:ext>
            </a:extLst>
          </p:cNvPr>
          <p:cNvSpPr>
            <a:spLocks noGrp="1"/>
          </p:cNvSpPr>
          <p:nvPr>
            <p:ph type="ftr" sz="quarter" idx="11"/>
          </p:nvPr>
        </p:nvSpPr>
        <p:spPr>
          <a:xfrm>
            <a:off x="8876521" y="6453002"/>
            <a:ext cx="2805405" cy="365125"/>
          </a:xfrm>
        </p:spPr>
        <p:txBody>
          <a:bodyPr/>
          <a:lstStyle/>
          <a:p>
            <a:pPr>
              <a:spcAft>
                <a:spcPts val="600"/>
              </a:spcAft>
            </a:pPr>
            <a:r>
              <a:rPr lang="en-US"/>
              <a:t>Sample Footer Text</a:t>
            </a:r>
          </a:p>
        </p:txBody>
      </p:sp>
      <p:sp>
        <p:nvSpPr>
          <p:cNvPr id="13" name="Slide Number Placeholder 11">
            <a:extLst>
              <a:ext uri="{FF2B5EF4-FFF2-40B4-BE49-F238E27FC236}">
                <a16:creationId xmlns:a16="http://schemas.microsoft.com/office/drawing/2014/main" id="{D0D80F6A-4FC6-19A3-0CA5-40BEC233ACCF}"/>
              </a:ext>
            </a:extLst>
          </p:cNvPr>
          <p:cNvSpPr>
            <a:spLocks noGrp="1"/>
          </p:cNvSpPr>
          <p:nvPr>
            <p:ph type="sldNum" sz="quarter" idx="12"/>
          </p:nvPr>
        </p:nvSpPr>
        <p:spPr>
          <a:xfrm>
            <a:off x="11632162" y="6453002"/>
            <a:ext cx="429207" cy="365125"/>
          </a:xfrm>
        </p:spPr>
        <p:txBody>
          <a:bodyPr/>
          <a:lstStyle/>
          <a:p>
            <a:pPr>
              <a:spcAft>
                <a:spcPts val="600"/>
              </a:spcAft>
            </a:pPr>
            <a:fld id="{6F391B04-159E-4284-919C-20BE23D169A4}" type="slidenum">
              <a:rPr lang="en-US" smtClean="0"/>
              <a:pPr>
                <a:spcAft>
                  <a:spcPts val="600"/>
                </a:spcAft>
              </a:pPr>
              <a:t>8</a:t>
            </a:fld>
            <a:endParaRPr lang="en-US"/>
          </a:p>
        </p:txBody>
      </p:sp>
      <p:graphicFrame>
        <p:nvGraphicFramePr>
          <p:cNvPr id="4" name="Chart 3">
            <a:extLst>
              <a:ext uri="{FF2B5EF4-FFF2-40B4-BE49-F238E27FC236}">
                <a16:creationId xmlns:a16="http://schemas.microsoft.com/office/drawing/2014/main" id="{C73DD10D-0B99-F27B-AD5F-C239AA60BD9F}"/>
              </a:ext>
            </a:extLst>
          </p:cNvPr>
          <p:cNvGraphicFramePr/>
          <p:nvPr>
            <p:extLst>
              <p:ext uri="{D42A27DB-BD31-4B8C-83A1-F6EECF244321}">
                <p14:modId xmlns:p14="http://schemas.microsoft.com/office/powerpoint/2010/main" val="885957260"/>
              </p:ext>
            </p:extLst>
          </p:nvPr>
        </p:nvGraphicFramePr>
        <p:xfrm>
          <a:off x="891961" y="2295939"/>
          <a:ext cx="4445351" cy="37470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8991819"/>
      </p:ext>
    </p:extLst>
  </p:cSld>
  <p:clrMapOvr>
    <a:masterClrMapping/>
  </p:clrMapOvr>
</p:sld>
</file>

<file path=ppt/theme/theme1.xml><?xml version="1.0" encoding="utf-8"?>
<a:theme xmlns:a="http://schemas.openxmlformats.org/drawingml/2006/main" name="Vanilla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146</TotalTime>
  <Words>356</Words>
  <Application>Microsoft Macintosh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Neue Haas Grotesk Text Pro</vt:lpstr>
      <vt:lpstr>Söhne</vt:lpstr>
      <vt:lpstr>VanillaVTI</vt:lpstr>
      <vt:lpstr>PowerPoint Presentation</vt:lpstr>
      <vt:lpstr>  MVP-Minimum viable product</vt:lpstr>
      <vt:lpstr>Convolutional Neural Networks (CNNs):</vt:lpstr>
      <vt:lpstr>   Team velocity(Sprint-05)</vt:lpstr>
      <vt:lpstr>         Team’s average velocity</vt:lpstr>
      <vt:lpstr>    Burndown chart</vt:lpstr>
      <vt:lpstr>    Retropective</vt:lpstr>
      <vt:lpstr>  Completed/Committed ratio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Atluri, Hanith</dc:creator>
  <cp:lastModifiedBy>Atluri, Hanith</cp:lastModifiedBy>
  <cp:revision>15</cp:revision>
  <dcterms:created xsi:type="dcterms:W3CDTF">2023-09-24T17:50:50Z</dcterms:created>
  <dcterms:modified xsi:type="dcterms:W3CDTF">2023-09-30T23:49:33Z</dcterms:modified>
</cp:coreProperties>
</file>