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3ECB4B-0ACC-475B-9F2A-624D5DFE530C}">
  <a:tblStyle styleId="{7B3ECB4B-0ACC-475B-9F2A-624D5DFE53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3dd6181bd_1_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03dd6181bd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3dd6181bd_1_1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Abed</a:t>
            </a:r>
            <a:endParaRPr/>
          </a:p>
        </p:txBody>
      </p:sp>
      <p:sp>
        <p:nvSpPr>
          <p:cNvPr id="193" name="Google Shape;193;g303dd6181bd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3dd6181bd_1_1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Abed</a:t>
            </a:r>
            <a:endParaRPr/>
          </a:p>
        </p:txBody>
      </p:sp>
      <p:sp>
        <p:nvSpPr>
          <p:cNvPr id="200" name="Google Shape;200;g303dd6181bd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d52303236_0_2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Henry</a:t>
            </a:r>
            <a:endParaRPr/>
          </a:p>
        </p:txBody>
      </p:sp>
      <p:sp>
        <p:nvSpPr>
          <p:cNvPr id="207" name="Google Shape;207;g30d52303236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3dd6181bd_1_1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
        <p:nvSpPr>
          <p:cNvPr id="213" name="Google Shape;213;g303dd6181bd_1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3dd6181bd_1_1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
        <p:nvSpPr>
          <p:cNvPr id="220" name="Google Shape;220;g303dd6181bd_1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d5230323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d5230323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d5230323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d5230323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d5230323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d5230323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d5230323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d5230323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5dff1590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15dff1590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5dff1590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check mark = updated slide</a:t>
            </a:r>
            <a:endParaRPr/>
          </a:p>
        </p:txBody>
      </p:sp>
      <p:sp>
        <p:nvSpPr>
          <p:cNvPr id="140" name="Google Shape;140;g315dff1590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d52303236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Henry</a:t>
            </a:r>
            <a:endParaRPr/>
          </a:p>
        </p:txBody>
      </p:sp>
      <p:sp>
        <p:nvSpPr>
          <p:cNvPr id="260" name="Google Shape;260;g30d52303236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5dff1590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5dff1590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5dff1590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5dff1590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5dff1590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5dff1590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5dff1590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15dff1590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5dff1590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5dff1590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5dff1590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5dff1590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5dff1590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5dff1590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5dff1590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15dff1590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5dff1590e_0_1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Henry</a:t>
            </a:r>
            <a:endParaRPr/>
          </a:p>
        </p:txBody>
      </p:sp>
      <p:sp>
        <p:nvSpPr>
          <p:cNvPr id="323" name="Google Shape;323;g315dff1590e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5dff159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5dff159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 x mark = layout change only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5dff1590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5dff1590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5b9414f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d5b9414f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5b9414f3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5b9414f3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5b9414f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d5b9414f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5b9414f3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5b9414f3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d5b9414f3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d5b9414f3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5b9414f3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d5b9414f3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5b9414f3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d5b9414f3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5b9414f3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d5b9414f3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d5b9414f3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d5b9414f3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5dff1590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5dff1590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Kassandra</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5b9414f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d5b9414f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create user account/profile carried over to next sprint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6a4e179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16a4e179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16a4e1795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16a4e1795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5dff1590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5dff1590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15dff1590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15dff1590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5dff1590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5dff1590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15dff1590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15dff1590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5dff1590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5dff1590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5dff1590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15dff1590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0d52303236_0_2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Henry</a:t>
            </a:r>
            <a:endParaRPr/>
          </a:p>
        </p:txBody>
      </p:sp>
      <p:sp>
        <p:nvSpPr>
          <p:cNvPr id="463" name="Google Shape;463;g30d52303236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3dd6181bd_1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03dd6181bd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15dff1590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15dff1590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15dff1590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15dff1590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d5b9414f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d5b9414f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d5b9414f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d5b9414f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d5b9414f3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d5b9414f3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d5b9414f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d5b9414f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0d5230323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0d5230323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Kassandra</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16461e46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16461e46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1698e03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1698e03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1698e036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1698e036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3dd6181bd_1_1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03dd6181bd_1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03dd6181bd_1_1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303dd6181bd_1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5dff1590e_0_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15dff1590e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d5230323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d5230323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mark, no change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3dd6181bd_1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Abed</a:t>
            </a:r>
            <a:endParaRPr/>
          </a:p>
        </p:txBody>
      </p:sp>
      <p:sp>
        <p:nvSpPr>
          <p:cNvPr id="186" name="Google Shape;186;g303dd6181bd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907080" y="1808225"/>
            <a:ext cx="7940700" cy="13743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907080" y="3793390"/>
            <a:ext cx="7940400" cy="6108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0000"/>
              </a:buClr>
              <a:buSzPts val="2800"/>
              <a:buNone/>
              <a:defRPr b="0" i="0" sz="2800">
                <a:solidFill>
                  <a:srgbClr val="FF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2281425" y="433880"/>
            <a:ext cx="6566400" cy="57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2281425" y="1044700"/>
            <a:ext cx="6566400" cy="35112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8" name="Shape 68"/>
        <p:cNvGrpSpPr/>
        <p:nvPr/>
      </p:nvGrpSpPr>
      <p:grpSpPr>
        <a:xfrm>
          <a:off x="0" y="0"/>
          <a:ext cx="0" cy="0"/>
          <a:chOff x="0" y="0"/>
          <a:chExt cx="0" cy="0"/>
        </a:xfrm>
      </p:grpSpPr>
      <p:sp>
        <p:nvSpPr>
          <p:cNvPr id="69" name="Google Shape;69;p16"/>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448966" y="1350110"/>
            <a:ext cx="8246100" cy="3512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7" name="Google Shape;77;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3" name="Google Shape;83;p18"/>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4" name="Google Shape;84;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01670" y="281175"/>
            <a:ext cx="7940700" cy="7635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9"/>
          <p:cNvSpPr txBox="1"/>
          <p:nvPr>
            <p:ph idx="1" type="body"/>
          </p:nvPr>
        </p:nvSpPr>
        <p:spPr>
          <a:xfrm>
            <a:off x="536879" y="1808225"/>
            <a:ext cx="4040100" cy="479700"/>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0" name="Google Shape;90;p19"/>
          <p:cNvSpPr txBox="1"/>
          <p:nvPr>
            <p:ph idx="2" type="body"/>
          </p:nvPr>
        </p:nvSpPr>
        <p:spPr>
          <a:xfrm>
            <a:off x="536879" y="2288046"/>
            <a:ext cx="4040100" cy="2137800"/>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1" name="Google Shape;91;p19"/>
          <p:cNvSpPr txBox="1"/>
          <p:nvPr>
            <p:ph idx="3" type="body"/>
          </p:nvPr>
        </p:nvSpPr>
        <p:spPr>
          <a:xfrm>
            <a:off x="4572000" y="1808225"/>
            <a:ext cx="4041900" cy="479700"/>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2" name="Google Shape;92;p19"/>
          <p:cNvSpPr txBox="1"/>
          <p:nvPr>
            <p:ph idx="4" type="body"/>
          </p:nvPr>
        </p:nvSpPr>
        <p:spPr>
          <a:xfrm>
            <a:off x="4572000" y="2288046"/>
            <a:ext cx="4041900" cy="2137800"/>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3" name="Google Shape;93;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2"/>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8" name="Google Shape;108;p22"/>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9" name="Google Shape;109;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3"/>
          <p:cNvSpPr/>
          <p:nvPr>
            <p:ph idx="2" type="pic"/>
          </p:nvPr>
        </p:nvSpPr>
        <p:spPr>
          <a:xfrm>
            <a:off x="1792288" y="459581"/>
            <a:ext cx="5486400" cy="3086100"/>
          </a:xfrm>
          <a:prstGeom prst="rect">
            <a:avLst/>
          </a:prstGeom>
          <a:noFill/>
          <a:ln>
            <a:noFill/>
          </a:ln>
        </p:spPr>
      </p:sp>
      <p:sp>
        <p:nvSpPr>
          <p:cNvPr id="115" name="Google Shape;115;p23"/>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5"/>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E:\websites\free-power-point-templates\2012\logos.png" id="131" name="Google Shape;131;p25"/>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431800" lvl="0" marL="457200" marR="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20.png"/><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907080" y="1808225"/>
            <a:ext cx="7940700" cy="13743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
              <a:t>Market Magician</a:t>
            </a:r>
            <a:br>
              <a:rPr lang="en"/>
            </a:br>
            <a:r>
              <a:rPr lang="en"/>
              <a:t>Algorithmic Trader</a:t>
            </a:r>
            <a:endParaRPr/>
          </a:p>
        </p:txBody>
      </p:sp>
      <p:sp>
        <p:nvSpPr>
          <p:cNvPr id="137" name="Google Shape;137;p26"/>
          <p:cNvSpPr txBox="1"/>
          <p:nvPr>
            <p:ph idx="1" type="subTitle"/>
          </p:nvPr>
        </p:nvSpPr>
        <p:spPr>
          <a:xfrm>
            <a:off x="907080" y="3793389"/>
            <a:ext cx="7940400" cy="10689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r">
              <a:spcBef>
                <a:spcPts val="0"/>
              </a:spcBef>
              <a:spcAft>
                <a:spcPts val="0"/>
              </a:spcAft>
              <a:buClr>
                <a:srgbClr val="FF0000"/>
              </a:buClr>
              <a:buSzPct val="100000"/>
              <a:buNone/>
            </a:pPr>
            <a:r>
              <a:rPr lang="en"/>
              <a:t>Artificial Asynchrony</a:t>
            </a:r>
            <a:endParaRPr/>
          </a:p>
          <a:p>
            <a:pPr indent="0" lvl="0" marL="0" rtl="0" algn="r">
              <a:spcBef>
                <a:spcPts val="434"/>
              </a:spcBef>
              <a:spcAft>
                <a:spcPts val="0"/>
              </a:spcAft>
              <a:buClr>
                <a:srgbClr val="FF0000"/>
              </a:buClr>
              <a:buSzPct val="100000"/>
              <a:buNone/>
            </a:pPr>
            <a:r>
              <a:rPr lang="en"/>
              <a:t>CS691</a:t>
            </a:r>
            <a:endParaRPr/>
          </a:p>
          <a:p>
            <a:pPr indent="0" lvl="0" marL="0" rtl="0" algn="r">
              <a:spcBef>
                <a:spcPts val="434"/>
              </a:spcBef>
              <a:spcAft>
                <a:spcPts val="0"/>
              </a:spcAft>
              <a:buClr>
                <a:srgbClr val="FF0000"/>
              </a:buClr>
              <a:buSzPct val="100000"/>
              <a:buNone/>
            </a:pPr>
            <a:r>
              <a:rPr lang="en"/>
              <a:t>Nov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Calibri"/>
              <a:buNone/>
            </a:pPr>
            <a:r>
              <a:rPr lang="en"/>
              <a:t>Jaylen Washington - Financial Advisor</a:t>
            </a:r>
            <a:endParaRPr/>
          </a:p>
        </p:txBody>
      </p:sp>
      <p:sp>
        <p:nvSpPr>
          <p:cNvPr id="196" name="Google Shape;196;p35"/>
          <p:cNvSpPr txBox="1"/>
          <p:nvPr>
            <p:ph idx="1" type="body"/>
          </p:nvPr>
        </p:nvSpPr>
        <p:spPr>
          <a:xfrm>
            <a:off x="448966" y="1350110"/>
            <a:ext cx="4122900" cy="3512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1200"/>
              </a:spcBef>
              <a:spcAft>
                <a:spcPts val="0"/>
              </a:spcAft>
              <a:buClr>
                <a:schemeClr val="lt1"/>
              </a:buClr>
              <a:buSzPts val="1600"/>
              <a:buNone/>
            </a:pPr>
            <a:r>
              <a:rPr lang="en" sz="1600"/>
              <a:t>Age: 33</a:t>
            </a:r>
            <a:endParaRPr sz="1600"/>
          </a:p>
          <a:p>
            <a:pPr indent="0" lvl="0" marL="0" rtl="0" algn="l">
              <a:lnSpc>
                <a:spcPct val="100000"/>
              </a:lnSpc>
              <a:spcBef>
                <a:spcPts val="1200"/>
              </a:spcBef>
              <a:spcAft>
                <a:spcPts val="0"/>
              </a:spcAft>
              <a:buClr>
                <a:schemeClr val="lt1"/>
              </a:buClr>
              <a:buSzPts val="1600"/>
              <a:buNone/>
            </a:pPr>
            <a:r>
              <a:rPr lang="en" sz="1600"/>
              <a:t>Location: Austin, Texas</a:t>
            </a:r>
            <a:endParaRPr sz="1600"/>
          </a:p>
          <a:p>
            <a:pPr indent="0" lvl="0" marL="0" rtl="0" algn="l">
              <a:lnSpc>
                <a:spcPct val="100000"/>
              </a:lnSpc>
              <a:spcBef>
                <a:spcPts val="1200"/>
              </a:spcBef>
              <a:spcAft>
                <a:spcPts val="0"/>
              </a:spcAft>
              <a:buClr>
                <a:schemeClr val="lt1"/>
              </a:buClr>
              <a:buSzPts val="1600"/>
              <a:buNone/>
            </a:pPr>
            <a:r>
              <a:rPr lang="en" sz="1600"/>
              <a:t>Occupation: Financial Advisor</a:t>
            </a:r>
            <a:endParaRPr sz="1600"/>
          </a:p>
          <a:p>
            <a:pPr indent="0" lvl="0" marL="0" rtl="0" algn="l">
              <a:lnSpc>
                <a:spcPct val="100000"/>
              </a:lnSpc>
              <a:spcBef>
                <a:spcPts val="1200"/>
              </a:spcBef>
              <a:spcAft>
                <a:spcPts val="0"/>
              </a:spcAft>
              <a:buClr>
                <a:schemeClr val="lt1"/>
              </a:buClr>
              <a:buSzPts val="1600"/>
              <a:buNone/>
            </a:pPr>
            <a:r>
              <a:rPr lang="en" sz="1600"/>
              <a:t>Jaylen is a financial advisor who </a:t>
            </a:r>
            <a:r>
              <a:rPr lang="en" sz="1600"/>
              <a:t>assists</a:t>
            </a:r>
            <a:r>
              <a:rPr lang="en" sz="1600"/>
              <a:t> individuals with decisions about their money. He offers advice on investments, taxes, and insurance. </a:t>
            </a:r>
            <a:endParaRPr sz="1600"/>
          </a:p>
          <a:p>
            <a:pPr indent="0" lvl="0" marL="0" rtl="0" algn="l">
              <a:lnSpc>
                <a:spcPct val="100000"/>
              </a:lnSpc>
              <a:spcBef>
                <a:spcPts val="1200"/>
              </a:spcBef>
              <a:spcAft>
                <a:spcPts val="0"/>
              </a:spcAft>
              <a:buClr>
                <a:schemeClr val="lt1"/>
              </a:buClr>
              <a:buSzPts val="1600"/>
              <a:buNone/>
            </a:pPr>
            <a:r>
              <a:rPr lang="en" sz="1600"/>
              <a:t>Using our app will offer him a useful analysis tool that supplements his </a:t>
            </a:r>
            <a:r>
              <a:rPr lang="en" sz="1600"/>
              <a:t>advisement</a:t>
            </a:r>
            <a:r>
              <a:rPr lang="en" sz="1600"/>
              <a:t> strategy with AI backed assessments.  This could cut down on his research and </a:t>
            </a:r>
            <a:r>
              <a:rPr lang="en" sz="1600"/>
              <a:t>analysis, saving time and money.</a:t>
            </a:r>
            <a:endParaRPr/>
          </a:p>
        </p:txBody>
      </p:sp>
      <p:pic>
        <p:nvPicPr>
          <p:cNvPr descr="African American Couple Meeting with Financial Advisor - Free Images, Stock Photos and Pictures on Pikwizard.com" id="197" name="Google Shape;197;p35"/>
          <p:cNvPicPr preferRelativeResize="0"/>
          <p:nvPr/>
        </p:nvPicPr>
        <p:blipFill>
          <a:blip r:embed="rId3">
            <a:alphaModFix/>
          </a:blip>
          <a:stretch>
            <a:fillRect/>
          </a:stretch>
        </p:blipFill>
        <p:spPr>
          <a:xfrm>
            <a:off x="4724275" y="1631975"/>
            <a:ext cx="4267325" cy="2915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Calibri"/>
              <a:buNone/>
            </a:pPr>
            <a:r>
              <a:rPr lang="en"/>
              <a:t>James Smith - Hedge Fund Manager</a:t>
            </a:r>
            <a:endParaRPr/>
          </a:p>
        </p:txBody>
      </p:sp>
      <p:sp>
        <p:nvSpPr>
          <p:cNvPr id="203" name="Google Shape;203;p36"/>
          <p:cNvSpPr txBox="1"/>
          <p:nvPr>
            <p:ph idx="1" type="body"/>
          </p:nvPr>
        </p:nvSpPr>
        <p:spPr>
          <a:xfrm>
            <a:off x="448966" y="1350110"/>
            <a:ext cx="4122900" cy="3512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lt1"/>
              </a:buClr>
              <a:buSzPts val="1600"/>
              <a:buNone/>
            </a:pPr>
            <a:r>
              <a:rPr lang="en" sz="1600"/>
              <a:t>Age: 35</a:t>
            </a:r>
            <a:endParaRPr/>
          </a:p>
          <a:p>
            <a:pPr indent="0" lvl="0" marL="0" rtl="0" algn="l">
              <a:lnSpc>
                <a:spcPct val="100000"/>
              </a:lnSpc>
              <a:spcBef>
                <a:spcPts val="1200"/>
              </a:spcBef>
              <a:spcAft>
                <a:spcPts val="0"/>
              </a:spcAft>
              <a:buClr>
                <a:schemeClr val="lt1"/>
              </a:buClr>
              <a:buSzPts val="1600"/>
              <a:buNone/>
            </a:pPr>
            <a:r>
              <a:rPr lang="en" sz="1600"/>
              <a:t>Location: S</a:t>
            </a:r>
            <a:r>
              <a:rPr lang="en" sz="1600"/>
              <a:t>an Francisco</a:t>
            </a:r>
            <a:r>
              <a:rPr lang="en" sz="1600"/>
              <a:t>, California</a:t>
            </a:r>
            <a:endParaRPr sz="1600"/>
          </a:p>
          <a:p>
            <a:pPr indent="0" lvl="0" marL="0" rtl="0" algn="l">
              <a:lnSpc>
                <a:spcPct val="100000"/>
              </a:lnSpc>
              <a:spcBef>
                <a:spcPts val="1200"/>
              </a:spcBef>
              <a:spcAft>
                <a:spcPts val="0"/>
              </a:spcAft>
              <a:buClr>
                <a:schemeClr val="lt1"/>
              </a:buClr>
              <a:buSzPts val="1600"/>
              <a:buNone/>
            </a:pPr>
            <a:r>
              <a:rPr lang="en" sz="1600"/>
              <a:t>Occupation: </a:t>
            </a:r>
            <a:r>
              <a:rPr lang="en" sz="1600"/>
              <a:t>hedge fund manager</a:t>
            </a:r>
            <a:endParaRPr sz="1600"/>
          </a:p>
          <a:p>
            <a:pPr indent="0" lvl="0" marL="0" rtl="0" algn="l">
              <a:lnSpc>
                <a:spcPct val="100000"/>
              </a:lnSpc>
              <a:spcBef>
                <a:spcPts val="1200"/>
              </a:spcBef>
              <a:spcAft>
                <a:spcPts val="0"/>
              </a:spcAft>
              <a:buClr>
                <a:schemeClr val="lt1"/>
              </a:buClr>
              <a:buSzPts val="1600"/>
              <a:buNone/>
            </a:pPr>
            <a:r>
              <a:rPr lang="en" sz="1600"/>
              <a:t>James is an experienced hedge fund manager and is always on the look up for new and </a:t>
            </a:r>
            <a:r>
              <a:rPr lang="en" sz="1600"/>
              <a:t>innovative</a:t>
            </a:r>
            <a:r>
              <a:rPr lang="en" sz="1600"/>
              <a:t> tools to enhance his investment </a:t>
            </a:r>
            <a:r>
              <a:rPr lang="en" sz="1600"/>
              <a:t>strategies. James understands that now a days AI models are important tools and are more efficient than using traditional methods.</a:t>
            </a:r>
            <a:endParaRPr/>
          </a:p>
          <a:p>
            <a:pPr indent="0" lvl="0" marL="0" rtl="0" algn="l">
              <a:lnSpc>
                <a:spcPct val="100000"/>
              </a:lnSpc>
              <a:spcBef>
                <a:spcPts val="1200"/>
              </a:spcBef>
              <a:spcAft>
                <a:spcPts val="0"/>
              </a:spcAft>
              <a:buClr>
                <a:schemeClr val="lt1"/>
              </a:buClr>
              <a:buSzPts val="1600"/>
              <a:buNone/>
            </a:pPr>
            <a:r>
              <a:rPr lang="en" sz="1600"/>
              <a:t>Using our app will offer him cutting edge algorithms and data analysis which can be a </a:t>
            </a:r>
            <a:r>
              <a:rPr lang="en" sz="1600"/>
              <a:t>great</a:t>
            </a:r>
            <a:r>
              <a:rPr lang="en" sz="1600"/>
              <a:t> asset to a better investment in combination with his expertise.</a:t>
            </a:r>
            <a:endParaRPr/>
          </a:p>
        </p:txBody>
      </p:sp>
      <p:pic>
        <p:nvPicPr>
          <p:cNvPr id="204" name="Google Shape;204;p36"/>
          <p:cNvPicPr preferRelativeResize="0"/>
          <p:nvPr/>
        </p:nvPicPr>
        <p:blipFill>
          <a:blip r:embed="rId3">
            <a:alphaModFix/>
          </a:blip>
          <a:stretch>
            <a:fillRect/>
          </a:stretch>
        </p:blipFill>
        <p:spPr>
          <a:xfrm>
            <a:off x="4724275" y="1349775"/>
            <a:ext cx="4267326" cy="354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Minimum Viable Product</a:t>
            </a:r>
            <a:endParaRPr/>
          </a:p>
        </p:txBody>
      </p:sp>
      <p:sp>
        <p:nvSpPr>
          <p:cNvPr id="210" name="Google Shape;210;p37"/>
          <p:cNvSpPr txBox="1"/>
          <p:nvPr>
            <p:ph idx="1" type="body"/>
          </p:nvPr>
        </p:nvSpPr>
        <p:spPr>
          <a:xfrm>
            <a:off x="448966" y="1350110"/>
            <a:ext cx="8246100" cy="3512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
              <a:t>The most important capability of the application is the stock price prediction</a:t>
            </a:r>
            <a:endParaRPr/>
          </a:p>
          <a:p>
            <a:pPr indent="-342900" lvl="0" marL="342900" rtl="0" algn="l">
              <a:spcBef>
                <a:spcPts val="0"/>
              </a:spcBef>
              <a:spcAft>
                <a:spcPts val="0"/>
              </a:spcAft>
              <a:buSzPts val="2800"/>
              <a:buChar char="●"/>
            </a:pPr>
            <a:r>
              <a:rPr lang="en"/>
              <a:t>This prediction relies on a good model</a:t>
            </a:r>
            <a:endParaRPr/>
          </a:p>
          <a:p>
            <a:pPr indent="-342900" lvl="0" marL="342900" rtl="0" algn="l">
              <a:spcBef>
                <a:spcPts val="0"/>
              </a:spcBef>
              <a:spcAft>
                <a:spcPts val="0"/>
              </a:spcAft>
              <a:buSzPts val="2800"/>
              <a:buChar char="●"/>
            </a:pPr>
            <a:r>
              <a:rPr lang="en"/>
              <a:t>Therefore, MVP for Market Magician must do the following</a:t>
            </a:r>
            <a:endParaRPr/>
          </a:p>
          <a:p>
            <a:pPr indent="-285750" lvl="1" marL="742950" rtl="0" algn="l">
              <a:spcBef>
                <a:spcPts val="0"/>
              </a:spcBef>
              <a:spcAft>
                <a:spcPts val="0"/>
              </a:spcAft>
              <a:buSzPts val="2800"/>
              <a:buChar char="○"/>
            </a:pPr>
            <a:r>
              <a:rPr lang="en"/>
              <a:t>Train a model based on selected stock price history</a:t>
            </a:r>
            <a:endParaRPr/>
          </a:p>
          <a:p>
            <a:pPr indent="-285750" lvl="1" marL="742950" rtl="0" algn="l">
              <a:spcBef>
                <a:spcPts val="0"/>
              </a:spcBef>
              <a:spcAft>
                <a:spcPts val="0"/>
              </a:spcAft>
              <a:buSzPts val="2800"/>
              <a:buChar char="○"/>
            </a:pPr>
            <a:r>
              <a:rPr lang="en"/>
              <a:t>Predict future prices for selected stock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Technologies</a:t>
            </a:r>
            <a:endParaRPr/>
          </a:p>
        </p:txBody>
      </p:sp>
      <p:sp>
        <p:nvSpPr>
          <p:cNvPr id="216" name="Google Shape;216;p38"/>
          <p:cNvSpPr txBox="1"/>
          <p:nvPr>
            <p:ph idx="1" type="body"/>
          </p:nvPr>
        </p:nvSpPr>
        <p:spPr>
          <a:xfrm>
            <a:off x="448970" y="1350100"/>
            <a:ext cx="3522300" cy="3512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
              <a:t>Python</a:t>
            </a:r>
            <a:endParaRPr/>
          </a:p>
          <a:p>
            <a:pPr indent="-342900" lvl="0" marL="342900" rtl="0" algn="l">
              <a:spcBef>
                <a:spcPts val="0"/>
              </a:spcBef>
              <a:spcAft>
                <a:spcPts val="0"/>
              </a:spcAft>
              <a:buSzPts val="2800"/>
              <a:buChar char="●"/>
            </a:pPr>
            <a:r>
              <a:rPr lang="en"/>
              <a:t>JavaScript</a:t>
            </a:r>
            <a:endParaRPr/>
          </a:p>
          <a:p>
            <a:pPr indent="-342900" lvl="0" marL="342900" rtl="0" algn="l">
              <a:spcBef>
                <a:spcPts val="0"/>
              </a:spcBef>
              <a:spcAft>
                <a:spcPts val="0"/>
              </a:spcAft>
              <a:buSzPts val="2800"/>
              <a:buChar char="●"/>
            </a:pPr>
            <a:r>
              <a:rPr lang="en"/>
              <a:t>Machine Learning</a:t>
            </a:r>
            <a:endParaRPr/>
          </a:p>
          <a:p>
            <a:pPr indent="-342900" lvl="0" marL="342900" rtl="0" algn="l">
              <a:spcBef>
                <a:spcPts val="0"/>
              </a:spcBef>
              <a:spcAft>
                <a:spcPts val="0"/>
              </a:spcAft>
              <a:buSzPts val="2800"/>
              <a:buChar char="●"/>
            </a:pPr>
            <a:r>
              <a:rPr lang="en"/>
              <a:t>TensorFlow</a:t>
            </a:r>
            <a:endParaRPr/>
          </a:p>
          <a:p>
            <a:pPr indent="-342900" lvl="0" marL="342900" rtl="0" algn="l">
              <a:spcBef>
                <a:spcPts val="0"/>
              </a:spcBef>
              <a:spcAft>
                <a:spcPts val="0"/>
              </a:spcAft>
              <a:buSzPts val="2800"/>
              <a:buChar char="●"/>
            </a:pPr>
            <a:r>
              <a:rPr lang="en"/>
              <a:t>Keras</a:t>
            </a:r>
            <a:endParaRPr/>
          </a:p>
          <a:p>
            <a:pPr indent="-342900" lvl="0" marL="342900" rtl="0" algn="l">
              <a:spcBef>
                <a:spcPts val="0"/>
              </a:spcBef>
              <a:spcAft>
                <a:spcPts val="0"/>
              </a:spcAft>
              <a:buSzPts val="2800"/>
              <a:buChar char="●"/>
            </a:pPr>
            <a:r>
              <a:rPr lang="en"/>
              <a:t>Django</a:t>
            </a:r>
            <a:endParaRPr/>
          </a:p>
          <a:p>
            <a:pPr indent="-342900" lvl="0" marL="342900" rtl="0" algn="l">
              <a:spcBef>
                <a:spcPts val="0"/>
              </a:spcBef>
              <a:spcAft>
                <a:spcPts val="0"/>
              </a:spcAft>
              <a:buSzPts val="2800"/>
              <a:buChar char="●"/>
            </a:pPr>
            <a:r>
              <a:rPr lang="en"/>
              <a:t>HTML</a:t>
            </a:r>
            <a:endParaRPr/>
          </a:p>
        </p:txBody>
      </p:sp>
      <p:sp>
        <p:nvSpPr>
          <p:cNvPr id="217" name="Google Shape;217;p38"/>
          <p:cNvSpPr txBox="1"/>
          <p:nvPr>
            <p:ph idx="1" type="body"/>
          </p:nvPr>
        </p:nvSpPr>
        <p:spPr>
          <a:xfrm>
            <a:off x="5172770" y="1350100"/>
            <a:ext cx="3522300" cy="3512100"/>
          </a:xfrm>
          <a:prstGeom prst="rect">
            <a:avLst/>
          </a:prstGeom>
          <a:noFill/>
          <a:ln>
            <a:noFill/>
          </a:ln>
        </p:spPr>
        <p:txBody>
          <a:bodyPr anchorCtr="0" anchor="t" bIns="45700" lIns="91425" spcFirstLastPara="1" rIns="91425" wrap="square" tIns="45700">
            <a:normAutofit/>
          </a:bodyPr>
          <a:lstStyle/>
          <a:p>
            <a:pPr indent="-406400" lvl="0" marL="457200" rtl="0" algn="l">
              <a:spcBef>
                <a:spcPts val="560"/>
              </a:spcBef>
              <a:spcAft>
                <a:spcPts val="0"/>
              </a:spcAft>
              <a:buSzPts val="2800"/>
              <a:buChar char="●"/>
            </a:pPr>
            <a:r>
              <a:rPr lang="en"/>
              <a:t>CSS</a:t>
            </a:r>
            <a:endParaRPr/>
          </a:p>
          <a:p>
            <a:pPr indent="-406400" lvl="0" marL="457200" rtl="0" algn="l">
              <a:spcBef>
                <a:spcPts val="0"/>
              </a:spcBef>
              <a:spcAft>
                <a:spcPts val="0"/>
              </a:spcAft>
              <a:buSzPts val="2800"/>
              <a:buChar char="●"/>
            </a:pPr>
            <a:r>
              <a:rPr lang="en"/>
              <a:t>Reactjs</a:t>
            </a:r>
            <a:endParaRPr/>
          </a:p>
          <a:p>
            <a:pPr indent="-406400" lvl="0" marL="457200" rtl="0" algn="l">
              <a:spcBef>
                <a:spcPts val="0"/>
              </a:spcBef>
              <a:spcAft>
                <a:spcPts val="0"/>
              </a:spcAft>
              <a:buSzPts val="2800"/>
              <a:buChar char="●"/>
            </a:pPr>
            <a:r>
              <a:rPr lang="en"/>
              <a:t>PostgresSQL</a:t>
            </a:r>
            <a:endParaRPr/>
          </a:p>
          <a:p>
            <a:pPr indent="-406400" lvl="0" marL="457200" rtl="0" algn="l">
              <a:spcBef>
                <a:spcPts val="0"/>
              </a:spcBef>
              <a:spcAft>
                <a:spcPts val="0"/>
              </a:spcAft>
              <a:buSzPts val="2800"/>
              <a:buChar char="●"/>
            </a:pPr>
            <a:r>
              <a:rPr lang="en"/>
              <a:t>Y!finance</a:t>
            </a:r>
            <a:endParaRPr/>
          </a:p>
          <a:p>
            <a:pPr indent="-406400" lvl="0" marL="457200" rtl="0" algn="l">
              <a:spcBef>
                <a:spcPts val="0"/>
              </a:spcBef>
              <a:spcAft>
                <a:spcPts val="0"/>
              </a:spcAft>
              <a:buSzPts val="2800"/>
              <a:buChar char="●"/>
            </a:pPr>
            <a:r>
              <a:rPr lang="en"/>
              <a:t>Github</a:t>
            </a:r>
            <a:endParaRPr/>
          </a:p>
          <a:p>
            <a:pPr indent="-406400" lvl="0" marL="457200" rtl="0" algn="l">
              <a:spcBef>
                <a:spcPts val="0"/>
              </a:spcBef>
              <a:spcAft>
                <a:spcPts val="0"/>
              </a:spcAft>
              <a:buSzPts val="2800"/>
              <a:buChar char="●"/>
            </a:pPr>
            <a:r>
              <a:rPr lang="en"/>
              <a:t>VSCode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Algorithms</a:t>
            </a:r>
            <a:endParaRPr/>
          </a:p>
        </p:txBody>
      </p:sp>
      <p:sp>
        <p:nvSpPr>
          <p:cNvPr id="223" name="Google Shape;223;p39"/>
          <p:cNvSpPr txBox="1"/>
          <p:nvPr>
            <p:ph idx="1" type="body"/>
          </p:nvPr>
        </p:nvSpPr>
        <p:spPr>
          <a:xfrm>
            <a:off x="448966" y="1350110"/>
            <a:ext cx="8246100" cy="35121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
              <a:t>Linear Regression</a:t>
            </a:r>
            <a:endParaRPr/>
          </a:p>
          <a:p>
            <a:pPr indent="-406400" lvl="1" marL="914400" rtl="0" algn="l">
              <a:spcBef>
                <a:spcPts val="0"/>
              </a:spcBef>
              <a:spcAft>
                <a:spcPts val="0"/>
              </a:spcAft>
              <a:buSzPts val="2800"/>
              <a:buChar char="○"/>
            </a:pPr>
            <a:r>
              <a:rPr lang="en"/>
              <a:t>Poor Prediction Capabilities</a:t>
            </a:r>
            <a:endParaRPr/>
          </a:p>
          <a:p>
            <a:pPr indent="-406400" lvl="0" marL="457200" rtl="0" algn="l">
              <a:spcBef>
                <a:spcPts val="0"/>
              </a:spcBef>
              <a:spcAft>
                <a:spcPts val="0"/>
              </a:spcAft>
              <a:buSzPts val="2800"/>
              <a:buChar char="●"/>
            </a:pPr>
            <a:r>
              <a:rPr lang="en"/>
              <a:t>Long-Short Term Memory</a:t>
            </a:r>
            <a:endParaRPr/>
          </a:p>
          <a:p>
            <a:pPr indent="-406400" lvl="1" marL="914400" rtl="0" algn="l">
              <a:spcBef>
                <a:spcPts val="0"/>
              </a:spcBef>
              <a:spcAft>
                <a:spcPts val="0"/>
              </a:spcAft>
              <a:buSzPts val="2800"/>
              <a:buChar char="○"/>
            </a:pPr>
            <a:r>
              <a:rPr lang="en"/>
              <a:t>Needs Activation Function</a:t>
            </a:r>
            <a:endParaRPr/>
          </a:p>
          <a:p>
            <a:pPr indent="-406400" lvl="0" marL="457200" rtl="0" algn="l">
              <a:spcBef>
                <a:spcPts val="0"/>
              </a:spcBef>
              <a:spcAft>
                <a:spcPts val="0"/>
              </a:spcAft>
              <a:buSzPts val="2800"/>
              <a:buChar char="●"/>
            </a:pPr>
            <a:r>
              <a:rPr lang="en"/>
              <a:t>Monte Carlo</a:t>
            </a:r>
            <a:endParaRPr/>
          </a:p>
          <a:p>
            <a:pPr indent="-406400" lvl="1" marL="914400" rtl="0" algn="l">
              <a:spcBef>
                <a:spcPts val="0"/>
              </a:spcBef>
              <a:spcAft>
                <a:spcPts val="0"/>
              </a:spcAft>
              <a:buSzPts val="2800"/>
              <a:buChar char="○"/>
            </a:pPr>
            <a:r>
              <a:rPr lang="en"/>
              <a:t>Continue research on implementation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Entity-Relationship Diagram</a:t>
            </a:r>
            <a:endParaRPr/>
          </a:p>
        </p:txBody>
      </p:sp>
      <p:sp>
        <p:nvSpPr>
          <p:cNvPr id="229" name="Google Shape;229;p40"/>
          <p:cNvSpPr txBox="1"/>
          <p:nvPr>
            <p:ph idx="1" type="body"/>
          </p:nvPr>
        </p:nvSpPr>
        <p:spPr>
          <a:xfrm>
            <a:off x="448966" y="1350110"/>
            <a:ext cx="8246100" cy="3512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pic>
        <p:nvPicPr>
          <p:cNvPr id="230" name="Google Shape;230;p40"/>
          <p:cNvPicPr preferRelativeResize="0"/>
          <p:nvPr/>
        </p:nvPicPr>
        <p:blipFill>
          <a:blip r:embed="rId3">
            <a:alphaModFix/>
          </a:blip>
          <a:stretch>
            <a:fillRect/>
          </a:stretch>
        </p:blipFill>
        <p:spPr>
          <a:xfrm>
            <a:off x="0" y="1197375"/>
            <a:ext cx="9143999" cy="3946126"/>
          </a:xfrm>
          <a:prstGeom prst="rect">
            <a:avLst/>
          </a:prstGeom>
          <a:noFill/>
          <a:ln>
            <a:noFill/>
          </a:ln>
        </p:spPr>
      </p:pic>
      <p:sp>
        <p:nvSpPr>
          <p:cNvPr id="231" name="Google Shape;231;p40"/>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Context Diagram</a:t>
            </a:r>
            <a:endParaRPr/>
          </a:p>
        </p:txBody>
      </p:sp>
      <p:pic>
        <p:nvPicPr>
          <p:cNvPr id="237" name="Google Shape;237;p41"/>
          <p:cNvPicPr preferRelativeResize="0"/>
          <p:nvPr/>
        </p:nvPicPr>
        <p:blipFill>
          <a:blip r:embed="rId3">
            <a:alphaModFix/>
          </a:blip>
          <a:stretch>
            <a:fillRect/>
          </a:stretch>
        </p:blipFill>
        <p:spPr>
          <a:xfrm>
            <a:off x="0" y="1247875"/>
            <a:ext cx="9144001" cy="389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Architecture Diagram</a:t>
            </a:r>
            <a:endParaRPr/>
          </a:p>
        </p:txBody>
      </p:sp>
      <p:pic>
        <p:nvPicPr>
          <p:cNvPr id="243" name="Google Shape;243;p42"/>
          <p:cNvPicPr preferRelativeResize="0"/>
          <p:nvPr/>
        </p:nvPicPr>
        <p:blipFill>
          <a:blip r:embed="rId3">
            <a:alphaModFix/>
          </a:blip>
          <a:stretch>
            <a:fillRect/>
          </a:stretch>
        </p:blipFill>
        <p:spPr>
          <a:xfrm>
            <a:off x="0" y="1252325"/>
            <a:ext cx="9143998" cy="3891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Sequence Diagram</a:t>
            </a:r>
            <a:endParaRPr/>
          </a:p>
        </p:txBody>
      </p:sp>
      <p:sp>
        <p:nvSpPr>
          <p:cNvPr id="249" name="Google Shape;249;p43"/>
          <p:cNvSpPr txBox="1"/>
          <p:nvPr>
            <p:ph idx="1" type="body"/>
          </p:nvPr>
        </p:nvSpPr>
        <p:spPr>
          <a:xfrm>
            <a:off x="448966" y="1350110"/>
            <a:ext cx="8246100" cy="3512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pic>
        <p:nvPicPr>
          <p:cNvPr id="250" name="Google Shape;250;p43"/>
          <p:cNvPicPr preferRelativeResize="0"/>
          <p:nvPr/>
        </p:nvPicPr>
        <p:blipFill>
          <a:blip r:embed="rId3">
            <a:alphaModFix/>
          </a:blip>
          <a:stretch>
            <a:fillRect/>
          </a:stretch>
        </p:blipFill>
        <p:spPr>
          <a:xfrm>
            <a:off x="0" y="1101050"/>
            <a:ext cx="9143999" cy="4042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Sprint 1 Recap</a:t>
            </a:r>
            <a:endParaRPr/>
          </a:p>
        </p:txBody>
      </p:sp>
      <p:sp>
        <p:nvSpPr>
          <p:cNvPr id="256" name="Google Shape;256;p44"/>
          <p:cNvSpPr txBox="1"/>
          <p:nvPr>
            <p:ph idx="1" type="body"/>
          </p:nvPr>
        </p:nvSpPr>
        <p:spPr>
          <a:xfrm>
            <a:off x="448966" y="1350110"/>
            <a:ext cx="8246100" cy="35121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SzPts val="2800"/>
              <a:buChar char="●"/>
            </a:pPr>
            <a:r>
              <a:rPr lang="en"/>
              <a:t>Created System Diagrams</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
              <a:t>Implemented MVP for application</a:t>
            </a:r>
            <a:endParaRPr/>
          </a:p>
          <a:p>
            <a:pPr indent="-406400" lvl="1" marL="914400" rtl="0" algn="l">
              <a:spcBef>
                <a:spcPts val="0"/>
              </a:spcBef>
              <a:spcAft>
                <a:spcPts val="0"/>
              </a:spcAft>
              <a:buSzPts val="2800"/>
              <a:buChar char="○"/>
            </a:pPr>
            <a:r>
              <a:rPr lang="en"/>
              <a:t>Front end React application</a:t>
            </a:r>
            <a:endParaRPr/>
          </a:p>
          <a:p>
            <a:pPr indent="-406400" lvl="1" marL="914400" rtl="0" algn="l">
              <a:spcBef>
                <a:spcPts val="0"/>
              </a:spcBef>
              <a:spcAft>
                <a:spcPts val="0"/>
              </a:spcAft>
              <a:buSzPts val="2800"/>
              <a:buChar char="○"/>
            </a:pPr>
            <a:r>
              <a:rPr lang="en"/>
              <a:t>Back end Django framework</a:t>
            </a:r>
            <a:endParaRPr/>
          </a:p>
          <a:p>
            <a:pPr indent="-406400" lvl="1" marL="914400" rtl="0" algn="l">
              <a:spcBef>
                <a:spcPts val="0"/>
              </a:spcBef>
              <a:spcAft>
                <a:spcPts val="0"/>
              </a:spcAft>
              <a:buSzPts val="2800"/>
              <a:buChar char="○"/>
            </a:pPr>
            <a:r>
              <a:rPr lang="en"/>
              <a:t>AI Model for stock price prediction</a:t>
            </a:r>
            <a:endParaRPr/>
          </a:p>
          <a:p>
            <a:pPr indent="0" lvl="0" marL="0" rtl="0" algn="l">
              <a:spcBef>
                <a:spcPts val="560"/>
              </a:spcBef>
              <a:spcAft>
                <a:spcPts val="0"/>
              </a:spcAft>
              <a:buNone/>
            </a:pPr>
            <a:r>
              <a:t/>
            </a:r>
            <a:endParaRPr/>
          </a:p>
        </p:txBody>
      </p:sp>
      <p:sp>
        <p:nvSpPr>
          <p:cNvPr id="257" name="Google Shape;257;p44"/>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Agenda</a:t>
            </a:r>
            <a:endParaRPr/>
          </a:p>
        </p:txBody>
      </p:sp>
      <p:sp>
        <p:nvSpPr>
          <p:cNvPr id="143" name="Google Shape;143;p27"/>
          <p:cNvSpPr txBox="1"/>
          <p:nvPr>
            <p:ph idx="1" type="body"/>
          </p:nvPr>
        </p:nvSpPr>
        <p:spPr>
          <a:xfrm>
            <a:off x="88875" y="1255325"/>
            <a:ext cx="3001800" cy="38883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535940" lvl="0" marL="514350" rtl="0" algn="l">
              <a:lnSpc>
                <a:spcPct val="80000"/>
              </a:lnSpc>
              <a:spcBef>
                <a:spcPts val="392"/>
              </a:spcBef>
              <a:spcAft>
                <a:spcPts val="0"/>
              </a:spcAft>
              <a:buSzPts val="2300"/>
              <a:buAutoNum type="arabicPeriod"/>
            </a:pPr>
            <a:r>
              <a:rPr lang="en" sz="2300"/>
              <a:t>Team Roles and Responsibilities</a:t>
            </a:r>
            <a:endParaRPr sz="2300"/>
          </a:p>
          <a:p>
            <a:pPr indent="-535940" lvl="0" marL="514350" rtl="0" algn="l">
              <a:lnSpc>
                <a:spcPct val="80000"/>
              </a:lnSpc>
              <a:spcBef>
                <a:spcPts val="392"/>
              </a:spcBef>
              <a:spcAft>
                <a:spcPts val="0"/>
              </a:spcAft>
              <a:buSzPts val="2300"/>
              <a:buAutoNum type="arabicPeriod"/>
            </a:pPr>
            <a:r>
              <a:rPr lang="en" sz="2300"/>
              <a:t>*Professor Feedback</a:t>
            </a:r>
            <a:endParaRPr sz="2300"/>
          </a:p>
          <a:p>
            <a:pPr indent="-535940" lvl="0" marL="514350" rtl="0" algn="l">
              <a:lnSpc>
                <a:spcPct val="80000"/>
              </a:lnSpc>
              <a:spcBef>
                <a:spcPts val="392"/>
              </a:spcBef>
              <a:spcAft>
                <a:spcPts val="0"/>
              </a:spcAft>
              <a:buSzPts val="2300"/>
              <a:buAutoNum type="arabicPeriod"/>
            </a:pPr>
            <a:r>
              <a:rPr lang="en" sz="2300"/>
              <a:t>Problem Statement</a:t>
            </a:r>
            <a:endParaRPr sz="2300"/>
          </a:p>
          <a:p>
            <a:pPr indent="-535940" lvl="0" marL="514350" rtl="0" algn="l">
              <a:lnSpc>
                <a:spcPct val="80000"/>
              </a:lnSpc>
              <a:spcBef>
                <a:spcPts val="392"/>
              </a:spcBef>
              <a:spcAft>
                <a:spcPts val="0"/>
              </a:spcAft>
              <a:buSzPts val="2300"/>
              <a:buAutoNum type="arabicPeriod"/>
            </a:pPr>
            <a:r>
              <a:rPr lang="en" sz="2300"/>
              <a:t>Project Description</a:t>
            </a:r>
            <a:endParaRPr sz="2300"/>
          </a:p>
          <a:p>
            <a:pPr indent="-535940" lvl="0" marL="514350" rtl="0" algn="l">
              <a:lnSpc>
                <a:spcPct val="80000"/>
              </a:lnSpc>
              <a:spcBef>
                <a:spcPts val="392"/>
              </a:spcBef>
              <a:spcAft>
                <a:spcPts val="0"/>
              </a:spcAft>
              <a:buSzPts val="2300"/>
              <a:buAutoNum type="arabicPeriod"/>
            </a:pPr>
            <a:r>
              <a:rPr lang="en" sz="2300"/>
              <a:t>Project Schedule</a:t>
            </a:r>
            <a:endParaRPr sz="2300"/>
          </a:p>
          <a:p>
            <a:pPr indent="-535940" lvl="0" marL="514350" rtl="0" algn="l">
              <a:lnSpc>
                <a:spcPct val="80000"/>
              </a:lnSpc>
              <a:spcBef>
                <a:spcPts val="392"/>
              </a:spcBef>
              <a:spcAft>
                <a:spcPts val="0"/>
              </a:spcAft>
              <a:buSzPts val="2300"/>
              <a:buAutoNum type="arabicPeriod"/>
            </a:pPr>
            <a:r>
              <a:rPr lang="en" sz="2300"/>
              <a:t>Team Working Agreement</a:t>
            </a:r>
            <a:endParaRPr sz="2300"/>
          </a:p>
          <a:p>
            <a:pPr indent="-535940" lvl="0" marL="514350" rtl="0" algn="l">
              <a:lnSpc>
                <a:spcPct val="80000"/>
              </a:lnSpc>
              <a:spcBef>
                <a:spcPts val="392"/>
              </a:spcBef>
              <a:spcAft>
                <a:spcPts val="0"/>
              </a:spcAft>
              <a:buSzPts val="2300"/>
              <a:buAutoNum type="arabicPeriod"/>
            </a:pPr>
            <a:r>
              <a:rPr lang="en" sz="2300"/>
              <a:t>Personas</a:t>
            </a:r>
            <a:endParaRPr sz="2300"/>
          </a:p>
        </p:txBody>
      </p:sp>
      <p:sp>
        <p:nvSpPr>
          <p:cNvPr id="144" name="Google Shape;144;p27"/>
          <p:cNvSpPr txBox="1"/>
          <p:nvPr>
            <p:ph idx="1" type="body"/>
          </p:nvPr>
        </p:nvSpPr>
        <p:spPr>
          <a:xfrm>
            <a:off x="3302575" y="1255325"/>
            <a:ext cx="2733600" cy="38883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374650" lvl="0" marL="457200" rtl="0" algn="l">
              <a:spcBef>
                <a:spcPts val="392"/>
              </a:spcBef>
              <a:spcAft>
                <a:spcPts val="0"/>
              </a:spcAft>
              <a:buSzPts val="2300"/>
              <a:buAutoNum type="arabicPeriod" startAt="8"/>
            </a:pPr>
            <a:r>
              <a:rPr lang="en" sz="2300"/>
              <a:t>MVP</a:t>
            </a:r>
            <a:endParaRPr sz="2300"/>
          </a:p>
          <a:p>
            <a:pPr indent="-374650" lvl="0" marL="457200" rtl="0" algn="l">
              <a:spcBef>
                <a:spcPts val="392"/>
              </a:spcBef>
              <a:spcAft>
                <a:spcPts val="0"/>
              </a:spcAft>
              <a:buSzPts val="2300"/>
              <a:buAutoNum type="arabicPeriod" startAt="8"/>
            </a:pPr>
            <a:r>
              <a:rPr lang="en" sz="2300"/>
              <a:t>Technologies</a:t>
            </a:r>
            <a:endParaRPr sz="2300"/>
          </a:p>
          <a:p>
            <a:pPr indent="-374650" lvl="0" marL="457200" rtl="0" algn="l">
              <a:spcBef>
                <a:spcPts val="392"/>
              </a:spcBef>
              <a:spcAft>
                <a:spcPts val="0"/>
              </a:spcAft>
              <a:buSzPts val="2300"/>
              <a:buAutoNum type="arabicPeriod" startAt="8"/>
            </a:pPr>
            <a:r>
              <a:rPr lang="en" sz="2300"/>
              <a:t>Algorithms</a:t>
            </a:r>
            <a:endParaRPr sz="2300"/>
          </a:p>
          <a:p>
            <a:pPr indent="-374650" lvl="0" marL="457200" rtl="0" algn="l">
              <a:spcBef>
                <a:spcPts val="392"/>
              </a:spcBef>
              <a:spcAft>
                <a:spcPts val="0"/>
              </a:spcAft>
              <a:buSzPts val="2300"/>
              <a:buAutoNum type="arabicPeriod" startAt="8"/>
            </a:pPr>
            <a:r>
              <a:rPr lang="en" sz="2300"/>
              <a:t>*</a:t>
            </a:r>
            <a:r>
              <a:rPr lang="en" sz="2300"/>
              <a:t>Diagrams</a:t>
            </a:r>
            <a:endParaRPr sz="2300"/>
          </a:p>
          <a:p>
            <a:pPr indent="-374650" lvl="0" marL="457200" rtl="0" algn="l">
              <a:spcBef>
                <a:spcPts val="392"/>
              </a:spcBef>
              <a:spcAft>
                <a:spcPts val="0"/>
              </a:spcAft>
              <a:buSzPts val="2300"/>
              <a:buAutoNum type="arabicPeriod" startAt="8"/>
            </a:pPr>
            <a:r>
              <a:rPr lang="en" sz="2300"/>
              <a:t>*Sprint 1 Recap</a:t>
            </a:r>
            <a:endParaRPr sz="2300"/>
          </a:p>
          <a:p>
            <a:pPr indent="-374650" lvl="0" marL="457200" rtl="0" algn="l">
              <a:spcBef>
                <a:spcPts val="392"/>
              </a:spcBef>
              <a:spcAft>
                <a:spcPts val="0"/>
              </a:spcAft>
              <a:buSzPts val="2300"/>
              <a:buAutoNum type="arabicPeriod" startAt="8"/>
            </a:pPr>
            <a:r>
              <a:rPr lang="en" sz="2300"/>
              <a:t>*Product Backlog</a:t>
            </a:r>
            <a:endParaRPr sz="2300"/>
          </a:p>
        </p:txBody>
      </p:sp>
      <p:sp>
        <p:nvSpPr>
          <p:cNvPr id="145" name="Google Shape;145;p27"/>
          <p:cNvSpPr txBox="1"/>
          <p:nvPr>
            <p:ph idx="1" type="body"/>
          </p:nvPr>
        </p:nvSpPr>
        <p:spPr>
          <a:xfrm>
            <a:off x="6248075" y="1255325"/>
            <a:ext cx="2895900" cy="38883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374650" lvl="0" marL="457200" rtl="0" algn="l">
              <a:spcBef>
                <a:spcPts val="392"/>
              </a:spcBef>
              <a:spcAft>
                <a:spcPts val="0"/>
              </a:spcAft>
              <a:buSzPts val="2300"/>
              <a:buAutoNum type="arabicPeriod" startAt="14"/>
            </a:pPr>
            <a:r>
              <a:rPr lang="en" sz="2300"/>
              <a:t>*</a:t>
            </a:r>
            <a:r>
              <a:rPr lang="en" sz="2300"/>
              <a:t>Sprint 2 Backlog</a:t>
            </a:r>
            <a:endParaRPr sz="2300"/>
          </a:p>
          <a:p>
            <a:pPr indent="-374650" lvl="0" marL="457200" rtl="0" algn="l">
              <a:spcBef>
                <a:spcPts val="392"/>
              </a:spcBef>
              <a:spcAft>
                <a:spcPts val="0"/>
              </a:spcAft>
              <a:buSzPts val="2300"/>
              <a:buAutoNum type="arabicPeriod" startAt="14"/>
            </a:pPr>
            <a:r>
              <a:rPr lang="en" sz="2300"/>
              <a:t>*Metrics</a:t>
            </a:r>
            <a:endParaRPr sz="2300"/>
          </a:p>
          <a:p>
            <a:pPr indent="-374650" lvl="0" marL="457200" rtl="0" algn="l">
              <a:spcBef>
                <a:spcPts val="392"/>
              </a:spcBef>
              <a:spcAft>
                <a:spcPts val="0"/>
              </a:spcAft>
              <a:buSzPts val="2300"/>
              <a:buAutoNum type="arabicPeriod" startAt="14"/>
            </a:pPr>
            <a:r>
              <a:rPr lang="en" sz="2300"/>
              <a:t>*Retrospective</a:t>
            </a:r>
            <a:endParaRPr sz="2300"/>
          </a:p>
          <a:p>
            <a:pPr indent="-374650" lvl="0" marL="457200" rtl="0" algn="l">
              <a:spcBef>
                <a:spcPts val="392"/>
              </a:spcBef>
              <a:spcAft>
                <a:spcPts val="0"/>
              </a:spcAft>
              <a:buSzPts val="2300"/>
              <a:buAutoNum type="arabicPeriod" startAt="14"/>
            </a:pPr>
            <a:r>
              <a:rPr lang="en" sz="2300"/>
              <a:t>*Sprint 3</a:t>
            </a:r>
            <a:endParaRPr sz="2300"/>
          </a:p>
          <a:p>
            <a:pPr indent="-374650" lvl="0" marL="457200" rtl="0" algn="l">
              <a:spcBef>
                <a:spcPts val="392"/>
              </a:spcBef>
              <a:spcAft>
                <a:spcPts val="0"/>
              </a:spcAft>
              <a:buSzPts val="2300"/>
              <a:buAutoNum type="arabicPeriod" startAt="14"/>
            </a:pPr>
            <a:r>
              <a:rPr lang="en" sz="2300"/>
              <a:t>*Project Demo</a:t>
            </a:r>
            <a:endParaRPr sz="2300"/>
          </a:p>
          <a:p>
            <a:pPr indent="-374650" lvl="0" marL="457200" rtl="0" algn="l">
              <a:spcBef>
                <a:spcPts val="392"/>
              </a:spcBef>
              <a:spcAft>
                <a:spcPts val="0"/>
              </a:spcAft>
              <a:buSzPts val="2300"/>
              <a:buAutoNum type="arabicPeriod" startAt="14"/>
            </a:pPr>
            <a:r>
              <a:rPr lang="en" sz="2300"/>
              <a:t>Wikipage Link</a:t>
            </a:r>
            <a:endParaRPr sz="2300"/>
          </a:p>
        </p:txBody>
      </p:sp>
      <p:sp>
        <p:nvSpPr>
          <p:cNvPr id="146" name="Google Shape;146;p27"/>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Product Backlog</a:t>
            </a:r>
            <a:endParaRPr/>
          </a:p>
        </p:txBody>
      </p:sp>
      <p:sp>
        <p:nvSpPr>
          <p:cNvPr id="263" name="Google Shape;263;p45"/>
          <p:cNvSpPr txBox="1"/>
          <p:nvPr>
            <p:ph idx="1" type="body"/>
          </p:nvPr>
        </p:nvSpPr>
        <p:spPr>
          <a:xfrm>
            <a:off x="448966" y="1350110"/>
            <a:ext cx="8246100" cy="35121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
              <a:t>Product Backlog updated following User Story design feedback</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en"/>
              <a:t>Larger stories split into smaller ones</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en"/>
              <a:t>New stories added to capture more features</a:t>
            </a:r>
            <a:endParaRPr/>
          </a:p>
        </p:txBody>
      </p:sp>
      <p:sp>
        <p:nvSpPr>
          <p:cNvPr id="264" name="Google Shape;264;p45"/>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Product Backlog cont.</a:t>
            </a:r>
            <a:endParaRPr/>
          </a:p>
        </p:txBody>
      </p:sp>
      <p:graphicFrame>
        <p:nvGraphicFramePr>
          <p:cNvPr id="270" name="Google Shape;270;p46"/>
          <p:cNvGraphicFramePr/>
          <p:nvPr/>
        </p:nvGraphicFramePr>
        <p:xfrm>
          <a:off x="0" y="1273575"/>
          <a:ext cx="3000000" cy="3000000"/>
        </p:xfrm>
        <a:graphic>
          <a:graphicData uri="http://schemas.openxmlformats.org/drawingml/2006/table">
            <a:tbl>
              <a:tblPr>
                <a:noFill/>
                <a:tableStyleId>{7B3ECB4B-0ACC-475B-9F2A-624D5DFE530C}</a:tableStyleId>
              </a:tblPr>
              <a:tblGrid>
                <a:gridCol w="507075"/>
                <a:gridCol w="1062950"/>
                <a:gridCol w="1429175"/>
                <a:gridCol w="771300"/>
                <a:gridCol w="603275"/>
                <a:gridCol w="601200"/>
                <a:gridCol w="2217100"/>
                <a:gridCol w="1951925"/>
              </a:tblGrid>
              <a:tr h="402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Resolution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5938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MARKETMAG-37</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Receive stock recommendations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receive stock recommendations, *So that* I can consider my potential investments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User presented with list of stock recommendations</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7080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MARKETMAG-38</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See investment overview</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see a simple overview of my investments and their performance, *So that* I can monitor my account’s performance </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Application displays stocks in my account and shows their performance history</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969875">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MARKETMAG-39</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Get price prediction for a stock preset and displayed on the stocks page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Aviel Sánchez</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get a price prediction from a preset stock on the stocks page, *So That* I can decide if I wish to buy, sell, or hold that stock</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In the stocks page, when a user clicks one of the displayed stocks, the application will present a price prediction along with recent price trends in a line chart</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
        <p:nvSpPr>
          <p:cNvPr id="271" name="Google Shape;271;p46"/>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Product Backlog cont.</a:t>
            </a:r>
            <a:endParaRPr/>
          </a:p>
        </p:txBody>
      </p:sp>
      <p:graphicFrame>
        <p:nvGraphicFramePr>
          <p:cNvPr id="277" name="Google Shape;277;p47"/>
          <p:cNvGraphicFramePr/>
          <p:nvPr/>
        </p:nvGraphicFramePr>
        <p:xfrm>
          <a:off x="0" y="1273575"/>
          <a:ext cx="3000000" cy="3000000"/>
        </p:xfrm>
        <a:graphic>
          <a:graphicData uri="http://schemas.openxmlformats.org/drawingml/2006/table">
            <a:tbl>
              <a:tblPr>
                <a:noFill/>
                <a:tableStyleId>{7B3ECB4B-0ACC-475B-9F2A-624D5DFE530C}</a:tableStyleId>
              </a:tblPr>
              <a:tblGrid>
                <a:gridCol w="507075"/>
                <a:gridCol w="1062950"/>
                <a:gridCol w="1429175"/>
                <a:gridCol w="771300"/>
                <a:gridCol w="603275"/>
                <a:gridCol w="601200"/>
                <a:gridCol w="2217100"/>
                <a:gridCol w="1951925"/>
              </a:tblGrid>
              <a:tr h="402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Resolution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5938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MARKETMAG-40</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Personal and financial data must be secure (needs another look)</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know that my personal and financial data are securely handled, *So that* I can trust the app with sensitive information</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7080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MARKETMAG-41</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Search for stocks other than those saved in "stocks" page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Henry Kim</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select a stock other than the presets in the stocks page, *So That* I can get price predictions from other stocks beside the presets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In the search page, user can enter a stock ticker not displayed in the stocks page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969875">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MARKETMAG-42</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View historical price data</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to see historical price data of a selected stock over a range of time I can specify, *So that* I can see price performance in that time range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User can select an option to see historical data for a stock</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The application allows the user to select a range of time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Application displays a line graph of price history within the time range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
        <p:nvSpPr>
          <p:cNvPr id="278" name="Google Shape;278;p47"/>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Product Backlog cont.</a:t>
            </a:r>
            <a:endParaRPr/>
          </a:p>
        </p:txBody>
      </p:sp>
      <p:graphicFrame>
        <p:nvGraphicFramePr>
          <p:cNvPr id="284" name="Google Shape;284;p48"/>
          <p:cNvGraphicFramePr/>
          <p:nvPr/>
        </p:nvGraphicFramePr>
        <p:xfrm>
          <a:off x="0" y="1273575"/>
          <a:ext cx="3000000" cy="3000000"/>
        </p:xfrm>
        <a:graphic>
          <a:graphicData uri="http://schemas.openxmlformats.org/drawingml/2006/table">
            <a:tbl>
              <a:tblPr>
                <a:noFill/>
                <a:tableStyleId>{7B3ECB4B-0ACC-475B-9F2A-624D5DFE530C}</a:tableStyleId>
              </a:tblPr>
              <a:tblGrid>
                <a:gridCol w="507075"/>
                <a:gridCol w="1062950"/>
                <a:gridCol w="1429175"/>
                <a:gridCol w="771300"/>
                <a:gridCol w="603275"/>
                <a:gridCol w="601200"/>
                <a:gridCol w="2217100"/>
                <a:gridCol w="1951925"/>
              </a:tblGrid>
              <a:tr h="402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Resolution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5938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MARKETMAG-43</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Save data visualizations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end user, *I Want to* save off displays and charts the applications has shown me, *So that* I can review them at a later time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Application offers users an option to save the charts displayed to the user</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User can chose to save it to their account or to their local environment</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7080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MARKETMAG-44</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gridSpan="2">
                  <a:txBody>
                    <a:bodyPr/>
                    <a:lstStyle/>
                    <a:p>
                      <a:pPr indent="0" lvl="0" marL="0" rtl="0" algn="l">
                        <a:spcBef>
                          <a:spcPts val="0"/>
                        </a:spcBef>
                        <a:spcAft>
                          <a:spcPts val="0"/>
                        </a:spcAft>
                        <a:buNone/>
                      </a:pPr>
                      <a:r>
                        <a:rPr lang="en" sz="1000">
                          <a:latin typeface="Calibri"/>
                          <a:ea typeface="Calibri"/>
                          <a:cs typeface="Calibri"/>
                          <a:sym typeface="Calibri"/>
                        </a:rPr>
                        <a:t>See confidence metric of model's predictions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hMerge="1"/>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see what the confidence intervals are for the predicted price, *So that* I can determine how accurate the prediction might be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User sees the 95% or 99% confidence interval for the selected stock</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969875">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MARKETMAG-45</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gridSpan="2">
                  <a:txBody>
                    <a:bodyPr/>
                    <a:lstStyle/>
                    <a:p>
                      <a:pPr indent="0" lvl="0" marL="0" rtl="0" algn="l">
                        <a:spcBef>
                          <a:spcPts val="0"/>
                        </a:spcBef>
                        <a:spcAft>
                          <a:spcPts val="0"/>
                        </a:spcAft>
                        <a:buNone/>
                      </a:pPr>
                      <a:r>
                        <a:rPr lang="en" sz="1000">
                          <a:latin typeface="Calibri"/>
                          <a:ea typeface="Calibri"/>
                          <a:cs typeface="Calibri"/>
                          <a:sym typeface="Calibri"/>
                        </a:rPr>
                        <a:t>Select the time window to train a stock model</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hMerge="1"/>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Select the time window to train a stock model, *So that* I can tailor the price predictions to my personal preferences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Users can select a time range via slider bar or date range to train a stock model</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The application displays the settings were saved for the model they are trying to train</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
        <p:nvSpPr>
          <p:cNvPr id="285" name="Google Shape;285;p48"/>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Product Backlog cont.</a:t>
            </a:r>
            <a:endParaRPr/>
          </a:p>
        </p:txBody>
      </p:sp>
      <p:graphicFrame>
        <p:nvGraphicFramePr>
          <p:cNvPr id="291" name="Google Shape;291;p49"/>
          <p:cNvGraphicFramePr/>
          <p:nvPr/>
        </p:nvGraphicFramePr>
        <p:xfrm>
          <a:off x="0" y="1273575"/>
          <a:ext cx="3000000" cy="3000000"/>
        </p:xfrm>
        <a:graphic>
          <a:graphicData uri="http://schemas.openxmlformats.org/drawingml/2006/table">
            <a:tbl>
              <a:tblPr>
                <a:noFill/>
                <a:tableStyleId>{7B3ECB4B-0ACC-475B-9F2A-624D5DFE530C}</a:tableStyleId>
              </a:tblPr>
              <a:tblGrid>
                <a:gridCol w="507075"/>
                <a:gridCol w="1062950"/>
                <a:gridCol w="1429175"/>
                <a:gridCol w="771300"/>
                <a:gridCol w="603275"/>
                <a:gridCol w="601200"/>
                <a:gridCol w="2217100"/>
                <a:gridCol w="1951925"/>
              </a:tblGrid>
              <a:tr h="402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Resolution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5938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MARKETMAG-47</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Create user account/profile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Kassandra Camarillo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a/an* new user, *I Want to* create a user account with my own login name and password, *So that* I can securely log into the application</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When a user at the sign up page enters a unique account name and secure password in the account creation form, the application displays confirmation of account creation.</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If and error occurs (name is not unique or password does not meet security minimums) display error to the user and ask to try again</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7080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MARKETMAG-48</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Sort stock watchlist</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quickly sort and search through my watchlist based on price, trend, name, etc., *So that* I can easily see which stocks have been performing well/poorly quickly</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User can sort through their watchlist based on options provided by the application (such as current price, name, confidence)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
        <p:nvSpPr>
          <p:cNvPr id="292" name="Google Shape;292;p49"/>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Product Backlog cont.</a:t>
            </a:r>
            <a:endParaRPr/>
          </a:p>
        </p:txBody>
      </p:sp>
      <p:graphicFrame>
        <p:nvGraphicFramePr>
          <p:cNvPr id="298" name="Google Shape;298;p50"/>
          <p:cNvGraphicFramePr/>
          <p:nvPr/>
        </p:nvGraphicFramePr>
        <p:xfrm>
          <a:off x="0" y="1273575"/>
          <a:ext cx="3000000" cy="3000000"/>
        </p:xfrm>
        <a:graphic>
          <a:graphicData uri="http://schemas.openxmlformats.org/drawingml/2006/table">
            <a:tbl>
              <a:tblPr>
                <a:noFill/>
                <a:tableStyleId>{7B3ECB4B-0ACC-475B-9F2A-624D5DFE530C}</a:tableStyleId>
              </a:tblPr>
              <a:tblGrid>
                <a:gridCol w="507075"/>
                <a:gridCol w="1062950"/>
                <a:gridCol w="1429175"/>
                <a:gridCol w="771300"/>
                <a:gridCol w="603275"/>
                <a:gridCol w="601200"/>
                <a:gridCol w="2217100"/>
                <a:gridCol w="1951925"/>
              </a:tblGrid>
              <a:tr h="402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Resolution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5938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MARKETMAG-61</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Create watch list page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Andrew Rowan</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 retail investor, *I Want* a webpage where I can add stock tickers to a watchlist, *So that* I can easily track my personal stock interests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Users can navigate to a watchlist page when clicking on the watchlist link on the home page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Users can navigate back to the home page when clicking on the home page link on the watchlist page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7080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MARKETMAG-69</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Create home page for user to navigate application</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Kassandra Camarillo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a homepage, *So that* I can select where I can navigate to from the homepage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When a user goes to the homepage, there will be links for the user to select to get to other pages</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969875">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MARKETMAG-70</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Train AI models for stocks of interest</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Andrew Rowan</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In Review</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create AI models for stocks I’m interested in if they are not already in the application, *So That* I can use the model to predict prices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When user has a stock selected that does not have an existing model, a training option will appear</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When the training option is clicked, the application will train a new model and save it</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
        <p:nvSpPr>
          <p:cNvPr id="299" name="Google Shape;299;p50"/>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Product Backlog cont.</a:t>
            </a:r>
            <a:endParaRPr/>
          </a:p>
        </p:txBody>
      </p:sp>
      <p:graphicFrame>
        <p:nvGraphicFramePr>
          <p:cNvPr id="305" name="Google Shape;305;p51"/>
          <p:cNvGraphicFramePr/>
          <p:nvPr/>
        </p:nvGraphicFramePr>
        <p:xfrm>
          <a:off x="0" y="1273575"/>
          <a:ext cx="3000000" cy="3000000"/>
        </p:xfrm>
        <a:graphic>
          <a:graphicData uri="http://schemas.openxmlformats.org/drawingml/2006/table">
            <a:tbl>
              <a:tblPr>
                <a:noFill/>
                <a:tableStyleId>{7B3ECB4B-0ACC-475B-9F2A-624D5DFE530C}</a:tableStyleId>
              </a:tblPr>
              <a:tblGrid>
                <a:gridCol w="507075"/>
                <a:gridCol w="1062950"/>
                <a:gridCol w="1429175"/>
                <a:gridCol w="771300"/>
                <a:gridCol w="603275"/>
                <a:gridCol w="601200"/>
                <a:gridCol w="2217100"/>
                <a:gridCol w="1951925"/>
              </a:tblGrid>
              <a:tr h="402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Resolution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5938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MARKETMAG-72</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Create stocks page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Jonathan Sanchez</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 retail investor, *I Want* a webpage where I select stocks , *so that* I can train models and get price predictions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When the user clicks on the stocks link, the browser should navigate to the stocks page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When the user clicks on home page link, the browser should navigate back to the hope page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7080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MARKETMAG-73</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Create login page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Kassandra Camarillo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an* application user, *I Want* a webpage where I can enter my user credentials, *so that* I can securely log into my account</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When the user clicks on the login link the browser should navigate to the login page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When the user clicks on the homepage link, the browser should navigate to the home page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969875">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MARKETMAG-74</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Create sign up page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an* application user, *I Want* a sign up webpage, *so that* I can create a new user account</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When the user clicks on the sign up link, the browser should navigate to the sign up page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When the user clicks on the homepage link, the browser should navigate to the home page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
        <p:nvSpPr>
          <p:cNvPr id="306" name="Google Shape;306;p51"/>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Product Backlog cont.</a:t>
            </a:r>
            <a:endParaRPr/>
          </a:p>
        </p:txBody>
      </p:sp>
      <p:graphicFrame>
        <p:nvGraphicFramePr>
          <p:cNvPr id="312" name="Google Shape;312;p52"/>
          <p:cNvGraphicFramePr/>
          <p:nvPr/>
        </p:nvGraphicFramePr>
        <p:xfrm>
          <a:off x="0" y="1273575"/>
          <a:ext cx="3000000" cy="3000000"/>
        </p:xfrm>
        <a:graphic>
          <a:graphicData uri="http://schemas.openxmlformats.org/drawingml/2006/table">
            <a:tbl>
              <a:tblPr>
                <a:noFill/>
                <a:tableStyleId>{7B3ECB4B-0ACC-475B-9F2A-624D5DFE530C}</a:tableStyleId>
              </a:tblPr>
              <a:tblGrid>
                <a:gridCol w="507075"/>
                <a:gridCol w="1062950"/>
                <a:gridCol w="1429175"/>
                <a:gridCol w="771300"/>
                <a:gridCol w="603275"/>
                <a:gridCol w="601200"/>
                <a:gridCol w="2217100"/>
                <a:gridCol w="1951925"/>
              </a:tblGrid>
              <a:tr h="402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Resolution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5938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MARKETMAG-75</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Check for existing models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Abed Nael Mussawi</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Done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a/an* experienced investor, *I Want* to be prompted if a stock I chose has no existing model, *So that* I can decide if I want to wait to train a model or not</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When user clicks on get prediction for a stock that does not have a model, the application will display a prompt</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The prompt will tell users the stock model does not exist</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Tensorflow models are saved locally in the file system. The database will point to the paths of these models.</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7080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MARKETMAG-76</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Add log out function</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app user, *I Want to* log out from my account, *So that* other people can’t access my account </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When user clicks on the logout button, the application logs the user off</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When logged off, user will be redirected back to homepage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
        <p:nvSpPr>
          <p:cNvPr id="313" name="Google Shape;313;p52"/>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Product Backlog cont.</a:t>
            </a:r>
            <a:endParaRPr/>
          </a:p>
        </p:txBody>
      </p:sp>
      <p:graphicFrame>
        <p:nvGraphicFramePr>
          <p:cNvPr id="319" name="Google Shape;319;p53"/>
          <p:cNvGraphicFramePr/>
          <p:nvPr/>
        </p:nvGraphicFramePr>
        <p:xfrm>
          <a:off x="0" y="1273575"/>
          <a:ext cx="3000000" cy="3000000"/>
        </p:xfrm>
        <a:graphic>
          <a:graphicData uri="http://schemas.openxmlformats.org/drawingml/2006/table">
            <a:tbl>
              <a:tblPr>
                <a:noFill/>
                <a:tableStyleId>{7B3ECB4B-0ACC-475B-9F2A-624D5DFE530C}</a:tableStyleId>
              </a:tblPr>
              <a:tblGrid>
                <a:gridCol w="507075"/>
                <a:gridCol w="1062950"/>
                <a:gridCol w="1429175"/>
                <a:gridCol w="771300"/>
                <a:gridCol w="603275"/>
                <a:gridCol w="601200"/>
                <a:gridCol w="2217100"/>
                <a:gridCol w="1951925"/>
              </a:tblGrid>
              <a:tr h="402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Resolution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5938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MARKETMAG-77</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Save stock to watchlist</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 retail investor, *I Want* to save a stock to my watchlist in the watch list page, *So that* I can customize and easily track my personal stock interests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When user enters a valid stock symbol in the watchlist page, it is added to the user’s watchlist table.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
        <p:nvSpPr>
          <p:cNvPr id="320" name="Google Shape;320;p53"/>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a:t>
            </a:r>
            <a:endParaRPr/>
          </a:p>
        </p:txBody>
      </p:sp>
      <p:sp>
        <p:nvSpPr>
          <p:cNvPr id="326" name="Google Shape;326;p54"/>
          <p:cNvSpPr txBox="1"/>
          <p:nvPr>
            <p:ph idx="1" type="body"/>
          </p:nvPr>
        </p:nvSpPr>
        <p:spPr>
          <a:xfrm>
            <a:off x="448966" y="1350110"/>
            <a:ext cx="8246100" cy="35121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
              <a:t>Sprint backlog also </a:t>
            </a:r>
            <a:r>
              <a:rPr lang="en"/>
              <a:t>updated following User Story design feedback</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Point estimation updated</a:t>
            </a:r>
            <a:endParaRPr/>
          </a:p>
          <a:p>
            <a:pPr indent="-406400" lvl="1" marL="914400" rtl="0" algn="l">
              <a:spcBef>
                <a:spcPts val="0"/>
              </a:spcBef>
              <a:spcAft>
                <a:spcPts val="0"/>
              </a:spcAft>
              <a:buSzPts val="2800"/>
              <a:buChar char="○"/>
            </a:pPr>
            <a:r>
              <a:rPr lang="en"/>
              <a:t>Modify points mid sprint affected sprint metrics</a:t>
            </a:r>
            <a:endParaRPr/>
          </a:p>
        </p:txBody>
      </p:sp>
      <p:sp>
        <p:nvSpPr>
          <p:cNvPr id="327" name="Google Shape;327;p54"/>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Roles and </a:t>
            </a:r>
            <a:r>
              <a:rPr lang="en"/>
              <a:t>Responsibilities</a:t>
            </a:r>
            <a:endParaRPr/>
          </a:p>
        </p:txBody>
      </p:sp>
      <p:sp>
        <p:nvSpPr>
          <p:cNvPr id="152" name="Google Shape;152;p28"/>
          <p:cNvSpPr txBox="1"/>
          <p:nvPr>
            <p:ph idx="1" type="body"/>
          </p:nvPr>
        </p:nvSpPr>
        <p:spPr>
          <a:xfrm>
            <a:off x="448966" y="1394735"/>
            <a:ext cx="8246100" cy="3512100"/>
          </a:xfrm>
          <a:prstGeom prst="rect">
            <a:avLst/>
          </a:prstGeom>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
              <a:t>Kassandra Camarillo – Team Leader</a:t>
            </a:r>
            <a:endParaRPr/>
          </a:p>
          <a:p>
            <a:pPr indent="-406400" lvl="0" marL="457200" rtl="0" algn="l">
              <a:spcBef>
                <a:spcPts val="0"/>
              </a:spcBef>
              <a:spcAft>
                <a:spcPts val="0"/>
              </a:spcAft>
              <a:buSzPts val="2800"/>
              <a:buChar char="●"/>
            </a:pPr>
            <a:r>
              <a:rPr lang="en"/>
              <a:t>Henry Kim – Scrum Master</a:t>
            </a:r>
            <a:endParaRPr/>
          </a:p>
          <a:p>
            <a:pPr indent="-406400" lvl="0" marL="457200" rtl="0" algn="l">
              <a:spcBef>
                <a:spcPts val="0"/>
              </a:spcBef>
              <a:spcAft>
                <a:spcPts val="0"/>
              </a:spcAft>
              <a:buSzPts val="2800"/>
              <a:buChar char="●"/>
            </a:pPr>
            <a:r>
              <a:rPr lang="en"/>
              <a:t>Abed Mussawi – Developer</a:t>
            </a:r>
            <a:endParaRPr/>
          </a:p>
          <a:p>
            <a:pPr indent="-406400" lvl="0" marL="457200" rtl="0" algn="l">
              <a:spcBef>
                <a:spcPts val="0"/>
              </a:spcBef>
              <a:spcAft>
                <a:spcPts val="0"/>
              </a:spcAft>
              <a:buSzPts val="2800"/>
              <a:buChar char="●"/>
            </a:pPr>
            <a:r>
              <a:rPr lang="en"/>
              <a:t>Andrew Rowan – Developer</a:t>
            </a:r>
            <a:endParaRPr/>
          </a:p>
          <a:p>
            <a:pPr indent="-406400" lvl="0" marL="457200" rtl="0" algn="l">
              <a:spcBef>
                <a:spcPts val="0"/>
              </a:spcBef>
              <a:spcAft>
                <a:spcPts val="0"/>
              </a:spcAft>
              <a:buSzPts val="2800"/>
              <a:buChar char="●"/>
            </a:pPr>
            <a:r>
              <a:rPr lang="en"/>
              <a:t>Aviel Sánchez - Developer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33" name="Google Shape;333;p55"/>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34" name="Google Shape;334;p55"/>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334375">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1348000">
                <a:tc>
                  <a:txBody>
                    <a:bodyPr/>
                    <a:lstStyle/>
                    <a:p>
                      <a:pPr indent="0" lvl="0" marL="0" rtl="0" algn="l">
                        <a:spcBef>
                          <a:spcPts val="0"/>
                        </a:spcBef>
                        <a:spcAft>
                          <a:spcPts val="0"/>
                        </a:spcAft>
                        <a:buNone/>
                      </a:pPr>
                      <a:r>
                        <a:rPr lang="en" sz="900">
                          <a:latin typeface="Calibri"/>
                          <a:ea typeface="Calibri"/>
                          <a:cs typeface="Calibri"/>
                          <a:sym typeface="Calibri"/>
                        </a:rPr>
                        <a:t>Story</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MARKETMAG-75</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Check for existing models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Abed Nael Mussawi</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*As a/an* experienced investor, *I Want* to be prompted if a stock I chose has no existing model, *So that* I can decide if I want to wait to train a model or not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When user clicks on get prediction for a stock that does not have a model, the application will display a prompt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The prompt will tell users the stock model does not exist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Tensorflow models are saved locally in the file system. The database will point to the paths of these models.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Added a function to save the model to the local files.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Added a function to load saved files from the local files and implemented both functions in the prediction view.</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Developed a Django model that creates a database table where the path to locally saved trained models is stored.</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687500">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MARKETMAG-68</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implement the Django's model to save the paths for TensorFlow models.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Abed Nael Mussawi</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Tensorflow models are saved locally in the file system. The database will point to the paths of these models.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40" name="Google Shape;340;p56"/>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41" name="Google Shape;341;p56"/>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10000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140875">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MARKETMAG-54</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Check if Django database(model) can save trained AI stock models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Abed Nael Mussawi</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Save model in local memory, django DB hold path information.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13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1300"/>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79050">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MARKETMAG-53</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Split up page_test view into model training and get prediction views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Abed Nael Mussawi</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Add andrew as cosign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79050">
                <a:tc>
                  <a:txBody>
                    <a:bodyPr/>
                    <a:lstStyle/>
                    <a:p>
                      <a:pPr indent="0" lvl="0" marL="0" rtl="0" algn="l">
                        <a:spcBef>
                          <a:spcPts val="0"/>
                        </a:spcBef>
                        <a:spcAft>
                          <a:spcPts val="0"/>
                        </a:spcAft>
                        <a:buNone/>
                      </a:pPr>
                      <a:r>
                        <a:rPr lang="en" sz="900">
                          <a:latin typeface="Calibri"/>
                          <a:ea typeface="Calibri"/>
                          <a:cs typeface="Calibri"/>
                          <a:sym typeface="Calibri"/>
                        </a:rPr>
                        <a:t>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R cap="flat" cmpd="sng" w="9525">
                      <a:solidFill>
                        <a:srgbClr val="9E9E9E"/>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MARKETMAG-34</a:t>
                      </a:r>
                      <a:endParaRPr sz="9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Sprint 2 Application Test Cases</a:t>
                      </a:r>
                      <a:endParaRPr sz="9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Abed Nael Mussawi</a:t>
                      </a:r>
                      <a:endParaRPr sz="9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Research how Django implements tests.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Create some component level tests for backend</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Set of steps to test front end</a:t>
                      </a:r>
                      <a:endParaRPr sz="9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Design tests using Djanjo’s framework to test the functionality of the application</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Running these tests and reporting the tests findings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Manually testing the website page, making sure that all the buttons and functionalities operate as intended </a:t>
                      </a:r>
                      <a:endParaRPr sz="9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researched Django’s test methodology.</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implemented some component-level tests in the test.py file of the project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Manually tested the website and made sure everything is working as intended</a:t>
                      </a:r>
                      <a:endParaRPr sz="9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47" name="Google Shape;347;p57"/>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48" name="Google Shape;348;p57"/>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17915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833650">
                <a:tc>
                  <a:txBody>
                    <a:bodyPr/>
                    <a:lstStyle/>
                    <a:p>
                      <a:pPr indent="0" lvl="0" marL="0" rtl="0" algn="l">
                        <a:spcBef>
                          <a:spcPts val="0"/>
                        </a:spcBef>
                        <a:spcAft>
                          <a:spcPts val="0"/>
                        </a:spcAft>
                        <a:buNone/>
                      </a:pPr>
                      <a:r>
                        <a:rPr lang="en" sz="900">
                          <a:latin typeface="Calibri"/>
                          <a:ea typeface="Calibri"/>
                          <a:cs typeface="Calibri"/>
                          <a:sym typeface="Calibri"/>
                        </a:rPr>
                        <a:t>Story</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MARKETMAG-70</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Train AI models for stocks of interest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Andrew Rowan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*As a/an* retail investor, *I Want to* create AI models for stocks I’m interested in if they are not already in the application, *So That* I can use the model to predict prices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When user has a stock selected that does not have an existing model, a training option will appear</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When the training option is clicked, the application will train a new model and save it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functionality to save and load trained models have been added and to check if the model has already been trained before has been implemented  in this story MARKETMAG-75</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Created function to accept a query that automatically trains a model if not already trained</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page_test view was </a:t>
                      </a:r>
                      <a:r>
                        <a:rPr lang="en" sz="900">
                          <a:latin typeface="Calibri"/>
                          <a:ea typeface="Calibri"/>
                          <a:cs typeface="Calibri"/>
                          <a:sym typeface="Calibri"/>
                        </a:rPr>
                        <a:t>separated</a:t>
                      </a:r>
                      <a:r>
                        <a:rPr lang="en" sz="900">
                          <a:latin typeface="Calibri"/>
                          <a:ea typeface="Calibri"/>
                          <a:cs typeface="Calibri"/>
                          <a:sym typeface="Calibri"/>
                        </a:rPr>
                        <a:t> into page_test and display_prediction views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index.html updated to display a search bar object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Attention function moved to next sprint</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833650">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MARKETMAG-67</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Save LSTM model to local</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Andrew Rowan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54" name="Google Shape;354;p58"/>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55" name="Google Shape;355;p58"/>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17915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833650">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MARKETMAG-63</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Add dynamic stock training/predicting in the backedn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Andrew Rowan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Whenever a user wishes to search a stock, it will automatically check if a saved model has been found and if not it will train a model for the user</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Created new function if views that separates page_test view and display_prediction view</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created new path in urls.py for this new function</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updated index.html</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61" name="Google Shape;361;p59"/>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62" name="Google Shape;362;p59"/>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31615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Story</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MARKETMAG-41</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Search for stocks other than those saved in "stocks" page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Henry Kim</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*As a/an* retail investor, *I Want to* select a stock other than the presets in the stocks page, *So That* I can get price predictions from other stocks beside the presets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In the search page, user can enter a stock ticker not displayed in the stocks page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Created search page with a form that sends ticker string to backed end for processing.</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Added APIView functon that validates string against csv of NASDAQ and NYSE stock tickers.</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563125">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MARKETMAG-51</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Decide which elements of the home page we want to implement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Henry Kim</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Downselect homepage features for sprint 2.</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Select which features we want to implement for sprint 2</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Selected navigation features to implement for sprint 2.</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Updated story text to reflect the change. Separated other features to other stories.</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68" name="Google Shape;368;p60"/>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69" name="Google Shape;369;p60"/>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31615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MARKETMAG-71</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Backlog Refinement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Henry Kim</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Update sprint and product backlogs to reflect feedback given by the professor.</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Updated sprint backlog</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Updated product backlog</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Consensus from team</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Updated developer tasks in backlog, moved them as sub-tasks under appropriate user stories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Updated product backlog to have descriptions and acceptance criteria relative to professor’s feedback</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Agreement met for reference story marketmag-47 and marketmag-39</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563125">
                <a:tc>
                  <a:txBody>
                    <a:bodyPr/>
                    <a:lstStyle/>
                    <a:p>
                      <a:pPr indent="0" lvl="0" marL="0" rtl="0" algn="l">
                        <a:spcBef>
                          <a:spcPts val="0"/>
                        </a:spcBef>
                        <a:spcAft>
                          <a:spcPts val="0"/>
                        </a:spcAft>
                        <a:buNone/>
                      </a:pPr>
                      <a:r>
                        <a:rPr lang="en" sz="900">
                          <a:latin typeface="Calibri"/>
                          <a:ea typeface="Calibri"/>
                          <a:cs typeface="Calibri"/>
                          <a:sym typeface="Calibri"/>
                        </a:rPr>
                        <a:t>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MARKETMAG-35</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Link prototype front end and back end</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Henry Kim</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Application front-end and back-end are currently two separate entities. This task will combine the two code bases into a single project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React front-end and Django back-end codebases combined into single project codebase</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Resolve merge conflicts from all team member code bases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Front end functions successfully interacts with back end using API calls.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Helped team get all codebases into github repo</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Added additional libraries that facilitates React interactivity with Rest APIs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Resolved merge conflicts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Was able to successfully test front end to back end interactivity through API end point and html requests</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75" name="Google Shape;375;p61"/>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76" name="Google Shape;376;p61"/>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31615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MARKETMAG-33</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Sprint 2 Planning (project task)</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Henry Kim</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Conduct a planning session for sprint 2. Estimate points for stories/tasks and assign to backlog.</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Initial set of stories and tasks reviewed and accepted by dev team.</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Recording of session for project artifact list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Planning session done in online meeting</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Recording created summarizing meeting artifacts in MS Teams</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82" name="Google Shape;382;p62"/>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83" name="Google Shape;383;p62"/>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31615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Story</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MARKETMAG-72</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Create stocks page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Aviel Sánchez</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*As a* retail investor, *I Want* a webpage where I select stocks , *so that* I can train models and get price predictions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When the user clicks on the stocks link, the browser should navigate to the stocks page</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a:t>
                      </a:r>
                      <a:r>
                        <a:rPr lang="en" sz="900">
                          <a:latin typeface="Calibri"/>
                          <a:ea typeface="Calibri"/>
                          <a:cs typeface="Calibri"/>
                          <a:sym typeface="Calibri"/>
                        </a:rPr>
                        <a:t>When the user clicks on home page link, the browser should navigate back to the hope page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Implemented react router dom which uses links to navigate through the different pages.</a:t>
                      </a:r>
                      <a:endParaRPr sz="900">
                        <a:latin typeface="Calibri"/>
                        <a:ea typeface="Calibri"/>
                        <a:cs typeface="Calibri"/>
                        <a:sym typeface="Calibri"/>
                      </a:endParaRPr>
                    </a:p>
                    <a:p>
                      <a:pPr indent="0" lvl="0" marL="0" rtl="0" algn="l">
                        <a:spcBef>
                          <a:spcPts val="0"/>
                        </a:spcBef>
                        <a:spcAft>
                          <a:spcPts val="0"/>
                        </a:spcAft>
                        <a:buNone/>
                      </a:pPr>
                      <a:r>
                        <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918800">
                <a:tc>
                  <a:txBody>
                    <a:bodyPr/>
                    <a:lstStyle/>
                    <a:p>
                      <a:pPr indent="0" lvl="0" marL="0" rtl="0" algn="l">
                        <a:spcBef>
                          <a:spcPts val="0"/>
                        </a:spcBef>
                        <a:spcAft>
                          <a:spcPts val="0"/>
                        </a:spcAft>
                        <a:buNone/>
                      </a:pPr>
                      <a:r>
                        <a:rPr lang="en" sz="900">
                          <a:latin typeface="Calibri"/>
                          <a:ea typeface="Calibri"/>
                          <a:cs typeface="Calibri"/>
                          <a:sym typeface="Calibri"/>
                        </a:rPr>
                        <a:t>Story</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MARKETMAG-39</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Get risk prediction for a stock preset and displayed on the stocks page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Aviel</a:t>
                      </a:r>
                      <a:r>
                        <a:rPr lang="en" sz="900">
                          <a:latin typeface="Calibri"/>
                          <a:ea typeface="Calibri"/>
                          <a:cs typeface="Calibri"/>
                          <a:sym typeface="Calibri"/>
                        </a:rPr>
                        <a:t> Sánchez</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*As a/an* retail investor, *I Want to* get a risk prediction from a preset stock on the stocks page, *So That* I can decide if I wish to buy, sell, or hold that stock</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In the stocks page, when a user clicks one of the displayed stocks, the application will present a price prediction along with recent price trends in a line chart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MARKETMAG-65 - Converted logos into buttons. Added a loading message and risk prediction functions message</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MARKETMAG-66 - Implemented function for risk predictions to communicate between frontend and backend. Also incorporated Abed's save &amp; load functions within backend codebase.</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3"/>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89" name="Google Shape;389;p63"/>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90" name="Google Shape;390;p63"/>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31615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MARKETMAG-66</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Add backed support for display functions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Aviel </a:t>
                      </a:r>
                      <a:r>
                        <a:rPr lang="en" sz="900">
                          <a:latin typeface="Calibri"/>
                          <a:ea typeface="Calibri"/>
                          <a:cs typeface="Calibri"/>
                          <a:sym typeface="Calibri"/>
                        </a:rPr>
                        <a:t> Sánchez</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Need backend to process request from front end stocks page and send back risk assessments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Backend processes stocks page sticker via logo buttons and returns risk assessment message.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Implemented function for risk predictions to communicate between frontend and backend. Also incorporated Abed's save &amp; load functions within backend codebase.</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r h="918800">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MARKETMAG-65</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Add display capabilities to front end stocks page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Aviel  Sánchez</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Demo stocks page only had logos and preset text. Add actual functionality to logos.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Turn logos into buttons that sends data. Change preset text to display response data from backend.</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Converted logos into buttons. Added a loading message and risk prediction functions message. </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MARKETMAG-60</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Decide how were presenting results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Aviel  Sánchez</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Decide how the stocks page will look</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A Stocks page format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Review between Avi’s and Kassandra’s stock pages.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Decided to implement Avi’s page, but use Kassandra’s styling.</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4"/>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396" name="Google Shape;396;p64"/>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397" name="Google Shape;397;p64"/>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31615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Story</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MARKETMAG-73</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Create login page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Kassandra Camarillo</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*As an* application user, *I Want* a webpage where I can enter my user credentials, *so that* I can securely log into my account</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When the user clicks on the login link the browser should navigate to the login page</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When the user clicks on the homepage link, the browser should navigate to the home page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Created a log-in page which a user will be directed to when log-in is selected on the navigation bar. </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Story</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MARKETMAG-69</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Create home page for user to navigate application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Kassandra Camarillo</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*As a/an* retail investor, *I Want* a homepage, *So that* I can select where I can navigate to from the homepage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When a user goes to the homepage, there will be links for the user to select to get to other pages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Fixed the homepage to display the correct information and added working navigation links to take the user to all different pages.</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Feedback Summary</a:t>
            </a:r>
            <a:endParaRPr/>
          </a:p>
        </p:txBody>
      </p:sp>
      <p:sp>
        <p:nvSpPr>
          <p:cNvPr id="158" name="Google Shape;158;p29"/>
          <p:cNvSpPr txBox="1"/>
          <p:nvPr>
            <p:ph idx="1" type="body"/>
          </p:nvPr>
        </p:nvSpPr>
        <p:spPr>
          <a:xfrm>
            <a:off x="448966" y="1350110"/>
            <a:ext cx="8246100" cy="3512100"/>
          </a:xfrm>
          <a:prstGeom prst="rect">
            <a:avLst/>
          </a:prstGeom>
        </p:spPr>
        <p:txBody>
          <a:bodyPr anchorCtr="0" anchor="t" bIns="45700" lIns="91425" spcFirstLastPara="1" rIns="91425" wrap="square" tIns="45700">
            <a:normAutofit lnSpcReduction="20000"/>
          </a:bodyPr>
          <a:lstStyle/>
          <a:p>
            <a:pPr indent="-406400" lvl="0" marL="457200" rtl="0" algn="l">
              <a:spcBef>
                <a:spcPts val="560"/>
              </a:spcBef>
              <a:spcAft>
                <a:spcPts val="0"/>
              </a:spcAft>
              <a:buSzPts val="2800"/>
              <a:buChar char="●"/>
            </a:pPr>
            <a:r>
              <a:rPr lang="en"/>
              <a:t>User Story Acceptance Criteria too </a:t>
            </a:r>
            <a:r>
              <a:rPr lang="en"/>
              <a:t>vague</a:t>
            </a:r>
            <a:endParaRPr/>
          </a:p>
          <a:p>
            <a:pPr indent="-393700" lvl="1" marL="914400" rtl="0" algn="l">
              <a:spcBef>
                <a:spcPts val="0"/>
              </a:spcBef>
              <a:spcAft>
                <a:spcPts val="0"/>
              </a:spcAft>
              <a:buSzPts val="2600"/>
              <a:buChar char="○"/>
            </a:pPr>
            <a:r>
              <a:rPr lang="en" sz="2600"/>
              <a:t>Updated all AC following professor’s feedback</a:t>
            </a:r>
            <a:endParaRPr sz="2600"/>
          </a:p>
          <a:p>
            <a:pPr indent="-406400" lvl="0" marL="457200" rtl="0" algn="l">
              <a:spcBef>
                <a:spcPts val="0"/>
              </a:spcBef>
              <a:spcAft>
                <a:spcPts val="0"/>
              </a:spcAft>
              <a:buSzPts val="2800"/>
              <a:buChar char="●"/>
            </a:pPr>
            <a:r>
              <a:rPr lang="en"/>
              <a:t>Story points need to be estimated in Fibonacci</a:t>
            </a:r>
            <a:endParaRPr/>
          </a:p>
          <a:p>
            <a:pPr indent="-393700" lvl="1" marL="914400" rtl="0" algn="l">
              <a:spcBef>
                <a:spcPts val="0"/>
              </a:spcBef>
              <a:spcAft>
                <a:spcPts val="0"/>
              </a:spcAft>
              <a:buSzPts val="2600"/>
              <a:buChar char="○"/>
            </a:pPr>
            <a:r>
              <a:rPr lang="en" sz="2600"/>
              <a:t>Re-pointed stories with Fibonacci and a </a:t>
            </a:r>
            <a:r>
              <a:rPr lang="en" sz="2600"/>
              <a:t>reference</a:t>
            </a:r>
            <a:r>
              <a:rPr lang="en" sz="2600"/>
              <a:t> story</a:t>
            </a:r>
            <a:endParaRPr sz="2600"/>
          </a:p>
          <a:p>
            <a:pPr indent="-406400" lvl="0" marL="457200" rtl="0" algn="l">
              <a:spcBef>
                <a:spcPts val="0"/>
              </a:spcBef>
              <a:spcAft>
                <a:spcPts val="0"/>
              </a:spcAft>
              <a:buSzPts val="2800"/>
              <a:buChar char="●"/>
            </a:pPr>
            <a:r>
              <a:rPr lang="en"/>
              <a:t>Sprint Backlog slide text too small</a:t>
            </a:r>
            <a:endParaRPr/>
          </a:p>
          <a:p>
            <a:pPr indent="-393700" lvl="1" marL="914400" rtl="0" algn="l">
              <a:spcBef>
                <a:spcPts val="0"/>
              </a:spcBef>
              <a:spcAft>
                <a:spcPts val="0"/>
              </a:spcAft>
              <a:buSzPts val="2600"/>
              <a:buChar char="○"/>
            </a:pPr>
            <a:r>
              <a:rPr lang="en" sz="2600"/>
              <a:t>Split up slides for legible text</a:t>
            </a:r>
            <a:endParaRPr sz="2600"/>
          </a:p>
          <a:p>
            <a:pPr indent="-406400" lvl="0" marL="457200" rtl="0" algn="l">
              <a:spcBef>
                <a:spcPts val="0"/>
              </a:spcBef>
              <a:spcAft>
                <a:spcPts val="0"/>
              </a:spcAft>
              <a:buSzPts val="2800"/>
              <a:buChar char="●"/>
            </a:pPr>
            <a:r>
              <a:rPr lang="en"/>
              <a:t>Slide design </a:t>
            </a:r>
            <a:r>
              <a:rPr lang="en"/>
              <a:t>lacking</a:t>
            </a:r>
            <a:r>
              <a:rPr lang="en"/>
              <a:t> polish, and missing slides</a:t>
            </a:r>
            <a:endParaRPr/>
          </a:p>
          <a:p>
            <a:pPr indent="-393700" lvl="1" marL="914400" rtl="0" algn="l">
              <a:spcBef>
                <a:spcPts val="0"/>
              </a:spcBef>
              <a:spcAft>
                <a:spcPts val="0"/>
              </a:spcAft>
              <a:buSzPts val="2600"/>
              <a:buChar char="○"/>
            </a:pPr>
            <a:r>
              <a:rPr lang="en" sz="2600"/>
              <a:t>Cleaned up images</a:t>
            </a:r>
            <a:endParaRPr sz="2600"/>
          </a:p>
          <a:p>
            <a:pPr indent="-393700" lvl="1" marL="914400" rtl="0" algn="l">
              <a:spcBef>
                <a:spcPts val="0"/>
              </a:spcBef>
              <a:spcAft>
                <a:spcPts val="0"/>
              </a:spcAft>
              <a:buSzPts val="2600"/>
              <a:buChar char="○"/>
            </a:pPr>
            <a:r>
              <a:rPr lang="en" sz="2600"/>
              <a:t>Followed presentation checklist more closely</a:t>
            </a:r>
            <a:endParaRPr sz="2600"/>
          </a:p>
        </p:txBody>
      </p:sp>
      <p:sp>
        <p:nvSpPr>
          <p:cNvPr id="159" name="Google Shape;159;p29"/>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Backlog cont.</a:t>
            </a:r>
            <a:endParaRPr/>
          </a:p>
        </p:txBody>
      </p:sp>
      <p:sp>
        <p:nvSpPr>
          <p:cNvPr id="403" name="Google Shape;403;p65"/>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404" name="Google Shape;404;p65"/>
          <p:cNvGraphicFramePr/>
          <p:nvPr/>
        </p:nvGraphicFramePr>
        <p:xfrm>
          <a:off x="25" y="1273575"/>
          <a:ext cx="3000000" cy="3000000"/>
        </p:xfrm>
        <a:graphic>
          <a:graphicData uri="http://schemas.openxmlformats.org/drawingml/2006/table">
            <a:tbl>
              <a:tblPr>
                <a:noFill/>
                <a:tableStyleId>{7B3ECB4B-0ACC-475B-9F2A-624D5DFE530C}</a:tableStyleId>
              </a:tblPr>
              <a:tblGrid>
                <a:gridCol w="809575"/>
                <a:gridCol w="1080225"/>
                <a:gridCol w="1128400"/>
                <a:gridCol w="1101575"/>
                <a:gridCol w="570175"/>
                <a:gridCol w="1268025"/>
                <a:gridCol w="1503375"/>
                <a:gridCol w="1682650"/>
              </a:tblGrid>
              <a:tr h="316150">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Type</a:t>
                      </a:r>
                      <a:endParaRPr b="1" sz="10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Issue key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Summary</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Assignee</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Status</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Description</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(Acceptance Criteria)</a:t>
                      </a:r>
                      <a:endParaRPr b="1" sz="10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000">
                          <a:solidFill>
                            <a:srgbClr val="FFFFFF"/>
                          </a:solidFill>
                          <a:latin typeface="Calibri"/>
                          <a:ea typeface="Calibri"/>
                          <a:cs typeface="Calibri"/>
                          <a:sym typeface="Calibri"/>
                        </a:rPr>
                        <a:t>Custom field (Work Done)</a:t>
                      </a:r>
                      <a:endParaRPr b="1" sz="10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Story</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MARKETMAG-47</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Create user account/profile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Kassandra Camarillo</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To Do</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*As a/an* new user, *I Want to* create a user account with my own login name and password, *So that* I can securely log into the application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900">
                          <a:latin typeface="Calibri"/>
                          <a:ea typeface="Calibri"/>
                          <a:cs typeface="Calibri"/>
                          <a:sym typeface="Calibri"/>
                        </a:rPr>
                        <a:t># When a user at the sign up page enters a unique account name and secure password in the account creation form, the application displays confirmation of account creation.</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If and error occurs (name is not unique or password does not meet security minimums) display error to the user and ask to try again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918800">
                <a:tc>
                  <a:txBody>
                    <a:bodyPr/>
                    <a:lstStyle/>
                    <a:p>
                      <a:pPr indent="0" lvl="0" marL="0" rtl="0" algn="l">
                        <a:spcBef>
                          <a:spcPts val="0"/>
                        </a:spcBef>
                        <a:spcAft>
                          <a:spcPts val="0"/>
                        </a:spcAft>
                        <a:buNone/>
                      </a:pPr>
                      <a:r>
                        <a:rPr lang="en" sz="900">
                          <a:latin typeface="Calibri"/>
                          <a:ea typeface="Calibri"/>
                          <a:cs typeface="Calibri"/>
                          <a:sym typeface="Calibri"/>
                        </a:rPr>
                        <a:t>Subtask</a:t>
                      </a:r>
                      <a:endParaRPr sz="9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MARKETMAG-62</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Implement home page design updates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Kassandra Camarillo</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Done</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Planning homepage layout based on initial homepage design.</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Homepage that can navigate between the different frontend pages.</a:t>
                      </a:r>
                      <a:endParaRPr sz="9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Calibri"/>
                          <a:ea typeface="Calibri"/>
                          <a:cs typeface="Calibri"/>
                          <a:sym typeface="Calibri"/>
                        </a:rPr>
                        <a:t># Created a header with links to each of the application’s pages. </a:t>
                      </a:r>
                      <a:endParaRPr sz="9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6"/>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Test Cases</a:t>
            </a:r>
            <a:endParaRPr/>
          </a:p>
        </p:txBody>
      </p:sp>
      <p:sp>
        <p:nvSpPr>
          <p:cNvPr id="410" name="Google Shape;410;p66"/>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411" name="Google Shape;411;p66"/>
          <p:cNvGraphicFramePr/>
          <p:nvPr/>
        </p:nvGraphicFramePr>
        <p:xfrm>
          <a:off x="75" y="1273575"/>
          <a:ext cx="3000000" cy="3000000"/>
        </p:xfrm>
        <a:graphic>
          <a:graphicData uri="http://schemas.openxmlformats.org/drawingml/2006/table">
            <a:tbl>
              <a:tblPr>
                <a:noFill/>
                <a:tableStyleId>{7B3ECB4B-0ACC-475B-9F2A-624D5DFE530C}</a:tableStyleId>
              </a:tblPr>
              <a:tblGrid>
                <a:gridCol w="639125"/>
                <a:gridCol w="809025"/>
                <a:gridCol w="1163800"/>
                <a:gridCol w="1289475"/>
                <a:gridCol w="1163800"/>
                <a:gridCol w="1230300"/>
                <a:gridCol w="1067725"/>
                <a:gridCol w="794325"/>
                <a:gridCol w="986425"/>
              </a:tblGrid>
              <a:tr h="26467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Test ID</a:t>
                      </a:r>
                      <a:endParaRPr b="1" sz="1100">
                        <a:solidFill>
                          <a:srgbClr val="FFFFFF"/>
                        </a:solidFill>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Story ID</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Feature to Test</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Test Case</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Test Steps</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Expected Result</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Actual Result</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Pass/Fail</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Comments</a:t>
                      </a:r>
                      <a:endParaRPr b="1" sz="1100">
                        <a:solidFill>
                          <a:srgbClr val="FFFFFF"/>
                        </a:solidFill>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solidFill>
                      <a:srgbClr val="000000"/>
                    </a:solidFill>
                  </a:tcPr>
                </a:tc>
              </a:tr>
              <a:tr h="943750">
                <a:tc>
                  <a:txBody>
                    <a:bodyPr/>
                    <a:lstStyle/>
                    <a:p>
                      <a:pPr indent="0" lvl="0" marL="0" rtl="0" algn="l">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MARKETMAG-75</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SaveTrainedModel</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Test the ability to save Trained Models</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Navigate to the application root / open a shell / excute django's test command (py manage.py test)</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 fake model is created and saved to the specified local directory suing the SaveTrainedModel function</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 trained model is saved  to local files</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Pass</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r>
              <a:tr h="330450">
                <a:tc>
                  <a:txBody>
                    <a:bodyPr/>
                    <a:lstStyle/>
                    <a:p>
                      <a:pPr indent="0" lvl="0" marL="0" rtl="0" algn="l">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MARKETMAG-75</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LoadTrainedModel</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Test the ability to load Trained Models</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Navigate to the application root / open a shell / excute django's test command (py manage.py test)</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After a trained model is created and saved to locall files we can load it to the application using the LoadTrainedModel function</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 model is loaded succefully </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Pass</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7"/>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Test Cases cont.</a:t>
            </a:r>
            <a:endParaRPr/>
          </a:p>
        </p:txBody>
      </p:sp>
      <p:sp>
        <p:nvSpPr>
          <p:cNvPr id="417" name="Google Shape;417;p67"/>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418" name="Google Shape;418;p67"/>
          <p:cNvGraphicFramePr/>
          <p:nvPr/>
        </p:nvGraphicFramePr>
        <p:xfrm>
          <a:off x="75" y="1273575"/>
          <a:ext cx="3000000" cy="3000000"/>
        </p:xfrm>
        <a:graphic>
          <a:graphicData uri="http://schemas.openxmlformats.org/drawingml/2006/table">
            <a:tbl>
              <a:tblPr>
                <a:noFill/>
                <a:tableStyleId>{7B3ECB4B-0ACC-475B-9F2A-624D5DFE530C}</a:tableStyleId>
              </a:tblPr>
              <a:tblGrid>
                <a:gridCol w="639125"/>
                <a:gridCol w="809025"/>
                <a:gridCol w="1163800"/>
                <a:gridCol w="1289475"/>
                <a:gridCol w="1163800"/>
                <a:gridCol w="1230300"/>
                <a:gridCol w="1067725"/>
                <a:gridCol w="794325"/>
                <a:gridCol w="986425"/>
              </a:tblGrid>
              <a:tr h="26467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Test ID</a:t>
                      </a:r>
                      <a:endParaRPr b="1" sz="1100">
                        <a:solidFill>
                          <a:srgbClr val="FFFFFF"/>
                        </a:solidFill>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Story ID</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Feature to Test</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Test Case</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Test Steps</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Expected Result</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Actual Result</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Pass/Fail</a:t>
                      </a:r>
                      <a:endParaRPr b="1" sz="1100">
                        <a:solidFill>
                          <a:srgbClr val="FFFFFF"/>
                        </a:solidFill>
                        <a:latin typeface="Calibri"/>
                        <a:ea typeface="Calibri"/>
                        <a:cs typeface="Calibri"/>
                        <a:sym typeface="Calibri"/>
                      </a:endParaRPr>
                    </a:p>
                  </a:txBody>
                  <a:tcPr marT="91425" marB="91425" marR="91425" marL="91425">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Comments</a:t>
                      </a:r>
                      <a:endParaRPr b="1" sz="1100">
                        <a:solidFill>
                          <a:srgbClr val="FFFFFF"/>
                        </a:solidFill>
                        <a:latin typeface="Calibri"/>
                        <a:ea typeface="Calibri"/>
                        <a:cs typeface="Calibri"/>
                        <a:sym typeface="Calibri"/>
                      </a:endParaRPr>
                    </a:p>
                  </a:txBody>
                  <a:tcPr marT="91425" marB="91425" marR="91425" marL="9142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000000"/>
                    </a:solidFill>
                  </a:tcPr>
                </a:tc>
              </a:tr>
              <a:tr h="943750">
                <a:tc>
                  <a:txBody>
                    <a:bodyPr/>
                    <a:lstStyle/>
                    <a:p>
                      <a:pPr indent="0" lvl="0" marL="0" rtl="0" algn="l">
                        <a:spcBef>
                          <a:spcPts val="0"/>
                        </a:spcBef>
                        <a:spcAft>
                          <a:spcPts val="0"/>
                        </a:spcAft>
                        <a:buNone/>
                      </a:pPr>
                      <a:r>
                        <a:rPr lang="en" sz="1000">
                          <a:latin typeface="Calibri"/>
                          <a:ea typeface="Calibri"/>
                          <a:cs typeface="Calibri"/>
                          <a:sym typeface="Calibri"/>
                        </a:rPr>
                        <a:t>3</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MARKETMAG-47</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creating users</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Testing the ability to create a user and save that user to the database</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Navigate to the application root / open a shell / excute django's test command (py manage.py test)</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 fake user is created and saved to the database</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 user is created and is saved in the database </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P</a:t>
                      </a:r>
                      <a:r>
                        <a:rPr lang="en" sz="1000">
                          <a:latin typeface="Calibri"/>
                          <a:ea typeface="Calibri"/>
                          <a:cs typeface="Calibri"/>
                          <a:sym typeface="Calibri"/>
                        </a:rPr>
                        <a:t>ass </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E1F2"/>
                    </a:solidFill>
                  </a:tcPr>
                </a:tc>
              </a:tr>
              <a:tr h="330450">
                <a:tc>
                  <a:txBody>
                    <a:bodyPr/>
                    <a:lstStyle/>
                    <a:p>
                      <a:pPr indent="0" lvl="0" marL="0" rtl="0" algn="l">
                        <a:spcBef>
                          <a:spcPts val="0"/>
                        </a:spcBef>
                        <a:spcAft>
                          <a:spcPts val="0"/>
                        </a:spcAft>
                        <a:buNone/>
                      </a:pPr>
                      <a:r>
                        <a:rPr lang="en" sz="1000">
                          <a:latin typeface="Calibri"/>
                          <a:ea typeface="Calibri"/>
                          <a:cs typeface="Calibri"/>
                          <a:sym typeface="Calibri"/>
                        </a:rPr>
                        <a:t>4</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MARKETMAG-70</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Accessing Prediction Page</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Testing the ability to send a request to the stock prediction page </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Navigate to the application root / open a shell / excute django's test command (py manage.py test)</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the test should recieve a response from the web page and the response code should be 200</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recieved a response code of 405</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Fail</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An HTTP error 405 means that the server configuration refuses access to a resource (URI) due to HTTP method restrictions.</a:t>
                      </a:r>
                      <a:endParaRPr sz="1000">
                        <a:latin typeface="Calibri"/>
                        <a:ea typeface="Calibri"/>
                        <a:cs typeface="Calibri"/>
                        <a:sym typeface="Calibri"/>
                      </a:endParaRPr>
                    </a:p>
                  </a:txBody>
                  <a:tcPr marT="91425" marB="91425" marR="91425" marL="914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Metrics - Velocity</a:t>
            </a:r>
            <a:endParaRPr/>
          </a:p>
        </p:txBody>
      </p:sp>
      <p:sp>
        <p:nvSpPr>
          <p:cNvPr id="424" name="Google Shape;424;p68"/>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pic>
        <p:nvPicPr>
          <p:cNvPr id="425" name="Google Shape;425;p68"/>
          <p:cNvPicPr preferRelativeResize="0"/>
          <p:nvPr/>
        </p:nvPicPr>
        <p:blipFill>
          <a:blip r:embed="rId3">
            <a:alphaModFix/>
          </a:blip>
          <a:stretch>
            <a:fillRect/>
          </a:stretch>
        </p:blipFill>
        <p:spPr>
          <a:xfrm>
            <a:off x="1264188" y="1234150"/>
            <a:ext cx="6615624" cy="3909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9"/>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Metrics - Velocity History</a:t>
            </a:r>
            <a:endParaRPr/>
          </a:p>
        </p:txBody>
      </p:sp>
      <p:sp>
        <p:nvSpPr>
          <p:cNvPr id="431" name="Google Shape;431;p69"/>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pic>
        <p:nvPicPr>
          <p:cNvPr id="432" name="Google Shape;432;p69"/>
          <p:cNvPicPr preferRelativeResize="0"/>
          <p:nvPr/>
        </p:nvPicPr>
        <p:blipFill>
          <a:blip r:embed="rId3">
            <a:alphaModFix/>
          </a:blip>
          <a:stretch>
            <a:fillRect/>
          </a:stretch>
        </p:blipFill>
        <p:spPr>
          <a:xfrm>
            <a:off x="440149" y="1349775"/>
            <a:ext cx="8263703" cy="36413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0"/>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Metrics - Burndown</a:t>
            </a:r>
            <a:endParaRPr/>
          </a:p>
        </p:txBody>
      </p:sp>
      <p:sp>
        <p:nvSpPr>
          <p:cNvPr id="438" name="Google Shape;438;p70"/>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pic>
        <p:nvPicPr>
          <p:cNvPr id="439" name="Google Shape;439;p70"/>
          <p:cNvPicPr preferRelativeResize="0"/>
          <p:nvPr/>
        </p:nvPicPr>
        <p:blipFill>
          <a:blip r:embed="rId3">
            <a:alphaModFix/>
          </a:blip>
          <a:stretch>
            <a:fillRect/>
          </a:stretch>
        </p:blipFill>
        <p:spPr>
          <a:xfrm>
            <a:off x="659715" y="1349775"/>
            <a:ext cx="7824570" cy="3641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1"/>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Metrics - Burndown History</a:t>
            </a:r>
            <a:endParaRPr/>
          </a:p>
        </p:txBody>
      </p:sp>
      <p:sp>
        <p:nvSpPr>
          <p:cNvPr id="445" name="Google Shape;445;p71"/>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pic>
        <p:nvPicPr>
          <p:cNvPr id="446" name="Google Shape;446;p71"/>
          <p:cNvPicPr preferRelativeResize="0"/>
          <p:nvPr/>
        </p:nvPicPr>
        <p:blipFill>
          <a:blip r:embed="rId3">
            <a:alphaModFix/>
          </a:blip>
          <a:stretch>
            <a:fillRect/>
          </a:stretch>
        </p:blipFill>
        <p:spPr>
          <a:xfrm>
            <a:off x="432483" y="1349775"/>
            <a:ext cx="8279034" cy="36413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2"/>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Metrics - Completion Ratio</a:t>
            </a:r>
            <a:endParaRPr/>
          </a:p>
        </p:txBody>
      </p:sp>
      <p:sp>
        <p:nvSpPr>
          <p:cNvPr id="452" name="Google Shape;452;p72"/>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453" name="Google Shape;453;p72"/>
          <p:cNvGraphicFramePr/>
          <p:nvPr/>
        </p:nvGraphicFramePr>
        <p:xfrm>
          <a:off x="2242050" y="2175550"/>
          <a:ext cx="3000000" cy="3000000"/>
        </p:xfrm>
        <a:graphic>
          <a:graphicData uri="http://schemas.openxmlformats.org/drawingml/2006/table">
            <a:tbl>
              <a:tblPr>
                <a:noFill/>
                <a:tableStyleId>{7B3ECB4B-0ACC-475B-9F2A-624D5DFE530C}</a:tableStyleId>
              </a:tblPr>
              <a:tblGrid>
                <a:gridCol w="1553300"/>
                <a:gridCol w="1553300"/>
                <a:gridCol w="1553300"/>
              </a:tblGrid>
              <a:tr h="381000">
                <a:tc>
                  <a:txBody>
                    <a:bodyPr/>
                    <a:lstStyle/>
                    <a:p>
                      <a:pPr indent="0" lvl="0" marL="0" rtl="0" algn="l">
                        <a:spcBef>
                          <a:spcPts val="0"/>
                        </a:spcBef>
                        <a:spcAft>
                          <a:spcPts val="0"/>
                        </a:spcAft>
                        <a:buNone/>
                      </a:pPr>
                      <a:r>
                        <a:rPr b="1" lang="en"/>
                        <a:t>Committed</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Completed</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Ratio</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50</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45</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90%</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3"/>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Metrics - Completion Ratio History</a:t>
            </a:r>
            <a:endParaRPr/>
          </a:p>
        </p:txBody>
      </p:sp>
      <p:sp>
        <p:nvSpPr>
          <p:cNvPr id="459" name="Google Shape;459;p73"/>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460" name="Google Shape;460;p73"/>
          <p:cNvGraphicFramePr/>
          <p:nvPr/>
        </p:nvGraphicFramePr>
        <p:xfrm>
          <a:off x="2242050" y="2175550"/>
          <a:ext cx="3000000" cy="3000000"/>
        </p:xfrm>
        <a:graphic>
          <a:graphicData uri="http://schemas.openxmlformats.org/drawingml/2006/table">
            <a:tbl>
              <a:tblPr>
                <a:noFill/>
                <a:tableStyleId>{7B3ECB4B-0ACC-475B-9F2A-624D5DFE530C}</a:tableStyleId>
              </a:tblPr>
              <a:tblGrid>
                <a:gridCol w="1553300"/>
                <a:gridCol w="1553300"/>
                <a:gridCol w="1553300"/>
              </a:tblGrid>
              <a:tr h="381000">
                <a:tc>
                  <a:txBody>
                    <a:bodyPr/>
                    <a:lstStyle/>
                    <a:p>
                      <a:pPr indent="0" lvl="0" marL="0" rtl="0" algn="l">
                        <a:spcBef>
                          <a:spcPts val="0"/>
                        </a:spcBef>
                        <a:spcAft>
                          <a:spcPts val="0"/>
                        </a:spcAft>
                        <a:buNone/>
                      </a:pPr>
                      <a:r>
                        <a:rPr b="1" lang="en"/>
                        <a:t>Committed</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Completed</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Ratio</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136</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101</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74%</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4"/>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Sprint 2 Retrospective</a:t>
            </a:r>
            <a:endParaRPr/>
          </a:p>
        </p:txBody>
      </p:sp>
      <p:sp>
        <p:nvSpPr>
          <p:cNvPr id="466" name="Google Shape;466;p74"/>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pic>
        <p:nvPicPr>
          <p:cNvPr id="467" name="Google Shape;467;p74"/>
          <p:cNvPicPr preferRelativeResize="0"/>
          <p:nvPr/>
        </p:nvPicPr>
        <p:blipFill>
          <a:blip r:embed="rId3">
            <a:alphaModFix/>
          </a:blip>
          <a:stretch>
            <a:fillRect/>
          </a:stretch>
        </p:blipFill>
        <p:spPr>
          <a:xfrm>
            <a:off x="152398" y="1349775"/>
            <a:ext cx="8839204" cy="36125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Problem Statement</a:t>
            </a:r>
            <a:endParaRPr/>
          </a:p>
        </p:txBody>
      </p:sp>
      <p:sp>
        <p:nvSpPr>
          <p:cNvPr id="165" name="Google Shape;165;p30"/>
          <p:cNvSpPr txBox="1"/>
          <p:nvPr>
            <p:ph idx="1" type="body"/>
          </p:nvPr>
        </p:nvSpPr>
        <p:spPr>
          <a:xfrm>
            <a:off x="448966" y="1350110"/>
            <a:ext cx="8246100" cy="3512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
              <a:t>Currently, there is a lot of interest in the stock market. Sometimes it could be confusing and daunting to invest money in the stock market since there is a lot of information and it is difficult to access. Our application will make it much easier and more accessible to the greater public to invest more wisely and with the power of data at their back.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5"/>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Sprint 3 Stories</a:t>
            </a:r>
            <a:endParaRPr/>
          </a:p>
        </p:txBody>
      </p:sp>
      <p:sp>
        <p:nvSpPr>
          <p:cNvPr id="473" name="Google Shape;473;p75"/>
          <p:cNvSpPr txBox="1"/>
          <p:nvPr>
            <p:ph idx="1" type="body"/>
          </p:nvPr>
        </p:nvSpPr>
        <p:spPr>
          <a:xfrm>
            <a:off x="448966" y="1350110"/>
            <a:ext cx="8246100" cy="35121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SzPts val="2800"/>
              <a:buChar char="●"/>
            </a:pPr>
            <a:r>
              <a:rPr lang="en"/>
              <a:t>Planned stories for Sprint 3</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
              <a:t>Roll over unfinished stories from Sprint 2</a:t>
            </a:r>
            <a:endParaRPr/>
          </a:p>
        </p:txBody>
      </p:sp>
      <p:sp>
        <p:nvSpPr>
          <p:cNvPr id="474" name="Google Shape;474;p75"/>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6"/>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Sprint 3 Stories cont.</a:t>
            </a:r>
            <a:endParaRPr/>
          </a:p>
        </p:txBody>
      </p:sp>
      <p:sp>
        <p:nvSpPr>
          <p:cNvPr id="480" name="Google Shape;480;p76"/>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481" name="Google Shape;481;p76"/>
          <p:cNvGraphicFramePr/>
          <p:nvPr/>
        </p:nvGraphicFramePr>
        <p:xfrm>
          <a:off x="-7500" y="1273575"/>
          <a:ext cx="3000000" cy="3000000"/>
        </p:xfrm>
        <a:graphic>
          <a:graphicData uri="http://schemas.openxmlformats.org/drawingml/2006/table">
            <a:tbl>
              <a:tblPr>
                <a:noFill/>
                <a:tableStyleId>{7B3ECB4B-0ACC-475B-9F2A-624D5DFE530C}</a:tableStyleId>
              </a:tblPr>
              <a:tblGrid>
                <a:gridCol w="841775"/>
                <a:gridCol w="1061350"/>
                <a:gridCol w="1635675"/>
                <a:gridCol w="730350"/>
                <a:gridCol w="547825"/>
                <a:gridCol w="2466475"/>
                <a:gridCol w="1860525"/>
              </a:tblGrid>
              <a:tr h="54260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130865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MARKETMAG-42</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View historical price data</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to see historical price data of a selected stock over a range of time I can specify, *So that* I can see price performance in that time range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User can select an option to see historical data for a stock</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The application allows the user to select a range of time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Application displays a line graph of price history within the time range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114905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MARKETMAG-43</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Save data visualizations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a/an* end user, *I Want to* save off displays and charts the applications has shown me, *So that* I can review them at a later time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Application offers users an option to save the charts displayed to the user</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User can </a:t>
                      </a:r>
                      <a:r>
                        <a:rPr lang="en" sz="1000">
                          <a:latin typeface="Calibri"/>
                          <a:ea typeface="Calibri"/>
                          <a:cs typeface="Calibri"/>
                          <a:sym typeface="Calibri"/>
                        </a:rPr>
                        <a:t>choose</a:t>
                      </a:r>
                      <a:r>
                        <a:rPr lang="en" sz="1000">
                          <a:latin typeface="Calibri"/>
                          <a:ea typeface="Calibri"/>
                          <a:cs typeface="Calibri"/>
                          <a:sym typeface="Calibri"/>
                        </a:rPr>
                        <a:t> to save it to their account or to their local environment</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7"/>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Sprint 3 Stories cont.</a:t>
            </a:r>
            <a:endParaRPr/>
          </a:p>
        </p:txBody>
      </p:sp>
      <p:sp>
        <p:nvSpPr>
          <p:cNvPr id="487" name="Google Shape;487;p77"/>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488" name="Google Shape;488;p77"/>
          <p:cNvGraphicFramePr/>
          <p:nvPr/>
        </p:nvGraphicFramePr>
        <p:xfrm>
          <a:off x="-7500" y="1273575"/>
          <a:ext cx="3000000" cy="3000000"/>
        </p:xfrm>
        <a:graphic>
          <a:graphicData uri="http://schemas.openxmlformats.org/drawingml/2006/table">
            <a:tbl>
              <a:tblPr>
                <a:noFill/>
                <a:tableStyleId>{7B3ECB4B-0ACC-475B-9F2A-624D5DFE530C}</a:tableStyleId>
              </a:tblPr>
              <a:tblGrid>
                <a:gridCol w="841775"/>
                <a:gridCol w="1061350"/>
                <a:gridCol w="1635675"/>
                <a:gridCol w="730350"/>
                <a:gridCol w="547825"/>
                <a:gridCol w="2466475"/>
                <a:gridCol w="1860525"/>
              </a:tblGrid>
              <a:tr h="5358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11347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MARKETMAG-45</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Select the time window to train a stock model</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Select the time window to train a stock model, *So that* I can tailor the price predictions to my personal preferences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Users can select a time range via slider bar or date range to train a stock model</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The application displays the settings were saved for the model they are trying to train</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977125">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MARKETMAG-48</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Sort stock watchlist</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a/an* retail investor, *I Want to* quickly sort and search through my watchlist based on price, trend, name, etc., *So that* I can easily see which stocks have been performing well/poorly quickly</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User can sort through their watchlist based on options provided by the application (such as current price, name, confidence)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8"/>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Sprint 3 Stories cont.</a:t>
            </a:r>
            <a:endParaRPr/>
          </a:p>
        </p:txBody>
      </p:sp>
      <p:sp>
        <p:nvSpPr>
          <p:cNvPr id="494" name="Google Shape;494;p78"/>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495" name="Google Shape;495;p78"/>
          <p:cNvGraphicFramePr/>
          <p:nvPr/>
        </p:nvGraphicFramePr>
        <p:xfrm>
          <a:off x="-7500" y="1273575"/>
          <a:ext cx="3000000" cy="3000000"/>
        </p:xfrm>
        <a:graphic>
          <a:graphicData uri="http://schemas.openxmlformats.org/drawingml/2006/table">
            <a:tbl>
              <a:tblPr>
                <a:noFill/>
                <a:tableStyleId>{7B3ECB4B-0ACC-475B-9F2A-624D5DFE530C}</a:tableStyleId>
              </a:tblPr>
              <a:tblGrid>
                <a:gridCol w="841775"/>
                <a:gridCol w="1061350"/>
                <a:gridCol w="1635675"/>
                <a:gridCol w="730350"/>
                <a:gridCol w="547825"/>
                <a:gridCol w="2466475"/>
                <a:gridCol w="1860525"/>
              </a:tblGrid>
              <a:tr h="5358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11347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MARKETMAG-61</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Create watch list page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Andrew Rowan</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 retail investor, *I Want* a webpage where I can add stock tickers to a watchlist, *So that* I can easily track my personal stock interests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Users can navigate to a watchlist page when clicking on the watchlist link on the home page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Users can navigate back to the home page when clicking on the home page link on the watchlist page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977125">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MARKETMAG-74</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Create sign up page</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an* application user, *I Want* a sign up webpage, *so that* I can create a new user account</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When the user clicks on the sign up link, the browser should navigate to the sign up page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When the user clicks on the homepage link, the browser should navigate to the home page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9"/>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Sprint 3 Stories cont.</a:t>
            </a:r>
            <a:endParaRPr/>
          </a:p>
        </p:txBody>
      </p:sp>
      <p:sp>
        <p:nvSpPr>
          <p:cNvPr id="501" name="Google Shape;501;p79"/>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502" name="Google Shape;502;p79"/>
          <p:cNvGraphicFramePr/>
          <p:nvPr/>
        </p:nvGraphicFramePr>
        <p:xfrm>
          <a:off x="-7500" y="1273575"/>
          <a:ext cx="3000000" cy="3000000"/>
        </p:xfrm>
        <a:graphic>
          <a:graphicData uri="http://schemas.openxmlformats.org/drawingml/2006/table">
            <a:tbl>
              <a:tblPr>
                <a:noFill/>
                <a:tableStyleId>{7B3ECB4B-0ACC-475B-9F2A-624D5DFE530C}</a:tableStyleId>
              </a:tblPr>
              <a:tblGrid>
                <a:gridCol w="841775"/>
                <a:gridCol w="1061350"/>
                <a:gridCol w="1635675"/>
                <a:gridCol w="730350"/>
                <a:gridCol w="547825"/>
                <a:gridCol w="2466475"/>
                <a:gridCol w="1860525"/>
              </a:tblGrid>
              <a:tr h="5358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1134700">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MARKETMAG-76</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Add log out function</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a/an* app user, *I Want to* log out from my account, *So that* other people can’t access my account </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When user clicks on the logout button, the application logs the user off</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When logged off, user will be redirected back to homepage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977125">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MARKETMAG-77</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Save stock to watchlist</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 retail investor, *I Want* to save a stock to my watchlist in the watch list page, *So that* I can customize and easily track my personal stock interests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When user enters a valid stock symbol in the watchlist page, it is added to the user’s watchlist table.</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0"/>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Sprint 3 Stories cont.</a:t>
            </a:r>
            <a:endParaRPr/>
          </a:p>
        </p:txBody>
      </p:sp>
      <p:sp>
        <p:nvSpPr>
          <p:cNvPr id="508" name="Google Shape;508;p80"/>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graphicFrame>
        <p:nvGraphicFramePr>
          <p:cNvPr id="509" name="Google Shape;509;p80"/>
          <p:cNvGraphicFramePr/>
          <p:nvPr/>
        </p:nvGraphicFramePr>
        <p:xfrm>
          <a:off x="-7500" y="1273575"/>
          <a:ext cx="3000000" cy="3000000"/>
        </p:xfrm>
        <a:graphic>
          <a:graphicData uri="http://schemas.openxmlformats.org/drawingml/2006/table">
            <a:tbl>
              <a:tblPr>
                <a:noFill/>
                <a:tableStyleId>{7B3ECB4B-0ACC-475B-9F2A-624D5DFE530C}</a:tableStyleId>
              </a:tblPr>
              <a:tblGrid>
                <a:gridCol w="841775"/>
                <a:gridCol w="1061350"/>
                <a:gridCol w="1635675"/>
                <a:gridCol w="730350"/>
                <a:gridCol w="547825"/>
                <a:gridCol w="2466475"/>
                <a:gridCol w="1860525"/>
              </a:tblGrid>
              <a:tr h="5358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Type</a:t>
                      </a:r>
                      <a:endParaRPr b="1" sz="1100">
                        <a:solidFill>
                          <a:srgbClr val="FFFFFF"/>
                        </a:solidFill>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Issue key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Summary</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Assignee</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Status</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Description</a:t>
                      </a:r>
                      <a:endParaRPr b="1" sz="1100">
                        <a:solidFill>
                          <a:srgbClr val="FFFFFF"/>
                        </a:solidFill>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Custom field (Acceptance Criteria)</a:t>
                      </a:r>
                      <a:endParaRPr b="1" sz="1100">
                        <a:solidFill>
                          <a:srgbClr val="FFFFFF"/>
                        </a:solidFill>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4472C4"/>
                    </a:solidFill>
                  </a:tcPr>
                </a:tc>
              </a:tr>
              <a:tr h="1134700">
                <a:tc>
                  <a:txBody>
                    <a:bodyPr/>
                    <a:lstStyle/>
                    <a:p>
                      <a:pPr indent="0" lvl="0" marL="0" rtl="0" algn="l">
                        <a:spcBef>
                          <a:spcPts val="0"/>
                        </a:spcBef>
                        <a:spcAft>
                          <a:spcPts val="0"/>
                        </a:spcAft>
                        <a:buNone/>
                      </a:pPr>
                      <a:r>
                        <a:rPr lang="en" sz="1000">
                          <a:latin typeface="Calibri"/>
                          <a:ea typeface="Calibri"/>
                          <a:cs typeface="Calibri"/>
                          <a:sym typeface="Calibri"/>
                        </a:rPr>
                        <a:t>Task</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MARKETMAG-78</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Improve Prediction Quality</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*As a* Hedge fund manager*, I want* an application that can give me accurate and relevant prediction information*, so that* I can implement safer and more reliable trade and investment strategies that outperform traditional strategies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c>
                  <a:txBody>
                    <a:bodyPr/>
                    <a:lstStyle/>
                    <a:p>
                      <a:pPr indent="0" lvl="0" marL="0" rtl="0" algn="l">
                        <a:spcBef>
                          <a:spcPts val="0"/>
                        </a:spcBef>
                        <a:spcAft>
                          <a:spcPts val="0"/>
                        </a:spcAft>
                        <a:buNone/>
                      </a:pPr>
                      <a:r>
                        <a:rPr lang="en" sz="1000">
                          <a:latin typeface="Calibri"/>
                          <a:ea typeface="Calibri"/>
                          <a:cs typeface="Calibri"/>
                          <a:sym typeface="Calibri"/>
                        </a:rPr>
                        <a:t># When the user submits a request for a prediction, the user receives a predicted stock price, a graph displaying the predicted stock trajectory, and a risk level</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 When sharing prediction results, the user will also see how this prediction compares to traditional strategies</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solidFill>
                      <a:srgbClr val="D9E1F2"/>
                    </a:solidFill>
                  </a:tcPr>
                </a:tc>
              </a:tr>
              <a:tr h="977125">
                <a:tc>
                  <a:txBody>
                    <a:bodyPr/>
                    <a:lstStyle/>
                    <a:p>
                      <a:pPr indent="0" lvl="0" marL="0" rtl="0" algn="l">
                        <a:spcBef>
                          <a:spcPts val="0"/>
                        </a:spcBef>
                        <a:spcAft>
                          <a:spcPts val="0"/>
                        </a:spcAft>
                        <a:buNone/>
                      </a:pPr>
                      <a:r>
                        <a:rPr lang="en" sz="1000">
                          <a:latin typeface="Calibri"/>
                          <a:ea typeface="Calibri"/>
                          <a:cs typeface="Calibri"/>
                          <a:sym typeface="Calibri"/>
                        </a:rPr>
                        <a:t>Story</a:t>
                      </a:r>
                      <a:endParaRPr sz="1000">
                        <a:latin typeface="Calibri"/>
                        <a:ea typeface="Calibri"/>
                        <a:cs typeface="Calibri"/>
                        <a:sym typeface="Calibri"/>
                      </a:endParaRPr>
                    </a:p>
                  </a:txBody>
                  <a:tcPr marT="91425" marB="91425" marR="91425" marL="91425">
                    <a:lnL cap="flat" cmpd="sng" w="6350">
                      <a:solidFill>
                        <a:srgbClr val="8EA9DB"/>
                      </a:solidFill>
                      <a:prstDash val="solid"/>
                      <a:round/>
                      <a:headEnd len="sm" w="sm" type="none"/>
                      <a:tailEnd len="sm" w="sm" type="none"/>
                    </a:lnL>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MARKETMAG-83</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View watchlist contents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To Do</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*As a* retail investor, *I Want* to save a stock to my watchlist in the watch list page, *So that* I can customize and easily track my personal stock interests</a:t>
                      </a:r>
                      <a:endParaRPr sz="1000">
                        <a:latin typeface="Calibri"/>
                        <a:ea typeface="Calibri"/>
                        <a:cs typeface="Calibri"/>
                        <a:sym typeface="Calibri"/>
                      </a:endParaRPr>
                    </a:p>
                  </a:txBody>
                  <a:tcPr marT="91425" marB="91425" marR="91425" marL="91425">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 When user clicks a view watchlist button, a table is presented to the user.</a:t>
                      </a:r>
                      <a:endParaRPr sz="1000">
                        <a:latin typeface="Calibri"/>
                        <a:ea typeface="Calibri"/>
                        <a:cs typeface="Calibri"/>
                        <a:sym typeface="Calibri"/>
                      </a:endParaRPr>
                    </a:p>
                  </a:txBody>
                  <a:tcPr marT="91425" marB="91425" marR="91425" marL="91425">
                    <a:lnR cap="flat" cmpd="sng" w="6350">
                      <a:solidFill>
                        <a:srgbClr val="8EA9DB"/>
                      </a:solidFill>
                      <a:prstDash val="solid"/>
                      <a:round/>
                      <a:headEnd len="sm" w="sm" type="none"/>
                      <a:tailEnd len="sm" w="sm" type="none"/>
                    </a:lnR>
                    <a:lnT cap="flat" cmpd="sng" w="6350">
                      <a:solidFill>
                        <a:srgbClr val="8EA9DB"/>
                      </a:solidFill>
                      <a:prstDash val="solid"/>
                      <a:round/>
                      <a:headEnd len="sm" w="sm" type="none"/>
                      <a:tailEnd len="sm" w="sm" type="none"/>
                    </a:lnT>
                    <a:lnB cap="flat" cmpd="sng" w="6350">
                      <a:solidFill>
                        <a:srgbClr val="8EA9DB"/>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1"/>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Project Demo 2</a:t>
            </a:r>
            <a:endParaRPr/>
          </a:p>
        </p:txBody>
      </p:sp>
      <p:sp>
        <p:nvSpPr>
          <p:cNvPr id="515" name="Google Shape;515;p81"/>
          <p:cNvSpPr txBox="1"/>
          <p:nvPr>
            <p:ph idx="1" type="body"/>
          </p:nvPr>
        </p:nvSpPr>
        <p:spPr>
          <a:xfrm>
            <a:off x="448966" y="1350110"/>
            <a:ext cx="8246100" cy="3512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sp>
        <p:nvSpPr>
          <p:cNvPr id="516" name="Google Shape;516;p81"/>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pic>
        <p:nvPicPr>
          <p:cNvPr id="517" name="Google Shape;517;p81"/>
          <p:cNvPicPr preferRelativeResize="0"/>
          <p:nvPr/>
        </p:nvPicPr>
        <p:blipFill>
          <a:blip r:embed="rId3">
            <a:alphaModFix/>
          </a:blip>
          <a:stretch>
            <a:fillRect/>
          </a:stretch>
        </p:blipFill>
        <p:spPr>
          <a:xfrm>
            <a:off x="0" y="1350096"/>
            <a:ext cx="9143998" cy="362490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2"/>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Project Demo 2</a:t>
            </a:r>
            <a:endParaRPr/>
          </a:p>
        </p:txBody>
      </p:sp>
      <p:sp>
        <p:nvSpPr>
          <p:cNvPr id="523" name="Google Shape;523;p82"/>
          <p:cNvSpPr txBox="1"/>
          <p:nvPr>
            <p:ph idx="1" type="body"/>
          </p:nvPr>
        </p:nvSpPr>
        <p:spPr>
          <a:xfrm>
            <a:off x="448966" y="1350110"/>
            <a:ext cx="8246100" cy="3512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sp>
        <p:nvSpPr>
          <p:cNvPr id="524" name="Google Shape;524;p82"/>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pic>
        <p:nvPicPr>
          <p:cNvPr id="525" name="Google Shape;525;p82"/>
          <p:cNvPicPr preferRelativeResize="0"/>
          <p:nvPr/>
        </p:nvPicPr>
        <p:blipFill>
          <a:blip r:embed="rId3">
            <a:alphaModFix/>
          </a:blip>
          <a:stretch>
            <a:fillRect/>
          </a:stretch>
        </p:blipFill>
        <p:spPr>
          <a:xfrm>
            <a:off x="128450" y="1303525"/>
            <a:ext cx="8887148" cy="37443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3"/>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Project Demo 2</a:t>
            </a:r>
            <a:endParaRPr/>
          </a:p>
        </p:txBody>
      </p:sp>
      <p:sp>
        <p:nvSpPr>
          <p:cNvPr id="531" name="Google Shape;531;p83"/>
          <p:cNvSpPr txBox="1"/>
          <p:nvPr>
            <p:ph idx="1" type="body"/>
          </p:nvPr>
        </p:nvSpPr>
        <p:spPr>
          <a:xfrm>
            <a:off x="448966" y="1350110"/>
            <a:ext cx="8246100" cy="3512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sp>
        <p:nvSpPr>
          <p:cNvPr id="532" name="Google Shape;532;p83"/>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pic>
        <p:nvPicPr>
          <p:cNvPr id="533" name="Google Shape;533;p83"/>
          <p:cNvPicPr preferRelativeResize="0"/>
          <p:nvPr/>
        </p:nvPicPr>
        <p:blipFill>
          <a:blip r:embed="rId3">
            <a:alphaModFix/>
          </a:blip>
          <a:stretch>
            <a:fillRect/>
          </a:stretch>
        </p:blipFill>
        <p:spPr>
          <a:xfrm>
            <a:off x="0" y="1350102"/>
            <a:ext cx="9144000" cy="1928097"/>
          </a:xfrm>
          <a:prstGeom prst="rect">
            <a:avLst/>
          </a:prstGeom>
          <a:noFill/>
          <a:ln>
            <a:noFill/>
          </a:ln>
        </p:spPr>
      </p:pic>
      <p:pic>
        <p:nvPicPr>
          <p:cNvPr id="534" name="Google Shape;534;p83"/>
          <p:cNvPicPr preferRelativeResize="0"/>
          <p:nvPr/>
        </p:nvPicPr>
        <p:blipFill>
          <a:blip r:embed="rId4">
            <a:alphaModFix/>
          </a:blip>
          <a:stretch>
            <a:fillRect/>
          </a:stretch>
        </p:blipFill>
        <p:spPr>
          <a:xfrm>
            <a:off x="25" y="3430925"/>
            <a:ext cx="9144001" cy="16598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4"/>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
              <a:t>Project Demo 2</a:t>
            </a:r>
            <a:endParaRPr/>
          </a:p>
        </p:txBody>
      </p:sp>
      <p:sp>
        <p:nvSpPr>
          <p:cNvPr id="540" name="Google Shape;540;p84"/>
          <p:cNvSpPr/>
          <p:nvPr/>
        </p:nvSpPr>
        <p:spPr>
          <a:xfrm>
            <a:off x="312425" y="192275"/>
            <a:ext cx="8985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400">
              <a:latin typeface="Calibri"/>
              <a:ea typeface="Calibri"/>
              <a:cs typeface="Calibri"/>
              <a:sym typeface="Calibri"/>
            </a:endParaRPr>
          </a:p>
        </p:txBody>
      </p:sp>
      <p:pic>
        <p:nvPicPr>
          <p:cNvPr id="541" name="Google Shape;541;p84"/>
          <p:cNvPicPr preferRelativeResize="0"/>
          <p:nvPr/>
        </p:nvPicPr>
        <p:blipFill>
          <a:blip r:embed="rId3">
            <a:alphaModFix/>
          </a:blip>
          <a:stretch>
            <a:fillRect/>
          </a:stretch>
        </p:blipFill>
        <p:spPr>
          <a:xfrm>
            <a:off x="25" y="1464837"/>
            <a:ext cx="9144000" cy="1250626"/>
          </a:xfrm>
          <a:prstGeom prst="rect">
            <a:avLst/>
          </a:prstGeom>
          <a:noFill/>
          <a:ln>
            <a:noFill/>
          </a:ln>
        </p:spPr>
      </p:pic>
      <p:pic>
        <p:nvPicPr>
          <p:cNvPr id="542" name="Google Shape;542;p84"/>
          <p:cNvPicPr preferRelativeResize="0"/>
          <p:nvPr/>
        </p:nvPicPr>
        <p:blipFill>
          <a:blip r:embed="rId4">
            <a:alphaModFix/>
          </a:blip>
          <a:stretch>
            <a:fillRect/>
          </a:stretch>
        </p:blipFill>
        <p:spPr>
          <a:xfrm>
            <a:off x="0" y="2974495"/>
            <a:ext cx="9144000" cy="14334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Project Description</a:t>
            </a:r>
            <a:endParaRPr/>
          </a:p>
        </p:txBody>
      </p:sp>
      <p:sp>
        <p:nvSpPr>
          <p:cNvPr id="171" name="Google Shape;171;p31"/>
          <p:cNvSpPr txBox="1"/>
          <p:nvPr>
            <p:ph idx="1" type="body"/>
          </p:nvPr>
        </p:nvSpPr>
        <p:spPr>
          <a:xfrm>
            <a:off x="448966" y="1350110"/>
            <a:ext cx="8246100" cy="35121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
              <a:t>An AI that uses historical data, news flow, and intra-day trading data to determine entry and exit points of a stock or fund using a trained regression model in order to maximize profits.</a:t>
            </a:r>
            <a:endParaRPr/>
          </a:p>
          <a:p>
            <a:pPr indent="0" lvl="0" marL="0" rtl="0" algn="l">
              <a:spcBef>
                <a:spcPts val="0"/>
              </a:spcBef>
              <a:spcAft>
                <a:spcPts val="0"/>
              </a:spcAft>
              <a:buClr>
                <a:schemeClr val="dk1"/>
              </a:buClr>
              <a:buSzPct val="100000"/>
              <a:buNone/>
            </a:pPr>
            <a:r>
              <a:t/>
            </a:r>
            <a:endParaRPr/>
          </a:p>
          <a:p>
            <a:pPr indent="0" lvl="1" marL="0" rtl="0" algn="l">
              <a:spcBef>
                <a:spcPts val="350"/>
              </a:spcBef>
              <a:spcAft>
                <a:spcPts val="0"/>
              </a:spcAft>
              <a:buClr>
                <a:schemeClr val="dk1"/>
              </a:buClr>
              <a:buSzPct val="94594"/>
              <a:buNone/>
            </a:pPr>
            <a:r>
              <a:rPr b="1" lang="en" sz="2960"/>
              <a:t>This is f</a:t>
            </a:r>
            <a:r>
              <a:rPr b="1" lang="en" sz="2960"/>
              <a:t>or</a:t>
            </a:r>
            <a:r>
              <a:rPr lang="en" sz="2960"/>
              <a:t> </a:t>
            </a:r>
            <a:r>
              <a:rPr lang="en"/>
              <a:t>Daily traders and Investors </a:t>
            </a:r>
            <a:endParaRPr/>
          </a:p>
          <a:p>
            <a:pPr indent="0" lvl="1" marL="0" rtl="0" algn="l">
              <a:spcBef>
                <a:spcPts val="350"/>
              </a:spcBef>
              <a:spcAft>
                <a:spcPts val="0"/>
              </a:spcAft>
              <a:buClr>
                <a:schemeClr val="dk1"/>
              </a:buClr>
              <a:buSzPct val="94594"/>
              <a:buNone/>
            </a:pPr>
            <a:r>
              <a:rPr b="1" lang="en" sz="2960"/>
              <a:t>who</a:t>
            </a:r>
            <a:r>
              <a:rPr lang="en" sz="2960"/>
              <a:t> </a:t>
            </a:r>
            <a:r>
              <a:rPr lang="en"/>
              <a:t>want to improve predictive capabilities,</a:t>
            </a:r>
            <a:endParaRPr/>
          </a:p>
          <a:p>
            <a:pPr indent="0" lvl="1" marL="0" rtl="0" algn="l">
              <a:spcBef>
                <a:spcPts val="350"/>
              </a:spcBef>
              <a:spcAft>
                <a:spcPts val="0"/>
              </a:spcAft>
              <a:buClr>
                <a:schemeClr val="dk1"/>
              </a:buClr>
              <a:buSzPct val="100000"/>
              <a:buNone/>
            </a:pPr>
            <a:r>
              <a:rPr b="1" lang="en"/>
              <a:t>the</a:t>
            </a:r>
            <a:r>
              <a:rPr lang="en"/>
              <a:t> webb App </a:t>
            </a:r>
            <a:r>
              <a:rPr b="1" lang="en" sz="2960"/>
              <a:t>is a</a:t>
            </a:r>
            <a:r>
              <a:rPr lang="en"/>
              <a:t> tool to help both large and small capital investors and traders predict market trends faster than a human could.</a:t>
            </a:r>
            <a:endParaRPr/>
          </a:p>
          <a:p>
            <a:pPr indent="0" lvl="1" marL="0" rtl="0" algn="l">
              <a:spcBef>
                <a:spcPts val="350"/>
              </a:spcBef>
              <a:spcAft>
                <a:spcPts val="0"/>
              </a:spcAft>
              <a:buClr>
                <a:schemeClr val="dk1"/>
              </a:buClr>
              <a:buSzPct val="94594"/>
              <a:buNone/>
            </a:pPr>
            <a:r>
              <a:rPr b="1" lang="en" sz="2960"/>
              <a:t>This subscription service</a:t>
            </a:r>
            <a:r>
              <a:rPr lang="en" sz="2960"/>
              <a:t> </a:t>
            </a:r>
            <a:r>
              <a:rPr b="1" lang="en" sz="2960"/>
              <a:t>unlike</a:t>
            </a:r>
            <a:r>
              <a:rPr lang="en"/>
              <a:t> hedge funds, where you need to pay a lot of money out of pocket to manage your investments, or risk trading personal funds with untested strategies,</a:t>
            </a:r>
            <a:endParaRPr/>
          </a:p>
          <a:p>
            <a:pPr indent="0" lvl="1" marL="0" rtl="0" algn="l">
              <a:spcBef>
                <a:spcPts val="350"/>
              </a:spcBef>
              <a:spcAft>
                <a:spcPts val="0"/>
              </a:spcAft>
              <a:buClr>
                <a:schemeClr val="dk1"/>
              </a:buClr>
              <a:buSzPct val="94594"/>
              <a:buNone/>
            </a:pPr>
            <a:r>
              <a:rPr b="1" lang="en" sz="2960"/>
              <a:t>our application</a:t>
            </a:r>
            <a:r>
              <a:rPr lang="en"/>
              <a:t> provides an easy way to invest and trade your securities to minimize risk and maximize profits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5"/>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Wikipage Link</a:t>
            </a:r>
            <a:endParaRPr/>
          </a:p>
        </p:txBody>
      </p:sp>
      <p:sp>
        <p:nvSpPr>
          <p:cNvPr id="548" name="Google Shape;548;p85"/>
          <p:cNvSpPr txBox="1"/>
          <p:nvPr>
            <p:ph idx="1" type="body"/>
          </p:nvPr>
        </p:nvSpPr>
        <p:spPr>
          <a:xfrm>
            <a:off x="448966" y="1350110"/>
            <a:ext cx="8246100" cy="3512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a:t>https://github.com/htmw/2024F-Artificial-Asynchrony/wiki</a:t>
            </a:r>
            <a:endParaRPr/>
          </a:p>
          <a:p>
            <a:pPr indent="-165100" lvl="0" marL="342900" rtl="0" algn="l">
              <a:spcBef>
                <a:spcPts val="56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
              <a:t>Project Schedule</a:t>
            </a:r>
            <a:endParaRPr/>
          </a:p>
        </p:txBody>
      </p:sp>
      <p:sp>
        <p:nvSpPr>
          <p:cNvPr id="177" name="Google Shape;177;p32"/>
          <p:cNvSpPr txBox="1"/>
          <p:nvPr>
            <p:ph idx="1" type="body"/>
          </p:nvPr>
        </p:nvSpPr>
        <p:spPr>
          <a:xfrm>
            <a:off x="448966" y="1350110"/>
            <a:ext cx="8246100" cy="35121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
              <a:t>Meeting Cadence</a:t>
            </a:r>
            <a:endParaRPr/>
          </a:p>
          <a:p>
            <a:pPr indent="-406400" lvl="1" marL="914400" rtl="0" algn="l">
              <a:spcBef>
                <a:spcPts val="0"/>
              </a:spcBef>
              <a:spcAft>
                <a:spcPts val="0"/>
              </a:spcAft>
              <a:buSzPts val="2800"/>
              <a:buChar char="○"/>
            </a:pPr>
            <a:r>
              <a:rPr lang="en"/>
              <a:t>Twice a week (Mon, Thur)</a:t>
            </a:r>
            <a:endParaRPr/>
          </a:p>
          <a:p>
            <a:pPr indent="-406400" lvl="1" marL="914400" rtl="0" algn="l">
              <a:spcBef>
                <a:spcPts val="0"/>
              </a:spcBef>
              <a:spcAft>
                <a:spcPts val="0"/>
              </a:spcAft>
              <a:buSzPts val="2800"/>
              <a:buChar char="○"/>
            </a:pPr>
            <a:r>
              <a:rPr lang="en"/>
              <a:t>Additional meetings scheduled ad hoc based on team needs</a:t>
            </a:r>
            <a:endParaRPr/>
          </a:p>
          <a:p>
            <a:pPr indent="-406400" lvl="0" marL="457200" rtl="0" algn="l">
              <a:spcBef>
                <a:spcPts val="0"/>
              </a:spcBef>
              <a:spcAft>
                <a:spcPts val="0"/>
              </a:spcAft>
              <a:buSzPts val="2800"/>
              <a:buChar char="●"/>
            </a:pPr>
            <a:r>
              <a:rPr lang="en"/>
              <a:t>Text Based Daily Scrum</a:t>
            </a:r>
            <a:endParaRPr/>
          </a:p>
          <a:p>
            <a:pPr indent="-406400" lvl="1" marL="914400" rtl="0" algn="l">
              <a:spcBef>
                <a:spcPts val="0"/>
              </a:spcBef>
              <a:spcAft>
                <a:spcPts val="0"/>
              </a:spcAft>
              <a:buSzPts val="2800"/>
              <a:buChar char="○"/>
            </a:pPr>
            <a:r>
              <a:rPr lang="en"/>
              <a:t>Asynchronous team makes daily scrums impractical</a:t>
            </a:r>
            <a:endParaRPr/>
          </a:p>
          <a:p>
            <a:pPr indent="-406400" lvl="1" marL="914400" rtl="0" algn="l">
              <a:spcBef>
                <a:spcPts val="0"/>
              </a:spcBef>
              <a:spcAft>
                <a:spcPts val="0"/>
              </a:spcAft>
              <a:buSzPts val="2800"/>
              <a:buChar char="○"/>
            </a:pPr>
            <a:r>
              <a:rPr lang="en"/>
              <a:t>Substitute with text based check 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448965" y="281175"/>
            <a:ext cx="8246100" cy="916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Team Working Agreement</a:t>
            </a:r>
            <a:endParaRPr/>
          </a:p>
        </p:txBody>
      </p:sp>
      <p:sp>
        <p:nvSpPr>
          <p:cNvPr id="183" name="Google Shape;183;p33"/>
          <p:cNvSpPr txBox="1"/>
          <p:nvPr>
            <p:ph idx="1" type="body"/>
          </p:nvPr>
        </p:nvSpPr>
        <p:spPr>
          <a:xfrm>
            <a:off x="448966" y="1350110"/>
            <a:ext cx="8246100" cy="3512100"/>
          </a:xfrm>
          <a:prstGeom prst="rect">
            <a:avLst/>
          </a:prstGeom>
        </p:spPr>
        <p:txBody>
          <a:bodyPr anchorCtr="0" anchor="t" bIns="45700" lIns="91425" spcFirstLastPara="1" rIns="91425" wrap="square" tIns="45700">
            <a:normAutofit lnSpcReduction="20000"/>
          </a:bodyPr>
          <a:lstStyle/>
          <a:p>
            <a:pPr indent="-406400" lvl="0" marL="457200" rtl="0" algn="l">
              <a:spcBef>
                <a:spcPts val="560"/>
              </a:spcBef>
              <a:spcAft>
                <a:spcPts val="0"/>
              </a:spcAft>
              <a:buSzPts val="2800"/>
              <a:buChar char="●"/>
            </a:pPr>
            <a:r>
              <a:rPr lang="en"/>
              <a:t>Scheduling meetings</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
              <a:t>Communications</a:t>
            </a:r>
            <a:endParaRPr/>
          </a:p>
          <a:p>
            <a:pPr indent="-406400" lvl="1" marL="914400" rtl="0" algn="l">
              <a:spcBef>
                <a:spcPts val="0"/>
              </a:spcBef>
              <a:spcAft>
                <a:spcPts val="0"/>
              </a:spcAft>
              <a:buSzPts val="2800"/>
              <a:buChar char="○"/>
            </a:pPr>
            <a:r>
              <a:rPr lang="en"/>
              <a:t>Technologies used</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
              <a:t>Tentative schedule</a:t>
            </a:r>
            <a:endParaRPr/>
          </a:p>
          <a:p>
            <a:pPr indent="0" lvl="0" marL="457200" rtl="0" algn="l">
              <a:spcBef>
                <a:spcPts val="560"/>
              </a:spcBef>
              <a:spcAft>
                <a:spcPts val="0"/>
              </a:spcAft>
              <a:buNone/>
            </a:pPr>
            <a:r>
              <a:t/>
            </a:r>
            <a:endParaRPr/>
          </a:p>
          <a:p>
            <a:pPr indent="-406400" lvl="0" marL="457200" rtl="0" algn="l">
              <a:spcBef>
                <a:spcPts val="560"/>
              </a:spcBef>
              <a:spcAft>
                <a:spcPts val="0"/>
              </a:spcAft>
              <a:buSzPts val="2800"/>
              <a:buChar char="●"/>
            </a:pPr>
            <a:r>
              <a:rPr lang="en"/>
              <a:t>Respect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448965" y="281175"/>
            <a:ext cx="8246100" cy="916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Calibri"/>
              <a:buNone/>
            </a:pPr>
            <a:r>
              <a:rPr lang="en"/>
              <a:t>Alex Woods - Retail Investor</a:t>
            </a:r>
            <a:endParaRPr/>
          </a:p>
        </p:txBody>
      </p:sp>
      <p:sp>
        <p:nvSpPr>
          <p:cNvPr id="189" name="Google Shape;189;p34"/>
          <p:cNvSpPr txBox="1"/>
          <p:nvPr>
            <p:ph idx="1" type="body"/>
          </p:nvPr>
        </p:nvSpPr>
        <p:spPr>
          <a:xfrm>
            <a:off x="448966" y="1350110"/>
            <a:ext cx="4122900" cy="3512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1200"/>
              </a:spcBef>
              <a:spcAft>
                <a:spcPts val="0"/>
              </a:spcAft>
              <a:buClr>
                <a:schemeClr val="lt1"/>
              </a:buClr>
              <a:buSzPts val="1600"/>
              <a:buNone/>
            </a:pPr>
            <a:r>
              <a:rPr lang="en" sz="1600"/>
              <a:t>Age: 23</a:t>
            </a:r>
            <a:endParaRPr sz="1600"/>
          </a:p>
          <a:p>
            <a:pPr indent="0" lvl="0" marL="0" rtl="0" algn="l">
              <a:lnSpc>
                <a:spcPct val="100000"/>
              </a:lnSpc>
              <a:spcBef>
                <a:spcPts val="1200"/>
              </a:spcBef>
              <a:spcAft>
                <a:spcPts val="0"/>
              </a:spcAft>
              <a:buClr>
                <a:schemeClr val="lt1"/>
              </a:buClr>
              <a:buSzPts val="1600"/>
              <a:buNone/>
            </a:pPr>
            <a:r>
              <a:rPr lang="en" sz="1600"/>
              <a:t>Location: Arlington, Virginia</a:t>
            </a:r>
            <a:endParaRPr sz="1600"/>
          </a:p>
          <a:p>
            <a:pPr indent="0" lvl="0" marL="0" rtl="0" algn="l">
              <a:lnSpc>
                <a:spcPct val="100000"/>
              </a:lnSpc>
              <a:spcBef>
                <a:spcPts val="1200"/>
              </a:spcBef>
              <a:spcAft>
                <a:spcPts val="0"/>
              </a:spcAft>
              <a:buClr>
                <a:schemeClr val="lt1"/>
              </a:buClr>
              <a:buSzPts val="1600"/>
              <a:buNone/>
            </a:pPr>
            <a:r>
              <a:rPr lang="en" sz="1600"/>
              <a:t>Occupation: Nurse / recent graduate</a:t>
            </a:r>
            <a:endParaRPr sz="1600"/>
          </a:p>
          <a:p>
            <a:pPr indent="0" lvl="0" marL="0" rtl="0" algn="l">
              <a:lnSpc>
                <a:spcPct val="100000"/>
              </a:lnSpc>
              <a:spcBef>
                <a:spcPts val="1200"/>
              </a:spcBef>
              <a:spcAft>
                <a:spcPts val="0"/>
              </a:spcAft>
              <a:buClr>
                <a:schemeClr val="lt1"/>
              </a:buClr>
              <a:buSzPts val="1600"/>
              <a:buNone/>
            </a:pPr>
            <a:r>
              <a:rPr lang="en" sz="1600"/>
              <a:t>Alex is a recent graduate who wants to start investing but has limited money and a bit of experience. She is looking for an affordable and user friendly platform that can help her enter the investment world without the need for deep financial knowledge.</a:t>
            </a:r>
            <a:endParaRPr/>
          </a:p>
          <a:p>
            <a:pPr indent="0" lvl="0" marL="0" rtl="0" algn="l">
              <a:lnSpc>
                <a:spcPct val="100000"/>
              </a:lnSpc>
              <a:spcBef>
                <a:spcPts val="1200"/>
              </a:spcBef>
              <a:spcAft>
                <a:spcPts val="0"/>
              </a:spcAft>
              <a:buClr>
                <a:schemeClr val="lt1"/>
              </a:buClr>
              <a:buSzPts val="1600"/>
              <a:buNone/>
            </a:pPr>
            <a:r>
              <a:rPr lang="en" sz="1600"/>
              <a:t>Using our app will offer her personalized and ease to use market data which will make investing more accessible for beginners like Alex.</a:t>
            </a:r>
            <a:endParaRPr/>
          </a:p>
        </p:txBody>
      </p:sp>
      <p:pic>
        <p:nvPicPr>
          <p:cNvPr id="190" name="Google Shape;190;p34"/>
          <p:cNvPicPr preferRelativeResize="0"/>
          <p:nvPr/>
        </p:nvPicPr>
        <p:blipFill rotWithShape="1">
          <a:blip r:embed="rId3">
            <a:alphaModFix/>
          </a:blip>
          <a:srcRect b="0" l="0" r="0" t="0"/>
          <a:stretch/>
        </p:blipFill>
        <p:spPr>
          <a:xfrm>
            <a:off x="4549645" y="1463575"/>
            <a:ext cx="4450800" cy="339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