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226" y="-47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03dd6181bd_1_8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Kassandra: introduces team and project</a:t>
            </a:r>
            <a:endParaRPr dirty="0"/>
          </a:p>
        </p:txBody>
      </p:sp>
      <p:sp>
        <p:nvSpPr>
          <p:cNvPr id="135" name="Google Shape;135;g303dd6181bd_1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03dd6181bd_1_13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Andrew</a:t>
            </a:r>
            <a:endParaRPr/>
          </a:p>
        </p:txBody>
      </p:sp>
      <p:sp>
        <p:nvSpPr>
          <p:cNvPr id="193" name="Google Shape;193;g303dd6181bd_1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03dd6181bd_1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Henry</a:t>
            </a:r>
            <a:endParaRPr/>
          </a:p>
        </p:txBody>
      </p:sp>
      <p:sp>
        <p:nvSpPr>
          <p:cNvPr id="199" name="Google Shape;199;g303dd6181bd_1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03dd6181bd_1_14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Henry</a:t>
            </a:r>
            <a:endParaRPr/>
          </a:p>
        </p:txBody>
      </p:sp>
      <p:sp>
        <p:nvSpPr>
          <p:cNvPr id="205" name="Google Shape;205;g303dd6181bd_1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0449157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0449157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03dd6181bd_1_14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Henry</a:t>
            </a:r>
            <a:endParaRPr/>
          </a:p>
        </p:txBody>
      </p:sp>
      <p:sp>
        <p:nvSpPr>
          <p:cNvPr id="217" name="Google Shape;217;g303dd6181bd_1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03dd6181bd_1_15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Henry</a:t>
            </a:r>
            <a:endParaRPr/>
          </a:p>
        </p:txBody>
      </p:sp>
      <p:sp>
        <p:nvSpPr>
          <p:cNvPr id="223" name="Google Shape;223;g303dd6181bd_1_1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03dd6181bd_1_16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303dd6181bd_1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03dd6181bd_1_8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Kassandra: overview of agenda</a:t>
            </a:r>
            <a:endParaRPr/>
          </a:p>
        </p:txBody>
      </p:sp>
      <p:sp>
        <p:nvSpPr>
          <p:cNvPr id="141" name="Google Shape;141;g303dd6181bd_1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03dd6181bd_1_9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everyone give brief intro of name and team role</a:t>
            </a:r>
            <a:endParaRPr/>
          </a:p>
        </p:txBody>
      </p:sp>
      <p:sp>
        <p:nvSpPr>
          <p:cNvPr id="147" name="Google Shape;147;g303dd6181bd_1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03dd6181bd_1_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Andrew/Abed</a:t>
            </a:r>
            <a:endParaRPr/>
          </a:p>
        </p:txBody>
      </p:sp>
      <p:sp>
        <p:nvSpPr>
          <p:cNvPr id="153" name="Google Shape;153;g303dd6181bd_1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03dd6181bd_1_10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Andrew/Abed</a:t>
            </a:r>
            <a:endParaRPr/>
          </a:p>
        </p:txBody>
      </p:sp>
      <p:sp>
        <p:nvSpPr>
          <p:cNvPr id="159" name="Google Shape;159;g303dd6181bd_1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03dd6181bd_1_10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Abed</a:t>
            </a:r>
            <a:endParaRPr/>
          </a:p>
        </p:txBody>
      </p:sp>
      <p:sp>
        <p:nvSpPr>
          <p:cNvPr id="165" name="Google Shape;165;g303dd6181bd_1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03dd6181bd_1_11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Abed</a:t>
            </a:r>
            <a:endParaRPr/>
          </a:p>
        </p:txBody>
      </p:sp>
      <p:sp>
        <p:nvSpPr>
          <p:cNvPr id="172" name="Google Shape;172;g303dd6181bd_1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03dd6181bd_1_12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Abed</a:t>
            </a:r>
            <a:endParaRPr/>
          </a:p>
        </p:txBody>
      </p:sp>
      <p:sp>
        <p:nvSpPr>
          <p:cNvPr id="179" name="Google Shape;179;g303dd6181bd_1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03dd6181bd_1_12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Andrew</a:t>
            </a:r>
            <a:endParaRPr/>
          </a:p>
        </p:txBody>
      </p:sp>
      <p:sp>
        <p:nvSpPr>
          <p:cNvPr id="186" name="Google Shape;186;g303dd6181bd_1_1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ctrTitle"/>
          </p:nvPr>
        </p:nvSpPr>
        <p:spPr>
          <a:xfrm>
            <a:off x="907080" y="1808225"/>
            <a:ext cx="7940700" cy="137430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4"/>
          <p:cNvSpPr txBox="1">
            <a:spLocks noGrp="1"/>
          </p:cNvSpPr>
          <p:nvPr>
            <p:ph type="subTitle" idx="1"/>
          </p:nvPr>
        </p:nvSpPr>
        <p:spPr>
          <a:xfrm>
            <a:off x="907080" y="3793390"/>
            <a:ext cx="7940400" cy="610800"/>
          </a:xfrm>
          <a:prstGeom prst="rect">
            <a:avLst/>
          </a:prstGeom>
          <a:noFill/>
          <a:ln>
            <a:noFill/>
          </a:ln>
        </p:spPr>
        <p:txBody>
          <a:bodyPr spcFirstLastPara="1" wrap="square" lIns="91425" tIns="45700" rIns="91425" bIns="45700" anchor="t" anchorCtr="0">
            <a:normAutofit/>
          </a:bodyPr>
          <a:lstStyle>
            <a:lvl1pPr lvl="0" algn="r">
              <a:spcBef>
                <a:spcPts val="560"/>
              </a:spcBef>
              <a:spcAft>
                <a:spcPts val="0"/>
              </a:spcAft>
              <a:buClr>
                <a:srgbClr val="FF0000"/>
              </a:buClr>
              <a:buSzPts val="2800"/>
              <a:buNone/>
              <a:defRPr sz="2800" b="0" i="0">
                <a:solidFill>
                  <a:srgbClr val="FF000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60" name="Google Shape;60;p1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a:spLocks noGrp="1"/>
          </p:cNvSpPr>
          <p:nvPr>
            <p:ph type="pic" idx="2"/>
          </p:nvPr>
        </p:nvSpPr>
        <p:spPr>
          <a:xfrm>
            <a:off x="1792288" y="459581"/>
            <a:ext cx="5486400" cy="3086100"/>
          </a:xfrm>
          <a:prstGeom prst="rect">
            <a:avLst/>
          </a:prstGeom>
          <a:noFill/>
          <a:ln>
            <a:noFill/>
          </a:ln>
        </p:spPr>
      </p:sp>
      <p:sp>
        <p:nvSpPr>
          <p:cNvPr id="116" name="Google Shape;116;p23"/>
          <p:cNvSpPr txBox="1">
            <a:spLocks noGrp="1"/>
          </p:cNvSpPr>
          <p:nvPr>
            <p:ph type="body" idx="1"/>
          </p:nvPr>
        </p:nvSpPr>
        <p:spPr>
          <a:xfrm>
            <a:off x="1792288" y="4025503"/>
            <a:ext cx="5486400" cy="6036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7" name="Google Shape;117;p2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24"/>
          <p:cNvSpPr txBox="1">
            <a:spLocks noGrp="1"/>
          </p:cNvSpPr>
          <p:nvPr>
            <p:ph type="body" idx="1"/>
          </p:nvPr>
        </p:nvSpPr>
        <p:spPr>
          <a:xfrm rot="5400000">
            <a:off x="2874750" y="-1217399"/>
            <a:ext cx="3394500"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3" name="Google Shape;123;p2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rot="5400000">
            <a:off x="5463750" y="1371629"/>
            <a:ext cx="4388700"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25"/>
          <p:cNvSpPr txBox="1">
            <a:spLocks noGrp="1"/>
          </p:cNvSpPr>
          <p:nvPr>
            <p:ph type="body" idx="1"/>
          </p:nvPr>
        </p:nvSpPr>
        <p:spPr>
          <a:xfrm rot="5400000">
            <a:off x="1272750" y="-609571"/>
            <a:ext cx="4388700"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9" name="Google Shape;129;p2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32" name="Google Shape;132;p25" descr="E:\websites\free-power-point-templates\2012\logos.png"/>
          <p:cNvPicPr preferRelativeResize="0"/>
          <p:nvPr/>
        </p:nvPicPr>
        <p:blipFill rotWithShape="1">
          <a:blip r:embed="rId2">
            <a:alphaModFix/>
          </a:blip>
          <a:srcRect/>
          <a:stretch/>
        </p:blipFill>
        <p:spPr>
          <a:xfrm>
            <a:off x="3918306"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2281425" y="433880"/>
            <a:ext cx="6566400" cy="5727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0000"/>
              </a:buClr>
              <a:buSzPts val="3600"/>
              <a:buFont typeface="Calibri"/>
              <a:buNone/>
              <a:defRPr sz="36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5"/>
          <p:cNvSpPr txBox="1">
            <a:spLocks noGrp="1"/>
          </p:cNvSpPr>
          <p:nvPr>
            <p:ph type="body" idx="1"/>
          </p:nvPr>
        </p:nvSpPr>
        <p:spPr>
          <a:xfrm>
            <a:off x="2281425" y="1044700"/>
            <a:ext cx="6566400" cy="35112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solidFill>
                  <a:schemeClr val="dk1"/>
                </a:solidFill>
              </a:defRPr>
            </a:lvl1pPr>
            <a:lvl2pPr marL="914400" lvl="1" indent="-406400" algn="l">
              <a:spcBef>
                <a:spcPts val="560"/>
              </a:spcBef>
              <a:spcAft>
                <a:spcPts val="0"/>
              </a:spcAft>
              <a:buClr>
                <a:schemeClr val="dk1"/>
              </a:buClr>
              <a:buSzPts val="2800"/>
              <a:buChar char="–"/>
              <a:defRPr>
                <a:solidFill>
                  <a:schemeClr val="dk1"/>
                </a:solidFill>
              </a:defRPr>
            </a:lvl2pPr>
            <a:lvl3pPr marL="1371600" lvl="2" indent="-381000" algn="l">
              <a:spcBef>
                <a:spcPts val="480"/>
              </a:spcBef>
              <a:spcAft>
                <a:spcPts val="0"/>
              </a:spcAft>
              <a:buClr>
                <a:schemeClr val="dk1"/>
              </a:buClr>
              <a:buSzPts val="2400"/>
              <a:buChar char="•"/>
              <a:defRPr>
                <a:solidFill>
                  <a:schemeClr val="dk1"/>
                </a:solidFill>
              </a:defRPr>
            </a:lvl3pPr>
            <a:lvl4pPr marL="1828800" lvl="3" indent="-355600" algn="l">
              <a:spcBef>
                <a:spcPts val="400"/>
              </a:spcBef>
              <a:spcAft>
                <a:spcPts val="0"/>
              </a:spcAft>
              <a:buClr>
                <a:schemeClr val="dk1"/>
              </a:buClr>
              <a:buSzPts val="2000"/>
              <a:buChar char="–"/>
              <a:defRPr>
                <a:solidFill>
                  <a:schemeClr val="dk1"/>
                </a:solidFill>
              </a:defRPr>
            </a:lvl4pPr>
            <a:lvl5pPr marL="2286000" lvl="4" indent="-355600" algn="l">
              <a:spcBef>
                <a:spcPts val="400"/>
              </a:spcBef>
              <a:spcAft>
                <a:spcPts val="0"/>
              </a:spcAft>
              <a:buClr>
                <a:schemeClr val="dk1"/>
              </a:buClr>
              <a:buSzPts val="2000"/>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1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448965" y="281175"/>
            <a:ext cx="8246100" cy="916200"/>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FF0000"/>
              </a:buClr>
              <a:buSzPts val="3600"/>
              <a:buFont typeface="Calibri"/>
              <a:buNone/>
              <a:defRPr sz="36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6"/>
          <p:cNvSpPr txBox="1">
            <a:spLocks noGrp="1"/>
          </p:cNvSpPr>
          <p:nvPr>
            <p:ph type="body" idx="1"/>
          </p:nvPr>
        </p:nvSpPr>
        <p:spPr>
          <a:xfrm>
            <a:off x="448966" y="1350110"/>
            <a:ext cx="8246100" cy="35121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lt1"/>
              </a:buClr>
              <a:buSzPts val="2800"/>
              <a:buChar char="•"/>
              <a:defRPr sz="2800">
                <a:solidFill>
                  <a:schemeClr val="lt1"/>
                </a:solidFill>
              </a:defRPr>
            </a:lvl1pPr>
            <a:lvl2pPr marL="914400" lvl="1" indent="-406400" algn="l">
              <a:spcBef>
                <a:spcPts val="560"/>
              </a:spcBef>
              <a:spcAft>
                <a:spcPts val="0"/>
              </a:spcAft>
              <a:buClr>
                <a:schemeClr val="lt1"/>
              </a:buClr>
              <a:buSzPts val="2800"/>
              <a:buChar char="–"/>
              <a:defRPr>
                <a:solidFill>
                  <a:schemeClr val="lt1"/>
                </a:solidFill>
              </a:defRPr>
            </a:lvl2pPr>
            <a:lvl3pPr marL="1371600" lvl="2" indent="-381000" algn="l">
              <a:spcBef>
                <a:spcPts val="480"/>
              </a:spcBef>
              <a:spcAft>
                <a:spcPts val="0"/>
              </a:spcAft>
              <a:buClr>
                <a:schemeClr val="lt1"/>
              </a:buClr>
              <a:buSzPts val="2400"/>
              <a:buChar char="•"/>
              <a:defRPr>
                <a:solidFill>
                  <a:schemeClr val="lt1"/>
                </a:solidFill>
              </a:defRPr>
            </a:lvl3pPr>
            <a:lvl4pPr marL="1828800" lvl="3" indent="-355600" algn="l">
              <a:spcBef>
                <a:spcPts val="400"/>
              </a:spcBef>
              <a:spcAft>
                <a:spcPts val="0"/>
              </a:spcAft>
              <a:buClr>
                <a:schemeClr val="lt1"/>
              </a:buClr>
              <a:buSzPts val="2000"/>
              <a:buChar char="–"/>
              <a:defRPr>
                <a:solidFill>
                  <a:schemeClr val="lt1"/>
                </a:solidFill>
              </a:defRPr>
            </a:lvl4pPr>
            <a:lvl5pPr marL="2286000" lvl="4" indent="-355600" algn="l">
              <a:spcBef>
                <a:spcPts val="400"/>
              </a:spcBef>
              <a:spcAft>
                <a:spcPts val="0"/>
              </a:spcAft>
              <a:buClr>
                <a:schemeClr val="lt1"/>
              </a:buClr>
              <a:buSzPts val="2000"/>
              <a:buChar char="»"/>
              <a:defRPr>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 name="Google Shape;72;p1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722313" y="3305176"/>
            <a:ext cx="7772400" cy="10215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7"/>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8" name="Google Shape;78;p1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200151"/>
            <a:ext cx="4038600" cy="33945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4" name="Google Shape;84;p18"/>
          <p:cNvSpPr txBox="1">
            <a:spLocks noGrp="1"/>
          </p:cNvSpPr>
          <p:nvPr>
            <p:ph type="body" idx="2"/>
          </p:nvPr>
        </p:nvSpPr>
        <p:spPr>
          <a:xfrm>
            <a:off x="4648200" y="1200151"/>
            <a:ext cx="4038600" cy="33945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5" name="Google Shape;85;p1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601670" y="281175"/>
            <a:ext cx="7940700" cy="763500"/>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FF0000"/>
              </a:buClr>
              <a:buSzPts val="3600"/>
              <a:buFont typeface="Calibri"/>
              <a:buNone/>
              <a:defRPr sz="36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9"/>
          <p:cNvSpPr txBox="1">
            <a:spLocks noGrp="1"/>
          </p:cNvSpPr>
          <p:nvPr>
            <p:ph type="body" idx="1"/>
          </p:nvPr>
        </p:nvSpPr>
        <p:spPr>
          <a:xfrm>
            <a:off x="536879" y="1808225"/>
            <a:ext cx="4040100" cy="479700"/>
          </a:xfrm>
          <a:prstGeom prst="rect">
            <a:avLst/>
          </a:prstGeom>
          <a:noFill/>
          <a:ln>
            <a:noFill/>
          </a:ln>
        </p:spPr>
        <p:txBody>
          <a:bodyPr spcFirstLastPara="1" wrap="square" lIns="91425" tIns="45700" rIns="91425" bIns="45700" anchor="b" anchorCtr="0">
            <a:normAutofit/>
          </a:bodyPr>
          <a:lstStyle>
            <a:lvl1pPr marL="457200" lvl="0" indent="-228600" algn="ctr">
              <a:spcBef>
                <a:spcPts val="480"/>
              </a:spcBef>
              <a:spcAft>
                <a:spcPts val="0"/>
              </a:spcAft>
              <a:buClr>
                <a:schemeClr val="lt1"/>
              </a:buClr>
              <a:buSzPts val="2400"/>
              <a:buNone/>
              <a:defRPr sz="2400" b="1">
                <a:solidFill>
                  <a:schemeClr val="lt1"/>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1" name="Google Shape;91;p19"/>
          <p:cNvSpPr txBox="1">
            <a:spLocks noGrp="1"/>
          </p:cNvSpPr>
          <p:nvPr>
            <p:ph type="body" idx="2"/>
          </p:nvPr>
        </p:nvSpPr>
        <p:spPr>
          <a:xfrm>
            <a:off x="536879" y="2288046"/>
            <a:ext cx="4040100" cy="2137800"/>
          </a:xfrm>
          <a:prstGeom prst="rect">
            <a:avLst/>
          </a:prstGeom>
          <a:noFill/>
          <a:ln>
            <a:noFill/>
          </a:ln>
        </p:spPr>
        <p:txBody>
          <a:bodyPr spcFirstLastPara="1" wrap="square" lIns="91425" tIns="45700" rIns="91425" bIns="45700" anchor="t" anchorCtr="0">
            <a:normAutofit/>
          </a:bodyPr>
          <a:lstStyle>
            <a:lvl1pPr marL="457200" lvl="0" indent="-381000" algn="ctr">
              <a:spcBef>
                <a:spcPts val="480"/>
              </a:spcBef>
              <a:spcAft>
                <a:spcPts val="0"/>
              </a:spcAft>
              <a:buClr>
                <a:schemeClr val="lt1"/>
              </a:buClr>
              <a:buSzPts val="2400"/>
              <a:buChar char="•"/>
              <a:defRPr sz="2400">
                <a:solidFill>
                  <a:schemeClr val="lt1"/>
                </a:solidFill>
              </a:defRPr>
            </a:lvl1pPr>
            <a:lvl2pPr marL="914400" lvl="1" indent="-355600" algn="ctr">
              <a:spcBef>
                <a:spcPts val="400"/>
              </a:spcBef>
              <a:spcAft>
                <a:spcPts val="0"/>
              </a:spcAft>
              <a:buClr>
                <a:schemeClr val="lt1"/>
              </a:buClr>
              <a:buSzPts val="2000"/>
              <a:buChar char="–"/>
              <a:defRPr sz="2000">
                <a:solidFill>
                  <a:schemeClr val="lt1"/>
                </a:solidFill>
              </a:defRPr>
            </a:lvl2pPr>
            <a:lvl3pPr marL="1371600" lvl="2" indent="-342900" algn="ctr">
              <a:spcBef>
                <a:spcPts val="360"/>
              </a:spcBef>
              <a:spcAft>
                <a:spcPts val="0"/>
              </a:spcAft>
              <a:buClr>
                <a:schemeClr val="lt1"/>
              </a:buClr>
              <a:buSzPts val="1800"/>
              <a:buChar char="•"/>
              <a:defRPr sz="1800">
                <a:solidFill>
                  <a:schemeClr val="lt1"/>
                </a:solidFill>
              </a:defRPr>
            </a:lvl3pPr>
            <a:lvl4pPr marL="1828800" lvl="3" indent="-330200" algn="ctr">
              <a:spcBef>
                <a:spcPts val="320"/>
              </a:spcBef>
              <a:spcAft>
                <a:spcPts val="0"/>
              </a:spcAft>
              <a:buClr>
                <a:schemeClr val="lt1"/>
              </a:buClr>
              <a:buSzPts val="1600"/>
              <a:buChar char="–"/>
              <a:defRPr sz="1600">
                <a:solidFill>
                  <a:schemeClr val="lt1"/>
                </a:solidFill>
              </a:defRPr>
            </a:lvl4pPr>
            <a:lvl5pPr marL="2286000" lvl="4" indent="-330200" algn="ctr">
              <a:spcBef>
                <a:spcPts val="320"/>
              </a:spcBef>
              <a:spcAft>
                <a:spcPts val="0"/>
              </a:spcAft>
              <a:buClr>
                <a:schemeClr val="lt1"/>
              </a:buClr>
              <a:buSzPts val="1600"/>
              <a:buChar char="»"/>
              <a:defRPr sz="1600">
                <a:solidFill>
                  <a:schemeClr val="lt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2" name="Google Shape;92;p19"/>
          <p:cNvSpPr txBox="1">
            <a:spLocks noGrp="1"/>
          </p:cNvSpPr>
          <p:nvPr>
            <p:ph type="body" idx="3"/>
          </p:nvPr>
        </p:nvSpPr>
        <p:spPr>
          <a:xfrm>
            <a:off x="4572000" y="1808225"/>
            <a:ext cx="4041900" cy="479700"/>
          </a:xfrm>
          <a:prstGeom prst="rect">
            <a:avLst/>
          </a:prstGeom>
          <a:noFill/>
          <a:ln>
            <a:noFill/>
          </a:ln>
        </p:spPr>
        <p:txBody>
          <a:bodyPr spcFirstLastPara="1" wrap="square" lIns="91425" tIns="45700" rIns="91425" bIns="45700" anchor="b" anchorCtr="0">
            <a:normAutofit/>
          </a:bodyPr>
          <a:lstStyle>
            <a:lvl1pPr marL="457200" lvl="0" indent="-228600" algn="ctr">
              <a:spcBef>
                <a:spcPts val="480"/>
              </a:spcBef>
              <a:spcAft>
                <a:spcPts val="0"/>
              </a:spcAft>
              <a:buClr>
                <a:schemeClr val="lt1"/>
              </a:buClr>
              <a:buSzPts val="2400"/>
              <a:buNone/>
              <a:defRPr sz="2400" b="1">
                <a:solidFill>
                  <a:schemeClr val="lt1"/>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3" name="Google Shape;93;p19"/>
          <p:cNvSpPr txBox="1">
            <a:spLocks noGrp="1"/>
          </p:cNvSpPr>
          <p:nvPr>
            <p:ph type="body" idx="4"/>
          </p:nvPr>
        </p:nvSpPr>
        <p:spPr>
          <a:xfrm>
            <a:off x="4572000" y="2288046"/>
            <a:ext cx="4041900" cy="2137800"/>
          </a:xfrm>
          <a:prstGeom prst="rect">
            <a:avLst/>
          </a:prstGeom>
          <a:noFill/>
          <a:ln>
            <a:noFill/>
          </a:ln>
        </p:spPr>
        <p:txBody>
          <a:bodyPr spcFirstLastPara="1" wrap="square" lIns="91425" tIns="45700" rIns="91425" bIns="45700" anchor="t" anchorCtr="0">
            <a:normAutofit/>
          </a:bodyPr>
          <a:lstStyle>
            <a:lvl1pPr marL="457200" lvl="0" indent="-381000" algn="ctr">
              <a:spcBef>
                <a:spcPts val="480"/>
              </a:spcBef>
              <a:spcAft>
                <a:spcPts val="0"/>
              </a:spcAft>
              <a:buClr>
                <a:schemeClr val="lt1"/>
              </a:buClr>
              <a:buSzPts val="2400"/>
              <a:buChar char="•"/>
              <a:defRPr sz="2400">
                <a:solidFill>
                  <a:schemeClr val="lt1"/>
                </a:solidFill>
              </a:defRPr>
            </a:lvl1pPr>
            <a:lvl2pPr marL="914400" lvl="1" indent="-355600" algn="ctr">
              <a:spcBef>
                <a:spcPts val="400"/>
              </a:spcBef>
              <a:spcAft>
                <a:spcPts val="0"/>
              </a:spcAft>
              <a:buClr>
                <a:schemeClr val="lt1"/>
              </a:buClr>
              <a:buSzPts val="2000"/>
              <a:buChar char="–"/>
              <a:defRPr sz="2000">
                <a:solidFill>
                  <a:schemeClr val="lt1"/>
                </a:solidFill>
              </a:defRPr>
            </a:lvl2pPr>
            <a:lvl3pPr marL="1371600" lvl="2" indent="-342900" algn="ctr">
              <a:spcBef>
                <a:spcPts val="360"/>
              </a:spcBef>
              <a:spcAft>
                <a:spcPts val="0"/>
              </a:spcAft>
              <a:buClr>
                <a:schemeClr val="lt1"/>
              </a:buClr>
              <a:buSzPts val="1800"/>
              <a:buChar char="•"/>
              <a:defRPr sz="1800">
                <a:solidFill>
                  <a:schemeClr val="lt1"/>
                </a:solidFill>
              </a:defRPr>
            </a:lvl3pPr>
            <a:lvl4pPr marL="1828800" lvl="3" indent="-330200" algn="ctr">
              <a:spcBef>
                <a:spcPts val="320"/>
              </a:spcBef>
              <a:spcAft>
                <a:spcPts val="0"/>
              </a:spcAft>
              <a:buClr>
                <a:schemeClr val="lt1"/>
              </a:buClr>
              <a:buSzPts val="1600"/>
              <a:buChar char="–"/>
              <a:defRPr sz="1600">
                <a:solidFill>
                  <a:schemeClr val="lt1"/>
                </a:solidFill>
              </a:defRPr>
            </a:lvl4pPr>
            <a:lvl5pPr marL="2286000" lvl="4" indent="-330200" algn="ctr">
              <a:spcBef>
                <a:spcPts val="320"/>
              </a:spcBef>
              <a:spcAft>
                <a:spcPts val="0"/>
              </a:spcAft>
              <a:buClr>
                <a:schemeClr val="lt1"/>
              </a:buClr>
              <a:buSzPts val="1600"/>
              <a:buChar char="»"/>
              <a:defRPr sz="1600">
                <a:solidFill>
                  <a:schemeClr val="lt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4" name="Google Shape;94;p1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2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
        <p:nvSpPr>
          <p:cNvPr id="103" name="Google Shape;103;p2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457201" y="204787"/>
            <a:ext cx="3008400" cy="8715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09" name="Google Shape;109;p22"/>
          <p:cNvSpPr txBox="1">
            <a:spLocks noGrp="1"/>
          </p:cNvSpPr>
          <p:nvPr>
            <p:ph type="body" idx="2"/>
          </p:nvPr>
        </p:nvSpPr>
        <p:spPr>
          <a:xfrm>
            <a:off x="457201" y="1076326"/>
            <a:ext cx="3008400" cy="35184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lvl1pPr marR="0" lvl="0" algn="ctr">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normAutofit/>
          </a:bodyPr>
          <a:lstStyle>
            <a:lvl1pPr marL="457200" marR="0" lvl="0" indent="-431800" algn="l">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Calibri"/>
                <a:ea typeface="Calibri"/>
                <a:cs typeface="Calibri"/>
                <a:sym typeface="Calibri"/>
              </a:defRPr>
            </a:lvl1pPr>
            <a:lvl2pPr marL="0" marR="0" lvl="1" indent="0" algn="r">
              <a:spcBef>
                <a:spcPts val="0"/>
              </a:spcBef>
              <a:buNone/>
              <a:defRPr sz="1200" b="0" i="0" u="none" strike="noStrike" cap="none">
                <a:solidFill>
                  <a:srgbClr val="888888"/>
                </a:solidFill>
                <a:latin typeface="Calibri"/>
                <a:ea typeface="Calibri"/>
                <a:cs typeface="Calibri"/>
                <a:sym typeface="Calibri"/>
              </a:defRPr>
            </a:lvl2pPr>
            <a:lvl3pPr marL="0" marR="0" lvl="2" indent="0" algn="r">
              <a:spcBef>
                <a:spcPts val="0"/>
              </a:spcBef>
              <a:buNone/>
              <a:defRPr sz="1200" b="0" i="0" u="none" strike="noStrike" cap="none">
                <a:solidFill>
                  <a:srgbClr val="888888"/>
                </a:solidFill>
                <a:latin typeface="Calibri"/>
                <a:ea typeface="Calibri"/>
                <a:cs typeface="Calibri"/>
                <a:sym typeface="Calibri"/>
              </a:defRPr>
            </a:lvl3pPr>
            <a:lvl4pPr marL="0" marR="0" lvl="3" indent="0" algn="r">
              <a:spcBef>
                <a:spcPts val="0"/>
              </a:spcBef>
              <a:buNone/>
              <a:defRPr sz="1200" b="0" i="0" u="none" strike="noStrike" cap="none">
                <a:solidFill>
                  <a:srgbClr val="888888"/>
                </a:solidFill>
                <a:latin typeface="Calibri"/>
                <a:ea typeface="Calibri"/>
                <a:cs typeface="Calibri"/>
                <a:sym typeface="Calibri"/>
              </a:defRPr>
            </a:lvl4pPr>
            <a:lvl5pPr marL="0" marR="0" lvl="4" indent="0" algn="r">
              <a:spcBef>
                <a:spcPts val="0"/>
              </a:spcBef>
              <a:buNone/>
              <a:defRPr sz="1200" b="0" i="0" u="none" strike="noStrike" cap="none">
                <a:solidFill>
                  <a:srgbClr val="888888"/>
                </a:solidFill>
                <a:latin typeface="Calibri"/>
                <a:ea typeface="Calibri"/>
                <a:cs typeface="Calibri"/>
                <a:sym typeface="Calibri"/>
              </a:defRPr>
            </a:lvl5pPr>
            <a:lvl6pPr marL="0" marR="0" lvl="5" indent="0" algn="r">
              <a:spcBef>
                <a:spcPts val="0"/>
              </a:spcBef>
              <a:buNone/>
              <a:defRPr sz="1200" b="0" i="0" u="none" strike="noStrike" cap="none">
                <a:solidFill>
                  <a:srgbClr val="888888"/>
                </a:solidFill>
                <a:latin typeface="Calibri"/>
                <a:ea typeface="Calibri"/>
                <a:cs typeface="Calibri"/>
                <a:sym typeface="Calibri"/>
              </a:defRPr>
            </a:lvl6pPr>
            <a:lvl7pPr marL="0" marR="0" lvl="6" indent="0" algn="r">
              <a:spcBef>
                <a:spcPts val="0"/>
              </a:spcBef>
              <a:buNone/>
              <a:defRPr sz="1200" b="0" i="0" u="none" strike="noStrike" cap="none">
                <a:solidFill>
                  <a:srgbClr val="888888"/>
                </a:solidFill>
                <a:latin typeface="Calibri"/>
                <a:ea typeface="Calibri"/>
                <a:cs typeface="Calibri"/>
                <a:sym typeface="Calibri"/>
              </a:defRPr>
            </a:lvl7pPr>
            <a:lvl8pPr marL="0" marR="0" lvl="7" indent="0" algn="r">
              <a:spcBef>
                <a:spcPts val="0"/>
              </a:spcBef>
              <a:buNone/>
              <a:defRPr sz="1200" b="0" i="0" u="none" strike="noStrike" cap="none">
                <a:solidFill>
                  <a:srgbClr val="888888"/>
                </a:solidFill>
                <a:latin typeface="Calibri"/>
                <a:ea typeface="Calibri"/>
                <a:cs typeface="Calibri"/>
                <a:sym typeface="Calibri"/>
              </a:defRPr>
            </a:lvl8pPr>
            <a:lvl9pPr marL="0" marR="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3"/>
          <p:cNvSpPr txBox="1"/>
          <p:nvPr/>
        </p:nvSpPr>
        <p:spPr>
          <a:xfrm>
            <a:off x="-9150" y="5213747"/>
            <a:ext cx="83895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0" i="0" u="none" strike="noStrike" cap="none">
                <a:solidFill>
                  <a:srgbClr val="A5A5A5"/>
                </a:solidFill>
                <a:latin typeface="Calibri"/>
                <a:ea typeface="Calibri"/>
                <a:cs typeface="Calibri"/>
                <a:sym typeface="Calibri"/>
              </a:rPr>
              <a:t>This presentation uses a free template provided by FPPT.com</a:t>
            </a:r>
            <a:endParaRPr/>
          </a:p>
          <a:p>
            <a:pPr marL="0" marR="0" lvl="0" indent="0" algn="l" rtl="0">
              <a:spcBef>
                <a:spcPts val="0"/>
              </a:spcBef>
              <a:spcAft>
                <a:spcPts val="0"/>
              </a:spcAft>
              <a:buNone/>
            </a:pPr>
            <a:r>
              <a:rPr lang="en" sz="1400">
                <a:solidFill>
                  <a:srgbClr val="A5A5A5"/>
                </a:solidFill>
                <a:latin typeface="Calibri"/>
                <a:ea typeface="Calibri"/>
                <a:cs typeface="Calibri"/>
                <a:sym typeface="Calibri"/>
              </a:rPr>
              <a:t>www.free-power-point-templates.com</a:t>
            </a:r>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ctrTitle"/>
          </p:nvPr>
        </p:nvSpPr>
        <p:spPr>
          <a:xfrm>
            <a:off x="907080" y="1808225"/>
            <a:ext cx="7940700" cy="137430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p>
            <a:pPr marL="0" lvl="0" indent="0" algn="r" rtl="0">
              <a:spcBef>
                <a:spcPts val="0"/>
              </a:spcBef>
              <a:spcAft>
                <a:spcPts val="0"/>
              </a:spcAft>
              <a:buClr>
                <a:schemeClr val="lt1"/>
              </a:buClr>
              <a:buSzPts val="3600"/>
              <a:buFont typeface="Calibri"/>
              <a:buNone/>
            </a:pPr>
            <a:r>
              <a:rPr lang="en" dirty="0"/>
              <a:t>Market Magician</a:t>
            </a:r>
            <a:br>
              <a:rPr lang="en" dirty="0"/>
            </a:br>
            <a:r>
              <a:rPr lang="en" sz="2800" dirty="0"/>
              <a:t>Algorithmic Trader</a:t>
            </a:r>
            <a:endParaRPr dirty="0"/>
          </a:p>
        </p:txBody>
      </p:sp>
      <p:sp>
        <p:nvSpPr>
          <p:cNvPr id="138" name="Google Shape;138;p26"/>
          <p:cNvSpPr txBox="1">
            <a:spLocks noGrp="1"/>
          </p:cNvSpPr>
          <p:nvPr>
            <p:ph type="subTitle" idx="1"/>
          </p:nvPr>
        </p:nvSpPr>
        <p:spPr>
          <a:xfrm>
            <a:off x="907080" y="3793389"/>
            <a:ext cx="7940400" cy="1068900"/>
          </a:xfrm>
          <a:prstGeom prst="rect">
            <a:avLst/>
          </a:prstGeom>
          <a:noFill/>
          <a:ln>
            <a:noFill/>
          </a:ln>
        </p:spPr>
        <p:txBody>
          <a:bodyPr spcFirstLastPara="1" wrap="square" lIns="91425" tIns="45700" rIns="91425" bIns="45700" anchor="t" anchorCtr="0">
            <a:normAutofit fontScale="77500" lnSpcReduction="20000"/>
          </a:bodyPr>
          <a:lstStyle/>
          <a:p>
            <a:pPr marL="0" lvl="0" indent="0" algn="r" rtl="0">
              <a:spcBef>
                <a:spcPts val="0"/>
              </a:spcBef>
              <a:spcAft>
                <a:spcPts val="0"/>
              </a:spcAft>
              <a:buClr>
                <a:srgbClr val="FF0000"/>
              </a:buClr>
              <a:buSzPct val="100000"/>
              <a:buNone/>
            </a:pPr>
            <a:r>
              <a:rPr lang="en"/>
              <a:t>Artificial Asynchrony</a:t>
            </a:r>
            <a:endParaRPr/>
          </a:p>
          <a:p>
            <a:pPr marL="0" lvl="0" indent="0" algn="r" rtl="0">
              <a:spcBef>
                <a:spcPts val="434"/>
              </a:spcBef>
              <a:spcAft>
                <a:spcPts val="0"/>
              </a:spcAft>
              <a:buClr>
                <a:srgbClr val="FF0000"/>
              </a:buClr>
              <a:buSzPct val="100000"/>
              <a:buNone/>
            </a:pPr>
            <a:r>
              <a:rPr lang="en"/>
              <a:t>CS691</a:t>
            </a:r>
            <a:endParaRPr/>
          </a:p>
          <a:p>
            <a:pPr marL="0" lvl="0" indent="0" algn="r" rtl="0">
              <a:spcBef>
                <a:spcPts val="434"/>
              </a:spcBef>
              <a:spcAft>
                <a:spcPts val="0"/>
              </a:spcAft>
              <a:buClr>
                <a:srgbClr val="FF0000"/>
              </a:buClr>
              <a:buSzPct val="100000"/>
              <a:buNone/>
            </a:pPr>
            <a:r>
              <a:rPr lang="en"/>
              <a:t>Sep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5"/>
          <p:cNvSpPr txBox="1">
            <a:spLocks noGrp="1"/>
          </p:cNvSpPr>
          <p:nvPr>
            <p:ph type="title"/>
          </p:nvPr>
        </p:nvSpPr>
        <p:spPr>
          <a:xfrm>
            <a:off x="2281425" y="433880"/>
            <a:ext cx="65664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FF0000"/>
              </a:buClr>
              <a:buSzPct val="100000"/>
              <a:buFont typeface="Calibri"/>
              <a:buNone/>
            </a:pPr>
            <a:r>
              <a:rPr lang="en"/>
              <a:t>Algorithms</a:t>
            </a:r>
            <a:endParaRPr/>
          </a:p>
        </p:txBody>
      </p:sp>
      <p:sp>
        <p:nvSpPr>
          <p:cNvPr id="196" name="Google Shape;196;p35"/>
          <p:cNvSpPr txBox="1">
            <a:spLocks noGrp="1"/>
          </p:cNvSpPr>
          <p:nvPr>
            <p:ph type="body" idx="1"/>
          </p:nvPr>
        </p:nvSpPr>
        <p:spPr>
          <a:xfrm>
            <a:off x="2281425" y="1044700"/>
            <a:ext cx="6566400" cy="3511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
              <a:t>Linear Regression</a:t>
            </a:r>
            <a:endParaRPr/>
          </a:p>
          <a:p>
            <a:pPr marL="342900" lvl="0" indent="-165100" algn="l" rtl="0">
              <a:spcBef>
                <a:spcPts val="560"/>
              </a:spcBef>
              <a:spcAft>
                <a:spcPts val="0"/>
              </a:spcAft>
              <a:buClr>
                <a:schemeClr val="dk1"/>
              </a:buClr>
              <a:buSzPts val="2800"/>
              <a:buNone/>
            </a:pPr>
            <a:endParaRPr/>
          </a:p>
          <a:p>
            <a:pPr marL="342900" lvl="0" indent="-342900" algn="l" rtl="0">
              <a:spcBef>
                <a:spcPts val="560"/>
              </a:spcBef>
              <a:spcAft>
                <a:spcPts val="0"/>
              </a:spcAft>
              <a:buClr>
                <a:schemeClr val="dk1"/>
              </a:buClr>
              <a:buSzPts val="2800"/>
              <a:buChar char="•"/>
            </a:pPr>
            <a:r>
              <a:rPr lang="en"/>
              <a:t>Logistic Regression</a:t>
            </a:r>
            <a:endParaRPr/>
          </a:p>
          <a:p>
            <a:pPr marL="342900" lvl="0" indent="-165100" algn="l" rtl="0">
              <a:spcBef>
                <a:spcPts val="560"/>
              </a:spcBef>
              <a:spcAft>
                <a:spcPts val="0"/>
              </a:spcAft>
              <a:buClr>
                <a:schemeClr val="dk1"/>
              </a:buClr>
              <a:buSzPts val="2800"/>
              <a:buNone/>
            </a:pPr>
            <a:endParaRPr/>
          </a:p>
          <a:p>
            <a:pPr marL="342900" lvl="0" indent="-342900" algn="l" rtl="0">
              <a:spcBef>
                <a:spcPts val="560"/>
              </a:spcBef>
              <a:spcAft>
                <a:spcPts val="0"/>
              </a:spcAft>
              <a:buClr>
                <a:schemeClr val="dk1"/>
              </a:buClr>
              <a:buSzPts val="2800"/>
              <a:buChar char="•"/>
            </a:pPr>
            <a:r>
              <a:rPr lang="en"/>
              <a:t>Monte Carlo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6"/>
          <p:cNvSpPr txBox="1">
            <a:spLocks noGrp="1"/>
          </p:cNvSpPr>
          <p:nvPr>
            <p:ph type="title"/>
          </p:nvPr>
        </p:nvSpPr>
        <p:spPr>
          <a:xfrm>
            <a:off x="2281425" y="433880"/>
            <a:ext cx="65664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FF0000"/>
              </a:buClr>
              <a:buSzPct val="100000"/>
              <a:buFont typeface="Calibri"/>
              <a:buNone/>
            </a:pPr>
            <a:r>
              <a:rPr lang="en"/>
              <a:t>Project Schedule</a:t>
            </a:r>
            <a:endParaRPr/>
          </a:p>
        </p:txBody>
      </p:sp>
      <p:sp>
        <p:nvSpPr>
          <p:cNvPr id="202" name="Google Shape;202;p36"/>
          <p:cNvSpPr txBox="1">
            <a:spLocks noGrp="1"/>
          </p:cNvSpPr>
          <p:nvPr>
            <p:ph type="body" idx="1"/>
          </p:nvPr>
        </p:nvSpPr>
        <p:spPr>
          <a:xfrm>
            <a:off x="2281425" y="1044700"/>
            <a:ext cx="6566400" cy="38175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2800"/>
              <a:buChar char="•"/>
            </a:pPr>
            <a:r>
              <a:rPr lang="en"/>
              <a:t>Meeting Cadence</a:t>
            </a:r>
            <a:endParaRPr/>
          </a:p>
          <a:p>
            <a:pPr marL="742950" lvl="1" indent="-285750" algn="l" rtl="0">
              <a:spcBef>
                <a:spcPts val="560"/>
              </a:spcBef>
              <a:spcAft>
                <a:spcPts val="0"/>
              </a:spcAft>
              <a:buClr>
                <a:schemeClr val="dk1"/>
              </a:buClr>
              <a:buSzPts val="2800"/>
              <a:buChar char="–"/>
            </a:pPr>
            <a:r>
              <a:rPr lang="en"/>
              <a:t>Twice a week (Sat, Mon)</a:t>
            </a:r>
            <a:endParaRPr/>
          </a:p>
          <a:p>
            <a:pPr marL="742950" lvl="1" indent="-285750" algn="l" rtl="0">
              <a:spcBef>
                <a:spcPts val="560"/>
              </a:spcBef>
              <a:spcAft>
                <a:spcPts val="0"/>
              </a:spcAft>
              <a:buClr>
                <a:schemeClr val="dk1"/>
              </a:buClr>
              <a:buSzPts val="2800"/>
              <a:buChar char="–"/>
            </a:pPr>
            <a:r>
              <a:rPr lang="en"/>
              <a:t>Additional meetings scheduled ad hoc based on team needs</a:t>
            </a:r>
            <a:endParaRPr/>
          </a:p>
          <a:p>
            <a:pPr marL="342900" lvl="0" indent="-342900" algn="l" rtl="0">
              <a:spcBef>
                <a:spcPts val="560"/>
              </a:spcBef>
              <a:spcAft>
                <a:spcPts val="0"/>
              </a:spcAft>
              <a:buClr>
                <a:schemeClr val="dk1"/>
              </a:buClr>
              <a:buSzPts val="2800"/>
              <a:buChar char="•"/>
            </a:pPr>
            <a:r>
              <a:rPr lang="en"/>
              <a:t>Text Based Daily Scrum</a:t>
            </a:r>
            <a:endParaRPr/>
          </a:p>
          <a:p>
            <a:pPr marL="742950" lvl="1" indent="-285750" algn="l" rtl="0">
              <a:spcBef>
                <a:spcPts val="560"/>
              </a:spcBef>
              <a:spcAft>
                <a:spcPts val="0"/>
              </a:spcAft>
              <a:buClr>
                <a:schemeClr val="dk1"/>
              </a:buClr>
              <a:buSzPts val="2800"/>
              <a:buChar char="–"/>
            </a:pPr>
            <a:r>
              <a:rPr lang="en"/>
              <a:t>Asynchronous team makes daily scrums impractical</a:t>
            </a:r>
            <a:endParaRPr/>
          </a:p>
          <a:p>
            <a:pPr marL="742950" lvl="1" indent="-285750" algn="l" rtl="0">
              <a:spcBef>
                <a:spcPts val="560"/>
              </a:spcBef>
              <a:spcAft>
                <a:spcPts val="0"/>
              </a:spcAft>
              <a:buClr>
                <a:schemeClr val="dk1"/>
              </a:buClr>
              <a:buSzPts val="2800"/>
              <a:buChar char="–"/>
            </a:pPr>
            <a:r>
              <a:rPr lang="en"/>
              <a:t>Substitute with text based check in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7"/>
          <p:cNvSpPr txBox="1">
            <a:spLocks noGrp="1"/>
          </p:cNvSpPr>
          <p:nvPr>
            <p:ph type="title"/>
          </p:nvPr>
        </p:nvSpPr>
        <p:spPr>
          <a:xfrm>
            <a:off x="448965" y="281175"/>
            <a:ext cx="8246100" cy="9162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0000"/>
              </a:buClr>
              <a:buSzPts val="3600"/>
              <a:buFont typeface="Calibri"/>
              <a:buNone/>
            </a:pPr>
            <a:r>
              <a:rPr lang="en"/>
              <a:t>Team Gantt Chart</a:t>
            </a:r>
            <a:endParaRPr/>
          </a:p>
        </p:txBody>
      </p:sp>
      <p:pic>
        <p:nvPicPr>
          <p:cNvPr id="208" name="Google Shape;208;p37"/>
          <p:cNvPicPr preferRelativeResize="0">
            <a:picLocks noGrp="1"/>
          </p:cNvPicPr>
          <p:nvPr>
            <p:ph type="body" idx="1"/>
          </p:nvPr>
        </p:nvPicPr>
        <p:blipFill rotWithShape="1">
          <a:blip r:embed="rId3">
            <a:alphaModFix/>
          </a:blip>
          <a:srcRect/>
          <a:stretch/>
        </p:blipFill>
        <p:spPr>
          <a:xfrm>
            <a:off x="1059785" y="1269954"/>
            <a:ext cx="7024500" cy="3838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8"/>
          <p:cNvSpPr txBox="1">
            <a:spLocks noGrp="1"/>
          </p:cNvSpPr>
          <p:nvPr>
            <p:ph type="title"/>
          </p:nvPr>
        </p:nvSpPr>
        <p:spPr>
          <a:xfrm>
            <a:off x="448965" y="281175"/>
            <a:ext cx="8246100" cy="916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a:t>Team Working Agreement</a:t>
            </a:r>
            <a:endParaRPr/>
          </a:p>
        </p:txBody>
      </p:sp>
      <p:sp>
        <p:nvSpPr>
          <p:cNvPr id="214" name="Google Shape;214;p38"/>
          <p:cNvSpPr txBox="1">
            <a:spLocks noGrp="1"/>
          </p:cNvSpPr>
          <p:nvPr>
            <p:ph type="body" idx="1"/>
          </p:nvPr>
        </p:nvSpPr>
        <p:spPr>
          <a:xfrm>
            <a:off x="448966" y="1350110"/>
            <a:ext cx="8246100" cy="3512100"/>
          </a:xfrm>
          <a:prstGeom prst="rect">
            <a:avLst/>
          </a:prstGeom>
        </p:spPr>
        <p:txBody>
          <a:bodyPr spcFirstLastPara="1" wrap="square" lIns="91425" tIns="45700" rIns="91425" bIns="45700" anchor="t" anchorCtr="0">
            <a:normAutofit fontScale="92500"/>
          </a:bodyPr>
          <a:lstStyle/>
          <a:p>
            <a:pPr marL="457200" lvl="0" indent="-406400" algn="l" rtl="0">
              <a:spcBef>
                <a:spcPts val="560"/>
              </a:spcBef>
              <a:spcAft>
                <a:spcPts val="0"/>
              </a:spcAft>
              <a:buSzPts val="2800"/>
              <a:buChar char="●"/>
            </a:pPr>
            <a:r>
              <a:rPr lang="en"/>
              <a:t>Scheduling meetings</a:t>
            </a:r>
            <a:endParaRPr/>
          </a:p>
          <a:p>
            <a:pPr marL="0" lvl="0" indent="0" algn="l" rtl="0">
              <a:spcBef>
                <a:spcPts val="560"/>
              </a:spcBef>
              <a:spcAft>
                <a:spcPts val="0"/>
              </a:spcAft>
              <a:buNone/>
            </a:pPr>
            <a:endParaRPr/>
          </a:p>
          <a:p>
            <a:pPr marL="457200" lvl="0" indent="-406400" algn="l" rtl="0">
              <a:spcBef>
                <a:spcPts val="560"/>
              </a:spcBef>
              <a:spcAft>
                <a:spcPts val="0"/>
              </a:spcAft>
              <a:buSzPts val="2800"/>
              <a:buChar char="●"/>
            </a:pPr>
            <a:r>
              <a:rPr lang="en"/>
              <a:t>Communications</a:t>
            </a:r>
            <a:endParaRPr/>
          </a:p>
          <a:p>
            <a:pPr marL="914400" lvl="1" indent="-406400" algn="l" rtl="0">
              <a:spcBef>
                <a:spcPts val="0"/>
              </a:spcBef>
              <a:spcAft>
                <a:spcPts val="0"/>
              </a:spcAft>
              <a:buSzPts val="2800"/>
              <a:buChar char="○"/>
            </a:pPr>
            <a:r>
              <a:rPr lang="en"/>
              <a:t>Technologies used</a:t>
            </a:r>
            <a:endParaRPr/>
          </a:p>
          <a:p>
            <a:pPr marL="0" lvl="0" indent="0" algn="l" rtl="0">
              <a:spcBef>
                <a:spcPts val="560"/>
              </a:spcBef>
              <a:spcAft>
                <a:spcPts val="0"/>
              </a:spcAft>
              <a:buNone/>
            </a:pPr>
            <a:endParaRPr/>
          </a:p>
          <a:p>
            <a:pPr marL="457200" lvl="0" indent="-406400" algn="l" rtl="0">
              <a:spcBef>
                <a:spcPts val="560"/>
              </a:spcBef>
              <a:spcAft>
                <a:spcPts val="0"/>
              </a:spcAft>
              <a:buSzPts val="2800"/>
              <a:buChar char="●"/>
            </a:pPr>
            <a:r>
              <a:rPr lang="en"/>
              <a:t>Tentative schedule</a:t>
            </a:r>
            <a:endParaRPr/>
          </a:p>
          <a:p>
            <a:pPr marL="457200" lvl="0" indent="0" algn="l" rtl="0">
              <a:spcBef>
                <a:spcPts val="560"/>
              </a:spcBef>
              <a:spcAft>
                <a:spcPts val="0"/>
              </a:spcAft>
              <a:buNone/>
            </a:pPr>
            <a:endParaRPr/>
          </a:p>
          <a:p>
            <a:pPr marL="457200" lvl="0" indent="-406400" algn="l" rtl="0">
              <a:spcBef>
                <a:spcPts val="560"/>
              </a:spcBef>
              <a:spcAft>
                <a:spcPts val="0"/>
              </a:spcAft>
              <a:buSzPts val="2800"/>
              <a:buChar char="●"/>
            </a:pPr>
            <a:r>
              <a:rPr lang="en"/>
              <a:t>Respect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9"/>
          <p:cNvSpPr txBox="1">
            <a:spLocks noGrp="1"/>
          </p:cNvSpPr>
          <p:nvPr>
            <p:ph type="title"/>
          </p:nvPr>
        </p:nvSpPr>
        <p:spPr>
          <a:xfrm>
            <a:off x="448965" y="281175"/>
            <a:ext cx="8246100" cy="9162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0000"/>
              </a:buClr>
              <a:buSzPts val="3600"/>
              <a:buFont typeface="Calibri"/>
              <a:buNone/>
            </a:pPr>
            <a:r>
              <a:rPr lang="en"/>
              <a:t>Sprint 0 Retrospective</a:t>
            </a:r>
            <a:endParaRPr/>
          </a:p>
        </p:txBody>
      </p:sp>
      <p:pic>
        <p:nvPicPr>
          <p:cNvPr id="220" name="Google Shape;220;p39"/>
          <p:cNvPicPr preferRelativeResize="0">
            <a:picLocks noGrp="1"/>
          </p:cNvPicPr>
          <p:nvPr>
            <p:ph type="body" idx="1"/>
          </p:nvPr>
        </p:nvPicPr>
        <p:blipFill rotWithShape="1">
          <a:blip r:embed="rId3">
            <a:alphaModFix/>
          </a:blip>
          <a:srcRect/>
          <a:stretch/>
        </p:blipFill>
        <p:spPr>
          <a:xfrm>
            <a:off x="983433" y="1291318"/>
            <a:ext cx="7177200" cy="3876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0"/>
          <p:cNvSpPr txBox="1">
            <a:spLocks noGrp="1"/>
          </p:cNvSpPr>
          <p:nvPr>
            <p:ph type="title"/>
          </p:nvPr>
        </p:nvSpPr>
        <p:spPr>
          <a:xfrm>
            <a:off x="448965" y="281175"/>
            <a:ext cx="8246100" cy="9162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0000"/>
              </a:buClr>
              <a:buSzPts val="3600"/>
              <a:buFont typeface="Calibri"/>
              <a:buNone/>
            </a:pPr>
            <a:r>
              <a:rPr lang="en"/>
              <a:t>Sprint 0 Retrospective</a:t>
            </a:r>
            <a:endParaRPr/>
          </a:p>
        </p:txBody>
      </p:sp>
      <p:sp>
        <p:nvSpPr>
          <p:cNvPr id="226" name="Google Shape;226;p40"/>
          <p:cNvSpPr txBox="1"/>
          <p:nvPr/>
        </p:nvSpPr>
        <p:spPr>
          <a:xfrm>
            <a:off x="178695" y="1350110"/>
            <a:ext cx="2807100" cy="3512100"/>
          </a:xfrm>
          <a:prstGeom prst="rect">
            <a:avLst/>
          </a:prstGeom>
          <a:noFill/>
          <a:ln>
            <a:noFill/>
          </a:ln>
        </p:spPr>
        <p:txBody>
          <a:bodyPr spcFirstLastPara="1" wrap="square" lIns="91425" tIns="45700" rIns="91425" bIns="45700" anchor="t" anchorCtr="0">
            <a:normAutofit fontScale="92500"/>
          </a:bodyPr>
          <a:lstStyle/>
          <a:p>
            <a:pPr marL="0" marR="0" lvl="0" indent="0" algn="l" rtl="0">
              <a:spcBef>
                <a:spcPts val="0"/>
              </a:spcBef>
              <a:spcAft>
                <a:spcPts val="0"/>
              </a:spcAft>
              <a:buClr>
                <a:schemeClr val="lt1"/>
              </a:buClr>
              <a:buSzPct val="100000"/>
              <a:buFont typeface="Arial"/>
              <a:buNone/>
            </a:pPr>
            <a:r>
              <a:rPr lang="en" sz="2600">
                <a:solidFill>
                  <a:schemeClr val="lt1"/>
                </a:solidFill>
                <a:latin typeface="Calibri"/>
                <a:ea typeface="Calibri"/>
                <a:cs typeface="Calibri"/>
                <a:sym typeface="Calibri"/>
              </a:rPr>
              <a:t>What Went Well</a:t>
            </a:r>
            <a:endParaRPr/>
          </a:p>
          <a:p>
            <a:pPr marL="342900" marR="0" lvl="0" indent="-342900" algn="l" rtl="0">
              <a:spcBef>
                <a:spcPts val="407"/>
              </a:spcBef>
              <a:spcAft>
                <a:spcPts val="0"/>
              </a:spcAft>
              <a:buClr>
                <a:schemeClr val="lt1"/>
              </a:buClr>
              <a:buSzPct val="100000"/>
              <a:buFont typeface="Arial"/>
              <a:buChar char="•"/>
            </a:pPr>
            <a:r>
              <a:rPr lang="en" sz="2200">
                <a:solidFill>
                  <a:schemeClr val="lt1"/>
                </a:solidFill>
                <a:latin typeface="Calibri"/>
                <a:ea typeface="Calibri"/>
                <a:cs typeface="Calibri"/>
                <a:sym typeface="Calibri"/>
              </a:rPr>
              <a:t>Effective teamwork in compressed timeframe</a:t>
            </a:r>
            <a:endParaRPr/>
          </a:p>
          <a:p>
            <a:pPr marL="342900" marR="0" lvl="0" indent="-342900" algn="l" rtl="0">
              <a:spcBef>
                <a:spcPts val="407"/>
              </a:spcBef>
              <a:spcAft>
                <a:spcPts val="0"/>
              </a:spcAft>
              <a:buClr>
                <a:schemeClr val="lt1"/>
              </a:buClr>
              <a:buSzPct val="100000"/>
              <a:buFont typeface="Arial"/>
              <a:buChar char="•"/>
            </a:pPr>
            <a:r>
              <a:rPr lang="en" sz="2200">
                <a:solidFill>
                  <a:schemeClr val="lt1"/>
                </a:solidFill>
                <a:latin typeface="Calibri"/>
                <a:ea typeface="Calibri"/>
                <a:cs typeface="Calibri"/>
                <a:sym typeface="Calibri"/>
              </a:rPr>
              <a:t>Roles assigned to match member strengths</a:t>
            </a:r>
            <a:endParaRPr/>
          </a:p>
          <a:p>
            <a:pPr marL="342900" marR="0" lvl="0" indent="-342900" algn="l" rtl="0">
              <a:spcBef>
                <a:spcPts val="407"/>
              </a:spcBef>
              <a:spcAft>
                <a:spcPts val="0"/>
              </a:spcAft>
              <a:buClr>
                <a:schemeClr val="lt1"/>
              </a:buClr>
              <a:buSzPct val="100000"/>
              <a:buFont typeface="Arial"/>
              <a:buChar char="•"/>
            </a:pPr>
            <a:r>
              <a:rPr lang="en" sz="2200">
                <a:solidFill>
                  <a:schemeClr val="lt1"/>
                </a:solidFill>
                <a:latin typeface="Calibri"/>
                <a:ea typeface="Calibri"/>
                <a:cs typeface="Calibri"/>
                <a:sym typeface="Calibri"/>
              </a:rPr>
              <a:t>Voting methodology ensured team consensus</a:t>
            </a:r>
            <a:endParaRPr/>
          </a:p>
        </p:txBody>
      </p:sp>
      <p:sp>
        <p:nvSpPr>
          <p:cNvPr id="227" name="Google Shape;227;p40"/>
          <p:cNvSpPr txBox="1"/>
          <p:nvPr/>
        </p:nvSpPr>
        <p:spPr>
          <a:xfrm>
            <a:off x="3164598" y="1350110"/>
            <a:ext cx="2811000" cy="35121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lt1"/>
              </a:buClr>
              <a:buSzPts val="2400"/>
              <a:buFont typeface="Arial"/>
              <a:buNone/>
            </a:pPr>
            <a:r>
              <a:rPr lang="en" sz="2400">
                <a:solidFill>
                  <a:schemeClr val="lt1"/>
                </a:solidFill>
                <a:latin typeface="Calibri"/>
                <a:ea typeface="Calibri"/>
                <a:cs typeface="Calibri"/>
                <a:sym typeface="Calibri"/>
              </a:rPr>
              <a:t>Needs Improvement</a:t>
            </a:r>
            <a:endParaRPr/>
          </a:p>
          <a:p>
            <a:pPr marL="342900" marR="0" lvl="0" indent="-342900" algn="l" rtl="0">
              <a:spcBef>
                <a:spcPts val="400"/>
              </a:spcBef>
              <a:spcAft>
                <a:spcPts val="0"/>
              </a:spcAft>
              <a:buClr>
                <a:schemeClr val="lt1"/>
              </a:buClr>
              <a:buSzPts val="2000"/>
              <a:buFont typeface="Arial"/>
              <a:buChar char="•"/>
            </a:pPr>
            <a:r>
              <a:rPr lang="en" sz="2000">
                <a:solidFill>
                  <a:schemeClr val="lt1"/>
                </a:solidFill>
                <a:latin typeface="Calibri"/>
                <a:ea typeface="Calibri"/>
                <a:cs typeface="Calibri"/>
                <a:sym typeface="Calibri"/>
              </a:rPr>
              <a:t>Team communication lacking</a:t>
            </a:r>
            <a:endParaRPr/>
          </a:p>
          <a:p>
            <a:pPr marL="342900" marR="0" lvl="0" indent="-342900" algn="l" rtl="0">
              <a:spcBef>
                <a:spcPts val="400"/>
              </a:spcBef>
              <a:spcAft>
                <a:spcPts val="0"/>
              </a:spcAft>
              <a:buClr>
                <a:schemeClr val="lt1"/>
              </a:buClr>
              <a:buSzPts val="2000"/>
              <a:buFont typeface="Arial"/>
              <a:buChar char="•"/>
            </a:pPr>
            <a:r>
              <a:rPr lang="en" sz="2000">
                <a:solidFill>
                  <a:schemeClr val="lt1"/>
                </a:solidFill>
                <a:latin typeface="Calibri"/>
                <a:ea typeface="Calibri"/>
                <a:cs typeface="Calibri"/>
                <a:sym typeface="Calibri"/>
              </a:rPr>
              <a:t>Allocation of available time</a:t>
            </a:r>
            <a:endParaRPr/>
          </a:p>
          <a:p>
            <a:pPr marL="342900" marR="0" lvl="0" indent="-342900" algn="l" rtl="0">
              <a:spcBef>
                <a:spcPts val="400"/>
              </a:spcBef>
              <a:spcAft>
                <a:spcPts val="0"/>
              </a:spcAft>
              <a:buClr>
                <a:schemeClr val="lt1"/>
              </a:buClr>
              <a:buSzPts val="2000"/>
              <a:buFont typeface="Arial"/>
              <a:buChar char="•"/>
            </a:pPr>
            <a:r>
              <a:rPr lang="en" sz="2000">
                <a:solidFill>
                  <a:schemeClr val="lt1"/>
                </a:solidFill>
                <a:latin typeface="Calibri"/>
                <a:ea typeface="Calibri"/>
                <a:cs typeface="Calibri"/>
                <a:sym typeface="Calibri"/>
              </a:rPr>
              <a:t>Lack of good meeting notes</a:t>
            </a:r>
            <a:endParaRPr/>
          </a:p>
        </p:txBody>
      </p:sp>
      <p:sp>
        <p:nvSpPr>
          <p:cNvPr id="228" name="Google Shape;228;p40"/>
          <p:cNvSpPr txBox="1"/>
          <p:nvPr/>
        </p:nvSpPr>
        <p:spPr>
          <a:xfrm>
            <a:off x="6154300" y="1350110"/>
            <a:ext cx="2811000" cy="35121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lt1"/>
              </a:buClr>
              <a:buSzPts val="2400"/>
              <a:buFont typeface="Arial"/>
              <a:buNone/>
            </a:pPr>
            <a:r>
              <a:rPr lang="en" sz="2400">
                <a:solidFill>
                  <a:schemeClr val="lt1"/>
                </a:solidFill>
                <a:latin typeface="Calibri"/>
                <a:ea typeface="Calibri"/>
                <a:cs typeface="Calibri"/>
                <a:sym typeface="Calibri"/>
              </a:rPr>
              <a:t>Action Items</a:t>
            </a:r>
            <a:endParaRPr/>
          </a:p>
          <a:p>
            <a:pPr marL="342900" marR="0" lvl="0" indent="-342900" algn="l" rtl="0">
              <a:spcBef>
                <a:spcPts val="400"/>
              </a:spcBef>
              <a:spcAft>
                <a:spcPts val="0"/>
              </a:spcAft>
              <a:buClr>
                <a:schemeClr val="lt1"/>
              </a:buClr>
              <a:buSzPts val="2000"/>
              <a:buFont typeface="Arial"/>
              <a:buChar char="•"/>
            </a:pPr>
            <a:r>
              <a:rPr lang="en" sz="2000">
                <a:solidFill>
                  <a:schemeClr val="lt1"/>
                </a:solidFill>
                <a:latin typeface="Calibri"/>
                <a:ea typeface="Calibri"/>
                <a:cs typeface="Calibri"/>
                <a:sym typeface="Calibri"/>
              </a:rPr>
              <a:t>Add meeting schedule to team discord</a:t>
            </a:r>
            <a:endParaRPr/>
          </a:p>
          <a:p>
            <a:pPr marL="342900" marR="0" lvl="0" indent="-342900" algn="l" rtl="0">
              <a:spcBef>
                <a:spcPts val="400"/>
              </a:spcBef>
              <a:spcAft>
                <a:spcPts val="0"/>
              </a:spcAft>
              <a:buClr>
                <a:schemeClr val="lt1"/>
              </a:buClr>
              <a:buSzPts val="2000"/>
              <a:buFont typeface="Arial"/>
              <a:buChar char="•"/>
            </a:pPr>
            <a:r>
              <a:rPr lang="en" sz="2000">
                <a:solidFill>
                  <a:schemeClr val="lt1"/>
                </a:solidFill>
                <a:latin typeface="Calibri"/>
                <a:ea typeface="Calibri"/>
                <a:cs typeface="Calibri"/>
                <a:sym typeface="Calibri"/>
              </a:rPr>
              <a:t>Add text based “daily scrum” to team discord</a:t>
            </a:r>
            <a:endParaRPr/>
          </a:p>
          <a:p>
            <a:pPr marL="342900" marR="0" lvl="0" indent="-342900" algn="l" rtl="0">
              <a:spcBef>
                <a:spcPts val="400"/>
              </a:spcBef>
              <a:spcAft>
                <a:spcPts val="0"/>
              </a:spcAft>
              <a:buClr>
                <a:schemeClr val="lt1"/>
              </a:buClr>
              <a:buSzPts val="2000"/>
              <a:buFont typeface="Arial"/>
              <a:buChar char="•"/>
            </a:pPr>
            <a:r>
              <a:rPr lang="en" sz="2000">
                <a:solidFill>
                  <a:schemeClr val="lt1"/>
                </a:solidFill>
                <a:latin typeface="Calibri"/>
                <a:ea typeface="Calibri"/>
                <a:cs typeface="Calibri"/>
                <a:sym typeface="Calibri"/>
              </a:rPr>
              <a:t>Assign notes taker for each meeting</a:t>
            </a:r>
            <a:endParaRPr/>
          </a:p>
        </p:txBody>
      </p:sp>
      <p:sp>
        <p:nvSpPr>
          <p:cNvPr id="3" name="TextBox 2">
            <a:extLst>
              <a:ext uri="{FF2B5EF4-FFF2-40B4-BE49-F238E27FC236}">
                <a16:creationId xmlns:a16="http://schemas.microsoft.com/office/drawing/2014/main" id="{E21C6473-E69C-E340-19C4-DC6CEABEBF9D}"/>
              </a:ext>
            </a:extLst>
          </p:cNvPr>
          <p:cNvSpPr txBox="1"/>
          <p:nvPr/>
        </p:nvSpPr>
        <p:spPr>
          <a:xfrm>
            <a:off x="2265528" y="2743986"/>
            <a:ext cx="4585648" cy="307777"/>
          </a:xfrm>
          <a:prstGeom prst="rect">
            <a:avLst/>
          </a:prstGeom>
          <a:noFill/>
        </p:spPr>
        <p:txBody>
          <a:bodyPr wrap="square">
            <a:spAutoFit/>
          </a:bodyPr>
          <a:lstStyle/>
          <a:p>
            <a:r>
              <a:rPr 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1"/>
          <p:cNvSpPr txBox="1">
            <a:spLocks noGrp="1"/>
          </p:cNvSpPr>
          <p:nvPr>
            <p:ph type="title"/>
          </p:nvPr>
        </p:nvSpPr>
        <p:spPr>
          <a:xfrm>
            <a:off x="2281425" y="433880"/>
            <a:ext cx="65664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FF0000"/>
              </a:buClr>
              <a:buSzPct val="100000"/>
              <a:buFont typeface="Calibri"/>
              <a:buNone/>
            </a:pPr>
            <a:r>
              <a:rPr lang="en"/>
              <a:t>Wikipage Link</a:t>
            </a:r>
            <a:endParaRPr/>
          </a:p>
        </p:txBody>
      </p:sp>
      <p:sp>
        <p:nvSpPr>
          <p:cNvPr id="234" name="Google Shape;234;p41"/>
          <p:cNvSpPr txBox="1">
            <a:spLocks noGrp="1"/>
          </p:cNvSpPr>
          <p:nvPr>
            <p:ph type="body" idx="1"/>
          </p:nvPr>
        </p:nvSpPr>
        <p:spPr>
          <a:xfrm>
            <a:off x="2281425" y="1044700"/>
            <a:ext cx="6566400" cy="3511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
              <a:t>https://github.com/htmw/2024F-Artificial-Asynchrony/wiki</a:t>
            </a:r>
            <a:endParaRPr/>
          </a:p>
          <a:p>
            <a:pPr marL="342900" lvl="0" indent="-165100" algn="l" rtl="0">
              <a:spcBef>
                <a:spcPts val="560"/>
              </a:spcBef>
              <a:spcAft>
                <a:spcPts val="0"/>
              </a:spcAft>
              <a:buClr>
                <a:schemeClr val="dk1"/>
              </a:buClr>
              <a:buSzPts val="2800"/>
              <a:buNone/>
            </a:pPr>
            <a:endParaRPr/>
          </a:p>
        </p:txBody>
      </p:sp>
      <p:pic>
        <p:nvPicPr>
          <p:cNvPr id="235" name="Google Shape;235;p41"/>
          <p:cNvPicPr preferRelativeResize="0"/>
          <p:nvPr/>
        </p:nvPicPr>
        <p:blipFill>
          <a:blip r:embed="rId3">
            <a:alphaModFix/>
          </a:blip>
          <a:stretch>
            <a:fillRect/>
          </a:stretch>
        </p:blipFill>
        <p:spPr>
          <a:xfrm>
            <a:off x="3022000" y="2185200"/>
            <a:ext cx="5273800" cy="2696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69542F-4C45-A213-798E-7CF739B03B41}"/>
              </a:ext>
            </a:extLst>
          </p:cNvPr>
          <p:cNvSpPr>
            <a:spLocks noGrp="1"/>
          </p:cNvSpPr>
          <p:nvPr>
            <p:ph type="body" idx="1"/>
          </p:nvPr>
        </p:nvSpPr>
        <p:spPr>
          <a:xfrm>
            <a:off x="2487165" y="2035300"/>
            <a:ext cx="6310125" cy="1862330"/>
          </a:xfrm>
        </p:spPr>
        <p:txBody>
          <a:bodyPr>
            <a:normAutofit/>
          </a:bodyPr>
          <a:lstStyle/>
          <a:p>
            <a:pPr marL="50800" indent="0">
              <a:buNone/>
            </a:pPr>
            <a:r>
              <a:rPr lang="en-US" sz="4400" dirty="0"/>
              <a:t>Thank you for your time</a:t>
            </a:r>
          </a:p>
        </p:txBody>
      </p:sp>
    </p:spTree>
    <p:extLst>
      <p:ext uri="{BB962C8B-B14F-4D97-AF65-F5344CB8AC3E}">
        <p14:creationId xmlns:p14="http://schemas.microsoft.com/office/powerpoint/2010/main" val="1230815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2281425" y="433880"/>
            <a:ext cx="65664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FF0000"/>
              </a:buClr>
              <a:buSzPct val="100000"/>
              <a:buFont typeface="Calibri"/>
              <a:buNone/>
            </a:pPr>
            <a:r>
              <a:rPr lang="en"/>
              <a:t>Agenda</a:t>
            </a:r>
            <a:endParaRPr/>
          </a:p>
        </p:txBody>
      </p:sp>
      <p:sp>
        <p:nvSpPr>
          <p:cNvPr id="144" name="Google Shape;144;p27"/>
          <p:cNvSpPr txBox="1">
            <a:spLocks noGrp="1"/>
          </p:cNvSpPr>
          <p:nvPr>
            <p:ph type="body" idx="1"/>
          </p:nvPr>
        </p:nvSpPr>
        <p:spPr>
          <a:xfrm>
            <a:off x="2281425" y="1044700"/>
            <a:ext cx="6566400" cy="3970200"/>
          </a:xfrm>
          <a:prstGeom prst="rect">
            <a:avLst/>
          </a:prstGeom>
          <a:noFill/>
          <a:ln>
            <a:noFill/>
          </a:ln>
        </p:spPr>
        <p:txBody>
          <a:bodyPr spcFirstLastPara="1" wrap="square" lIns="91425" tIns="45700" rIns="91425" bIns="45700" anchor="t" anchorCtr="0">
            <a:normAutofit fontScale="77500" lnSpcReduction="20000"/>
          </a:bodyPr>
          <a:lstStyle/>
          <a:p>
            <a:pPr marL="514350" lvl="0" indent="-514350" algn="l" rtl="0">
              <a:spcBef>
                <a:spcPts val="0"/>
              </a:spcBef>
              <a:spcAft>
                <a:spcPts val="0"/>
              </a:spcAft>
              <a:buClr>
                <a:schemeClr val="dk1"/>
              </a:buClr>
              <a:buSzPct val="100000"/>
              <a:buFont typeface="Calibri"/>
              <a:buAutoNum type="arabicPeriod"/>
            </a:pPr>
            <a:r>
              <a:rPr lang="en"/>
              <a:t>Team Intro</a:t>
            </a:r>
            <a:endParaRPr/>
          </a:p>
          <a:p>
            <a:pPr marL="742950" lvl="1" indent="-285750" algn="l" rtl="0">
              <a:spcBef>
                <a:spcPts val="308"/>
              </a:spcBef>
              <a:spcAft>
                <a:spcPts val="0"/>
              </a:spcAft>
              <a:buClr>
                <a:schemeClr val="dk1"/>
              </a:buClr>
              <a:buSzPct val="100000"/>
              <a:buChar char="–"/>
            </a:pPr>
            <a:r>
              <a:rPr lang="en" sz="2200"/>
              <a:t>Member Names</a:t>
            </a:r>
            <a:endParaRPr/>
          </a:p>
          <a:p>
            <a:pPr marL="742950" lvl="1" indent="-285750" algn="l" rtl="0">
              <a:spcBef>
                <a:spcPts val="308"/>
              </a:spcBef>
              <a:spcAft>
                <a:spcPts val="0"/>
              </a:spcAft>
              <a:buClr>
                <a:schemeClr val="dk1"/>
              </a:buClr>
              <a:buSzPct val="100000"/>
              <a:buChar char="–"/>
            </a:pPr>
            <a:r>
              <a:rPr lang="en" sz="2200"/>
              <a:t>Roles and Responsibilities</a:t>
            </a:r>
            <a:endParaRPr/>
          </a:p>
          <a:p>
            <a:pPr marL="514350" lvl="0" indent="-514350" algn="l" rtl="0">
              <a:spcBef>
                <a:spcPts val="392"/>
              </a:spcBef>
              <a:spcAft>
                <a:spcPts val="0"/>
              </a:spcAft>
              <a:buClr>
                <a:schemeClr val="dk1"/>
              </a:buClr>
              <a:buSzPct val="100000"/>
              <a:buFont typeface="Calibri"/>
              <a:buAutoNum type="arabicPeriod"/>
            </a:pPr>
            <a:r>
              <a:rPr lang="en"/>
              <a:t>Project Overview</a:t>
            </a:r>
            <a:endParaRPr/>
          </a:p>
          <a:p>
            <a:pPr marL="742950" lvl="1" indent="-285750" algn="l" rtl="0">
              <a:spcBef>
                <a:spcPts val="308"/>
              </a:spcBef>
              <a:spcAft>
                <a:spcPts val="0"/>
              </a:spcAft>
              <a:buClr>
                <a:schemeClr val="dk1"/>
              </a:buClr>
              <a:buSzPct val="100000"/>
              <a:buChar char="–"/>
            </a:pPr>
            <a:r>
              <a:rPr lang="en" sz="2200"/>
              <a:t>Problem Statement</a:t>
            </a:r>
            <a:endParaRPr/>
          </a:p>
          <a:p>
            <a:pPr marL="742950" lvl="1" indent="-285750" algn="l" rtl="0">
              <a:spcBef>
                <a:spcPts val="308"/>
              </a:spcBef>
              <a:spcAft>
                <a:spcPts val="0"/>
              </a:spcAft>
              <a:buClr>
                <a:schemeClr val="dk1"/>
              </a:buClr>
              <a:buSzPct val="100000"/>
              <a:buChar char="–"/>
            </a:pPr>
            <a:r>
              <a:rPr lang="en" sz="2200"/>
              <a:t>Project Description</a:t>
            </a:r>
            <a:endParaRPr/>
          </a:p>
          <a:p>
            <a:pPr marL="742950" lvl="1" indent="-285750" algn="l" rtl="0">
              <a:spcBef>
                <a:spcPts val="308"/>
              </a:spcBef>
              <a:spcAft>
                <a:spcPts val="0"/>
              </a:spcAft>
              <a:buClr>
                <a:schemeClr val="dk1"/>
              </a:buClr>
              <a:buSzPct val="100000"/>
              <a:buChar char="–"/>
            </a:pPr>
            <a:r>
              <a:rPr lang="en" sz="2200"/>
              <a:t>Personas</a:t>
            </a:r>
            <a:endParaRPr/>
          </a:p>
          <a:p>
            <a:pPr marL="514350" lvl="0" indent="-514350" algn="l" rtl="0">
              <a:spcBef>
                <a:spcPts val="392"/>
              </a:spcBef>
              <a:spcAft>
                <a:spcPts val="0"/>
              </a:spcAft>
              <a:buClr>
                <a:schemeClr val="dk1"/>
              </a:buClr>
              <a:buSzPct val="100000"/>
              <a:buFont typeface="Calibri"/>
              <a:buAutoNum type="arabicPeriod"/>
            </a:pPr>
            <a:r>
              <a:rPr lang="en"/>
              <a:t>Software Tools</a:t>
            </a:r>
            <a:endParaRPr/>
          </a:p>
          <a:p>
            <a:pPr marL="742950" lvl="1" indent="-285750" algn="l" rtl="0">
              <a:spcBef>
                <a:spcPts val="308"/>
              </a:spcBef>
              <a:spcAft>
                <a:spcPts val="0"/>
              </a:spcAft>
              <a:buClr>
                <a:schemeClr val="dk1"/>
              </a:buClr>
              <a:buSzPct val="100000"/>
              <a:buChar char="–"/>
            </a:pPr>
            <a:r>
              <a:rPr lang="en" sz="2200"/>
              <a:t>Technologies</a:t>
            </a:r>
            <a:endParaRPr/>
          </a:p>
          <a:p>
            <a:pPr marL="742950" lvl="1" indent="-285750" algn="l" rtl="0">
              <a:spcBef>
                <a:spcPts val="308"/>
              </a:spcBef>
              <a:spcAft>
                <a:spcPts val="0"/>
              </a:spcAft>
              <a:buClr>
                <a:schemeClr val="dk1"/>
              </a:buClr>
              <a:buSzPct val="100000"/>
              <a:buChar char="–"/>
            </a:pPr>
            <a:r>
              <a:rPr lang="en" sz="2200"/>
              <a:t>Algorithms</a:t>
            </a:r>
            <a:endParaRPr/>
          </a:p>
          <a:p>
            <a:pPr marL="514350" lvl="0" indent="-514350" algn="l" rtl="0">
              <a:spcBef>
                <a:spcPts val="392"/>
              </a:spcBef>
              <a:spcAft>
                <a:spcPts val="0"/>
              </a:spcAft>
              <a:buClr>
                <a:schemeClr val="dk1"/>
              </a:buClr>
              <a:buSzPct val="100000"/>
              <a:buFont typeface="Calibri"/>
              <a:buAutoNum type="arabicPeriod"/>
            </a:pPr>
            <a:r>
              <a:rPr lang="en"/>
              <a:t>Team Logistics</a:t>
            </a:r>
            <a:endParaRPr/>
          </a:p>
          <a:p>
            <a:pPr marL="742950" lvl="1" indent="-285750" algn="l" rtl="0">
              <a:spcBef>
                <a:spcPts val="308"/>
              </a:spcBef>
              <a:spcAft>
                <a:spcPts val="0"/>
              </a:spcAft>
              <a:buClr>
                <a:schemeClr val="dk1"/>
              </a:buClr>
              <a:buSzPct val="100000"/>
              <a:buChar char="–"/>
            </a:pPr>
            <a:r>
              <a:rPr lang="en" sz="2200"/>
              <a:t>Product Schedule</a:t>
            </a:r>
            <a:endParaRPr/>
          </a:p>
          <a:p>
            <a:pPr marL="742950" lvl="1" indent="-285750" algn="l" rtl="0">
              <a:spcBef>
                <a:spcPts val="308"/>
              </a:spcBef>
              <a:spcAft>
                <a:spcPts val="0"/>
              </a:spcAft>
              <a:buClr>
                <a:schemeClr val="dk1"/>
              </a:buClr>
              <a:buSzPct val="100000"/>
              <a:buChar char="–"/>
            </a:pPr>
            <a:r>
              <a:rPr lang="en" sz="2200"/>
              <a:t>Team Working Agreement</a:t>
            </a:r>
            <a:endParaRPr/>
          </a:p>
          <a:p>
            <a:pPr marL="514350" lvl="0" indent="-514350" algn="l" rtl="0">
              <a:spcBef>
                <a:spcPts val="392"/>
              </a:spcBef>
              <a:spcAft>
                <a:spcPts val="0"/>
              </a:spcAft>
              <a:buClr>
                <a:schemeClr val="dk1"/>
              </a:buClr>
              <a:buSzPct val="100000"/>
              <a:buFont typeface="Calibri"/>
              <a:buAutoNum type="arabicPeriod"/>
            </a:pPr>
            <a:r>
              <a:rPr lang="en"/>
              <a:t>Retrospective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2281425" y="433880"/>
            <a:ext cx="65664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FF0000"/>
              </a:buClr>
              <a:buSzPct val="100000"/>
              <a:buFont typeface="Calibri"/>
              <a:buNone/>
            </a:pPr>
            <a:r>
              <a:rPr lang="en"/>
              <a:t>Team Roles and Responsibilities</a:t>
            </a:r>
            <a:endParaRPr/>
          </a:p>
        </p:txBody>
      </p:sp>
      <p:sp>
        <p:nvSpPr>
          <p:cNvPr id="150" name="Google Shape;150;p28"/>
          <p:cNvSpPr txBox="1">
            <a:spLocks noGrp="1"/>
          </p:cNvSpPr>
          <p:nvPr>
            <p:ph type="body" idx="1"/>
          </p:nvPr>
        </p:nvSpPr>
        <p:spPr>
          <a:xfrm>
            <a:off x="2281425" y="1044700"/>
            <a:ext cx="6566400" cy="35121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
              <a:t>Kassandra Camarillo – Team Leader</a:t>
            </a:r>
            <a:endParaRPr/>
          </a:p>
          <a:p>
            <a:pPr marL="342900" lvl="0" indent="-342900" algn="l" rtl="0">
              <a:spcBef>
                <a:spcPts val="560"/>
              </a:spcBef>
              <a:spcAft>
                <a:spcPts val="0"/>
              </a:spcAft>
              <a:buClr>
                <a:schemeClr val="dk1"/>
              </a:buClr>
              <a:buSzPts val="2800"/>
              <a:buChar char="•"/>
            </a:pPr>
            <a:r>
              <a:rPr lang="en"/>
              <a:t>Henry Kim – Scrum Master</a:t>
            </a:r>
            <a:endParaRPr/>
          </a:p>
          <a:p>
            <a:pPr marL="342900" lvl="0" indent="-342900" algn="l" rtl="0">
              <a:spcBef>
                <a:spcPts val="560"/>
              </a:spcBef>
              <a:spcAft>
                <a:spcPts val="0"/>
              </a:spcAft>
              <a:buClr>
                <a:schemeClr val="dk1"/>
              </a:buClr>
              <a:buSzPts val="2800"/>
              <a:buChar char="•"/>
            </a:pPr>
            <a:r>
              <a:rPr lang="en"/>
              <a:t>Abed Mussawi – Developer</a:t>
            </a:r>
            <a:endParaRPr/>
          </a:p>
          <a:p>
            <a:pPr marL="342900" lvl="0" indent="-342900" algn="l" rtl="0">
              <a:spcBef>
                <a:spcPts val="560"/>
              </a:spcBef>
              <a:spcAft>
                <a:spcPts val="0"/>
              </a:spcAft>
              <a:buClr>
                <a:schemeClr val="dk1"/>
              </a:buClr>
              <a:buSzPts val="2800"/>
              <a:buChar char="•"/>
            </a:pPr>
            <a:r>
              <a:rPr lang="en"/>
              <a:t>Andrew Rowan – Developer</a:t>
            </a:r>
            <a:endParaRPr/>
          </a:p>
          <a:p>
            <a:pPr marL="342900" lvl="0" indent="-342900" algn="l" rtl="0">
              <a:spcBef>
                <a:spcPts val="560"/>
              </a:spcBef>
              <a:spcAft>
                <a:spcPts val="0"/>
              </a:spcAft>
              <a:buClr>
                <a:schemeClr val="dk1"/>
              </a:buClr>
              <a:buSzPts val="2800"/>
              <a:buChar char="•"/>
            </a:pPr>
            <a:r>
              <a:rPr lang="en"/>
              <a:t>Aviel Sanchez - Developer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2281425" y="433880"/>
            <a:ext cx="65664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FF0000"/>
              </a:buClr>
              <a:buSzPct val="100000"/>
              <a:buFont typeface="Calibri"/>
              <a:buNone/>
            </a:pPr>
            <a:r>
              <a:rPr lang="en"/>
              <a:t>Problem Statement</a:t>
            </a:r>
            <a:endParaRPr/>
          </a:p>
        </p:txBody>
      </p:sp>
      <p:sp>
        <p:nvSpPr>
          <p:cNvPr id="156" name="Google Shape;156;p29"/>
          <p:cNvSpPr txBox="1">
            <a:spLocks noGrp="1"/>
          </p:cNvSpPr>
          <p:nvPr>
            <p:ph type="body" idx="1"/>
          </p:nvPr>
        </p:nvSpPr>
        <p:spPr>
          <a:xfrm>
            <a:off x="2281425" y="1044700"/>
            <a:ext cx="6566400" cy="3511200"/>
          </a:xfrm>
          <a:prstGeom prst="rect">
            <a:avLst/>
          </a:prstGeom>
          <a:noFill/>
          <a:ln>
            <a:noFill/>
          </a:ln>
        </p:spPr>
        <p:txBody>
          <a:bodyPr spcFirstLastPara="1" wrap="square" lIns="91425" tIns="45700" rIns="91425" bIns="45700" anchor="t" anchorCtr="0">
            <a:normAutofit fontScale="92500"/>
          </a:bodyPr>
          <a:lstStyle/>
          <a:p>
            <a:pPr marL="0" lvl="0" indent="0" algn="l" rtl="0">
              <a:spcBef>
                <a:spcPts val="0"/>
              </a:spcBef>
              <a:spcAft>
                <a:spcPts val="0"/>
              </a:spcAft>
              <a:buClr>
                <a:schemeClr val="dk1"/>
              </a:buClr>
              <a:buSzPct val="100000"/>
              <a:buNone/>
            </a:pPr>
            <a:r>
              <a:rPr lang="en"/>
              <a:t>Currently, there is a lot of interest in the stock market. Sometimes it could be confusing and daunting to invest money in the stock market since there is a lot of information and it is difficult to access. Our application will make it much easier and more accessible to the greater public to invest more wisely and with the power of data at their back.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2281425" y="433880"/>
            <a:ext cx="65664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FF0000"/>
              </a:buClr>
              <a:buSzPct val="100000"/>
              <a:buFont typeface="Calibri"/>
              <a:buNone/>
            </a:pPr>
            <a:r>
              <a:rPr lang="en"/>
              <a:t>Project Description</a:t>
            </a:r>
            <a:endParaRPr/>
          </a:p>
        </p:txBody>
      </p:sp>
      <p:sp>
        <p:nvSpPr>
          <p:cNvPr id="162" name="Google Shape;162;p30"/>
          <p:cNvSpPr txBox="1">
            <a:spLocks noGrp="1"/>
          </p:cNvSpPr>
          <p:nvPr>
            <p:ph type="body" idx="1"/>
          </p:nvPr>
        </p:nvSpPr>
        <p:spPr>
          <a:xfrm>
            <a:off x="2281425" y="1044700"/>
            <a:ext cx="6566400" cy="3970200"/>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spcBef>
                <a:spcPts val="0"/>
              </a:spcBef>
              <a:spcAft>
                <a:spcPts val="0"/>
              </a:spcAft>
              <a:buClr>
                <a:schemeClr val="dk1"/>
              </a:buClr>
              <a:buSzPct val="100000"/>
              <a:buNone/>
            </a:pPr>
            <a:r>
              <a:rPr lang="en" dirty="0"/>
              <a:t>An AI that uses historical data, news flow, and intra-day trading data to determine entry and exit points of a stock or fund using a trained regression model in order to maximize profits.</a:t>
            </a:r>
            <a:endParaRPr dirty="0"/>
          </a:p>
          <a:p>
            <a:pPr marL="0" lvl="0" indent="0" algn="l" rtl="0">
              <a:spcBef>
                <a:spcPts val="0"/>
              </a:spcBef>
              <a:spcAft>
                <a:spcPts val="0"/>
              </a:spcAft>
              <a:buClr>
                <a:schemeClr val="dk1"/>
              </a:buClr>
              <a:buSzPct val="100000"/>
              <a:buNone/>
            </a:pPr>
            <a:endParaRPr dirty="0"/>
          </a:p>
          <a:p>
            <a:pPr marL="0" lvl="1" indent="0" algn="l" rtl="0">
              <a:spcBef>
                <a:spcPts val="350"/>
              </a:spcBef>
              <a:spcAft>
                <a:spcPts val="0"/>
              </a:spcAft>
              <a:buClr>
                <a:schemeClr val="dk1"/>
              </a:buClr>
              <a:buSzPct val="94594"/>
              <a:buNone/>
            </a:pPr>
            <a:r>
              <a:rPr lang="en" sz="2960" b="1" dirty="0"/>
              <a:t>For</a:t>
            </a:r>
            <a:r>
              <a:rPr lang="en" sz="2960" dirty="0"/>
              <a:t> </a:t>
            </a:r>
            <a:r>
              <a:rPr lang="en" dirty="0"/>
              <a:t>Daily traders and Investors </a:t>
            </a:r>
            <a:endParaRPr dirty="0"/>
          </a:p>
          <a:p>
            <a:pPr marL="0" lvl="1" indent="0" algn="l" rtl="0">
              <a:spcBef>
                <a:spcPts val="350"/>
              </a:spcBef>
              <a:spcAft>
                <a:spcPts val="0"/>
              </a:spcAft>
              <a:buClr>
                <a:schemeClr val="dk1"/>
              </a:buClr>
              <a:buSzPct val="94594"/>
              <a:buNone/>
            </a:pPr>
            <a:r>
              <a:rPr lang="en" sz="2960" b="1" dirty="0"/>
              <a:t>who</a:t>
            </a:r>
            <a:r>
              <a:rPr lang="en" sz="2960" dirty="0"/>
              <a:t> </a:t>
            </a:r>
            <a:r>
              <a:rPr lang="en" dirty="0"/>
              <a:t>want to improve predictive capabilities,</a:t>
            </a:r>
            <a:endParaRPr dirty="0"/>
          </a:p>
          <a:p>
            <a:pPr marL="0" lvl="1" indent="0" algn="l" rtl="0">
              <a:spcBef>
                <a:spcPts val="350"/>
              </a:spcBef>
              <a:spcAft>
                <a:spcPts val="0"/>
              </a:spcAft>
              <a:buClr>
                <a:schemeClr val="dk1"/>
              </a:buClr>
              <a:buSzPct val="100000"/>
              <a:buNone/>
            </a:pPr>
            <a:r>
              <a:rPr lang="en" b="1" dirty="0"/>
              <a:t>the</a:t>
            </a:r>
            <a:r>
              <a:rPr lang="en" dirty="0"/>
              <a:t> web app </a:t>
            </a:r>
            <a:r>
              <a:rPr lang="en" sz="2960" b="1" dirty="0"/>
              <a:t>is a</a:t>
            </a:r>
            <a:r>
              <a:rPr lang="en" dirty="0"/>
              <a:t> tool to help both large and small capital investors and traders predict market trends faster than a human could.</a:t>
            </a:r>
            <a:endParaRPr dirty="0"/>
          </a:p>
          <a:p>
            <a:pPr marL="0" lvl="1" indent="0" algn="l" rtl="0">
              <a:spcBef>
                <a:spcPts val="350"/>
              </a:spcBef>
              <a:spcAft>
                <a:spcPts val="0"/>
              </a:spcAft>
              <a:buClr>
                <a:schemeClr val="dk1"/>
              </a:buClr>
              <a:buSzPct val="94594"/>
              <a:buNone/>
            </a:pPr>
            <a:r>
              <a:rPr lang="en" sz="2960" b="1" dirty="0"/>
              <a:t>This subscription service unlike</a:t>
            </a:r>
            <a:r>
              <a:rPr lang="en" dirty="0"/>
              <a:t> hedge funds, where you need to pay a lot of money out of pocket to manage your investments, or risk trading personal funds with untested strategies,</a:t>
            </a:r>
            <a:endParaRPr dirty="0"/>
          </a:p>
          <a:p>
            <a:pPr marL="0" lvl="1" indent="0" algn="l" rtl="0">
              <a:spcBef>
                <a:spcPts val="350"/>
              </a:spcBef>
              <a:spcAft>
                <a:spcPts val="0"/>
              </a:spcAft>
              <a:buClr>
                <a:schemeClr val="dk1"/>
              </a:buClr>
              <a:buSzPct val="94594"/>
              <a:buNone/>
            </a:pPr>
            <a:r>
              <a:rPr lang="en" sz="2960" b="1" dirty="0"/>
              <a:t>our application</a:t>
            </a:r>
            <a:r>
              <a:rPr lang="en" dirty="0"/>
              <a:t> provides an easy way to invest and trade your securities to minimize risk and maximize profits.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448965" y="281175"/>
            <a:ext cx="8246100" cy="916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3600"/>
              <a:buFont typeface="Calibri"/>
              <a:buNone/>
            </a:pPr>
            <a:r>
              <a:rPr lang="en"/>
              <a:t>Alex Woods - Retail Investor</a:t>
            </a:r>
            <a:endParaRPr/>
          </a:p>
        </p:txBody>
      </p:sp>
      <p:sp>
        <p:nvSpPr>
          <p:cNvPr id="168" name="Google Shape;168;p31"/>
          <p:cNvSpPr txBox="1">
            <a:spLocks noGrp="1"/>
          </p:cNvSpPr>
          <p:nvPr>
            <p:ph type="body" idx="1"/>
          </p:nvPr>
        </p:nvSpPr>
        <p:spPr>
          <a:xfrm>
            <a:off x="448966" y="1350110"/>
            <a:ext cx="4122900" cy="3512100"/>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00000"/>
              </a:lnSpc>
              <a:spcBef>
                <a:spcPts val="1200"/>
              </a:spcBef>
              <a:spcAft>
                <a:spcPts val="0"/>
              </a:spcAft>
              <a:buClr>
                <a:schemeClr val="lt1"/>
              </a:buClr>
              <a:buSzPts val="1600"/>
              <a:buNone/>
            </a:pPr>
            <a:r>
              <a:rPr lang="en" sz="1600"/>
              <a:t>Age: 23</a:t>
            </a:r>
            <a:endParaRPr sz="1600"/>
          </a:p>
          <a:p>
            <a:pPr marL="0" lvl="0" indent="0" algn="l" rtl="0">
              <a:lnSpc>
                <a:spcPct val="100000"/>
              </a:lnSpc>
              <a:spcBef>
                <a:spcPts val="1200"/>
              </a:spcBef>
              <a:spcAft>
                <a:spcPts val="0"/>
              </a:spcAft>
              <a:buClr>
                <a:schemeClr val="lt1"/>
              </a:buClr>
              <a:buSzPts val="1600"/>
              <a:buNone/>
            </a:pPr>
            <a:r>
              <a:rPr lang="en" sz="1600"/>
              <a:t>Location: Arlington, Virginia</a:t>
            </a:r>
            <a:endParaRPr sz="1600"/>
          </a:p>
          <a:p>
            <a:pPr marL="0" lvl="0" indent="0" algn="l" rtl="0">
              <a:lnSpc>
                <a:spcPct val="100000"/>
              </a:lnSpc>
              <a:spcBef>
                <a:spcPts val="1200"/>
              </a:spcBef>
              <a:spcAft>
                <a:spcPts val="0"/>
              </a:spcAft>
              <a:buClr>
                <a:schemeClr val="lt1"/>
              </a:buClr>
              <a:buSzPts val="1600"/>
              <a:buNone/>
            </a:pPr>
            <a:r>
              <a:rPr lang="en" sz="1600"/>
              <a:t>Occupation: Nurse / recent graduate</a:t>
            </a:r>
            <a:endParaRPr sz="1600"/>
          </a:p>
          <a:p>
            <a:pPr marL="0" lvl="0" indent="0" algn="l" rtl="0">
              <a:lnSpc>
                <a:spcPct val="100000"/>
              </a:lnSpc>
              <a:spcBef>
                <a:spcPts val="1200"/>
              </a:spcBef>
              <a:spcAft>
                <a:spcPts val="0"/>
              </a:spcAft>
              <a:buClr>
                <a:schemeClr val="lt1"/>
              </a:buClr>
              <a:buSzPts val="1600"/>
              <a:buNone/>
            </a:pPr>
            <a:r>
              <a:rPr lang="en" sz="1600"/>
              <a:t>Alex is a recent graduate who wants to start investing but has limited money and a bit of experience. She is looking for an affordable and user friendly platform that can help her enter the investment world without the need for deep financial knowledge.</a:t>
            </a:r>
            <a:endParaRPr/>
          </a:p>
          <a:p>
            <a:pPr marL="0" lvl="0" indent="0" algn="l" rtl="0">
              <a:lnSpc>
                <a:spcPct val="100000"/>
              </a:lnSpc>
              <a:spcBef>
                <a:spcPts val="1200"/>
              </a:spcBef>
              <a:spcAft>
                <a:spcPts val="0"/>
              </a:spcAft>
              <a:buClr>
                <a:schemeClr val="lt1"/>
              </a:buClr>
              <a:buSzPts val="1600"/>
              <a:buNone/>
            </a:pPr>
            <a:r>
              <a:rPr lang="en" sz="1600"/>
              <a:t>Using our app will offer her personalized and ease to use market data which will make investing more accessible for beginners like Alex.</a:t>
            </a:r>
            <a:endParaRPr/>
          </a:p>
        </p:txBody>
      </p:sp>
      <p:pic>
        <p:nvPicPr>
          <p:cNvPr id="169" name="Google Shape;169;p31"/>
          <p:cNvPicPr preferRelativeResize="0"/>
          <p:nvPr/>
        </p:nvPicPr>
        <p:blipFill rotWithShape="1">
          <a:blip r:embed="rId3">
            <a:alphaModFix/>
          </a:blip>
          <a:srcRect/>
          <a:stretch/>
        </p:blipFill>
        <p:spPr>
          <a:xfrm>
            <a:off x="4549645" y="1463575"/>
            <a:ext cx="4450800" cy="339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448965" y="281175"/>
            <a:ext cx="8246100" cy="916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3600"/>
              <a:buFont typeface="Calibri"/>
              <a:buNone/>
            </a:pPr>
            <a:r>
              <a:rPr lang="en"/>
              <a:t>Jaylen Washington - Financial Advisor</a:t>
            </a:r>
            <a:endParaRPr/>
          </a:p>
        </p:txBody>
      </p:sp>
      <p:sp>
        <p:nvSpPr>
          <p:cNvPr id="175" name="Google Shape;175;p32"/>
          <p:cNvSpPr txBox="1">
            <a:spLocks noGrp="1"/>
          </p:cNvSpPr>
          <p:nvPr>
            <p:ph type="body" idx="1"/>
          </p:nvPr>
        </p:nvSpPr>
        <p:spPr>
          <a:xfrm>
            <a:off x="448966" y="1350110"/>
            <a:ext cx="4122900" cy="35121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1200"/>
              </a:spcBef>
              <a:spcAft>
                <a:spcPts val="0"/>
              </a:spcAft>
              <a:buClr>
                <a:schemeClr val="lt1"/>
              </a:buClr>
              <a:buSzPts val="1600"/>
              <a:buNone/>
            </a:pPr>
            <a:r>
              <a:rPr lang="en" sz="1600" dirty="0"/>
              <a:t>Age: 33</a:t>
            </a:r>
            <a:endParaRPr sz="1600" dirty="0"/>
          </a:p>
          <a:p>
            <a:pPr marL="0" lvl="0" indent="0" algn="l" rtl="0">
              <a:lnSpc>
                <a:spcPct val="100000"/>
              </a:lnSpc>
              <a:spcBef>
                <a:spcPts val="1200"/>
              </a:spcBef>
              <a:spcAft>
                <a:spcPts val="0"/>
              </a:spcAft>
              <a:buClr>
                <a:schemeClr val="lt1"/>
              </a:buClr>
              <a:buSzPts val="1600"/>
              <a:buNone/>
            </a:pPr>
            <a:r>
              <a:rPr lang="en" sz="1600" dirty="0"/>
              <a:t>Location: Austin, Texas</a:t>
            </a:r>
            <a:endParaRPr sz="1600" dirty="0"/>
          </a:p>
          <a:p>
            <a:pPr marL="0" lvl="0" indent="0" algn="l" rtl="0">
              <a:lnSpc>
                <a:spcPct val="100000"/>
              </a:lnSpc>
              <a:spcBef>
                <a:spcPts val="1200"/>
              </a:spcBef>
              <a:spcAft>
                <a:spcPts val="0"/>
              </a:spcAft>
              <a:buClr>
                <a:schemeClr val="lt1"/>
              </a:buClr>
              <a:buSzPts val="1600"/>
              <a:buNone/>
            </a:pPr>
            <a:r>
              <a:rPr lang="en" sz="1600" dirty="0"/>
              <a:t>Occupation: Financial Advisor</a:t>
            </a:r>
            <a:endParaRPr sz="1600" dirty="0"/>
          </a:p>
          <a:p>
            <a:pPr marL="0" lvl="0" indent="0" algn="l" rtl="0">
              <a:lnSpc>
                <a:spcPct val="100000"/>
              </a:lnSpc>
              <a:spcBef>
                <a:spcPts val="1200"/>
              </a:spcBef>
              <a:spcAft>
                <a:spcPts val="0"/>
              </a:spcAft>
              <a:buClr>
                <a:schemeClr val="lt1"/>
              </a:buClr>
              <a:buSzPts val="1600"/>
              <a:buNone/>
            </a:pPr>
            <a:r>
              <a:rPr lang="en" sz="1600" dirty="0"/>
              <a:t>Jaylen is a financial advisor who assists individuals with decisions about their money. He offers advice on investments, taxes, and insurance. </a:t>
            </a:r>
            <a:endParaRPr sz="1600" dirty="0"/>
          </a:p>
          <a:p>
            <a:pPr marL="0" lvl="0" indent="0" algn="l" rtl="0">
              <a:lnSpc>
                <a:spcPct val="100000"/>
              </a:lnSpc>
              <a:spcBef>
                <a:spcPts val="1200"/>
              </a:spcBef>
              <a:spcAft>
                <a:spcPts val="0"/>
              </a:spcAft>
              <a:buClr>
                <a:schemeClr val="lt1"/>
              </a:buClr>
              <a:buSzPts val="1600"/>
              <a:buNone/>
            </a:pPr>
            <a:r>
              <a:rPr lang="en" sz="1600" dirty="0"/>
              <a:t>Using our app will offer him a useful analysis tool that supplements his advising strategy with AI backed assessments.  This could cut down on his research and analysis, saving time and money.</a:t>
            </a:r>
            <a:endParaRPr dirty="0"/>
          </a:p>
        </p:txBody>
      </p:sp>
      <p:pic>
        <p:nvPicPr>
          <p:cNvPr id="176" name="Google Shape;176;p32" descr="African American Couple Meeting with Financial Advisor - Free Images, Stock Photos and Pictures on Pikwizard.com"/>
          <p:cNvPicPr preferRelativeResize="0"/>
          <p:nvPr/>
        </p:nvPicPr>
        <p:blipFill>
          <a:blip r:embed="rId3">
            <a:alphaModFix/>
          </a:blip>
          <a:stretch>
            <a:fillRect/>
          </a:stretch>
        </p:blipFill>
        <p:spPr>
          <a:xfrm>
            <a:off x="4724275" y="1631975"/>
            <a:ext cx="4267325" cy="2915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3"/>
          <p:cNvSpPr txBox="1">
            <a:spLocks noGrp="1"/>
          </p:cNvSpPr>
          <p:nvPr>
            <p:ph type="title"/>
          </p:nvPr>
        </p:nvSpPr>
        <p:spPr>
          <a:xfrm>
            <a:off x="448965" y="281175"/>
            <a:ext cx="8246100" cy="916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3600"/>
              <a:buFont typeface="Calibri"/>
              <a:buNone/>
            </a:pPr>
            <a:r>
              <a:rPr lang="en"/>
              <a:t>James Smith - Hedge Fund Manager</a:t>
            </a:r>
            <a:endParaRPr/>
          </a:p>
        </p:txBody>
      </p:sp>
      <p:sp>
        <p:nvSpPr>
          <p:cNvPr id="182" name="Google Shape;182;p33"/>
          <p:cNvSpPr txBox="1">
            <a:spLocks noGrp="1"/>
          </p:cNvSpPr>
          <p:nvPr>
            <p:ph type="body" idx="1"/>
          </p:nvPr>
        </p:nvSpPr>
        <p:spPr>
          <a:xfrm>
            <a:off x="448966" y="1350110"/>
            <a:ext cx="4122900" cy="3512100"/>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00000"/>
              </a:lnSpc>
              <a:spcBef>
                <a:spcPts val="0"/>
              </a:spcBef>
              <a:spcAft>
                <a:spcPts val="0"/>
              </a:spcAft>
              <a:buClr>
                <a:schemeClr val="lt1"/>
              </a:buClr>
              <a:buSzPts val="1600"/>
              <a:buNone/>
            </a:pPr>
            <a:r>
              <a:rPr lang="en" sz="1600"/>
              <a:t>Age: 35</a:t>
            </a:r>
            <a:endParaRPr/>
          </a:p>
          <a:p>
            <a:pPr marL="0" lvl="0" indent="0" algn="l" rtl="0">
              <a:lnSpc>
                <a:spcPct val="100000"/>
              </a:lnSpc>
              <a:spcBef>
                <a:spcPts val="1200"/>
              </a:spcBef>
              <a:spcAft>
                <a:spcPts val="0"/>
              </a:spcAft>
              <a:buClr>
                <a:schemeClr val="lt1"/>
              </a:buClr>
              <a:buSzPts val="1600"/>
              <a:buNone/>
            </a:pPr>
            <a:r>
              <a:rPr lang="en" sz="1600"/>
              <a:t>Location: San Francisco, California</a:t>
            </a:r>
            <a:endParaRPr sz="1600"/>
          </a:p>
          <a:p>
            <a:pPr marL="0" lvl="0" indent="0" algn="l" rtl="0">
              <a:lnSpc>
                <a:spcPct val="100000"/>
              </a:lnSpc>
              <a:spcBef>
                <a:spcPts val="1200"/>
              </a:spcBef>
              <a:spcAft>
                <a:spcPts val="0"/>
              </a:spcAft>
              <a:buClr>
                <a:schemeClr val="lt1"/>
              </a:buClr>
              <a:buSzPts val="1600"/>
              <a:buNone/>
            </a:pPr>
            <a:r>
              <a:rPr lang="en" sz="1600"/>
              <a:t>Occupation: hedge fund manager</a:t>
            </a:r>
            <a:endParaRPr sz="1600"/>
          </a:p>
          <a:p>
            <a:pPr marL="0" lvl="0" indent="0" algn="l" rtl="0">
              <a:lnSpc>
                <a:spcPct val="100000"/>
              </a:lnSpc>
              <a:spcBef>
                <a:spcPts val="1200"/>
              </a:spcBef>
              <a:spcAft>
                <a:spcPts val="0"/>
              </a:spcAft>
              <a:buClr>
                <a:schemeClr val="lt1"/>
              </a:buClr>
              <a:buSzPts val="1600"/>
              <a:buNone/>
            </a:pPr>
            <a:r>
              <a:rPr lang="en" sz="1600"/>
              <a:t>James is an experienced hedge fund manager and is always on the look up for new and innovative tools to enhance his investment strategies. James understands that now a days AI models are important tools and are more efficient than using traditional methods.</a:t>
            </a:r>
            <a:endParaRPr/>
          </a:p>
          <a:p>
            <a:pPr marL="0" lvl="0" indent="0" algn="l" rtl="0">
              <a:lnSpc>
                <a:spcPct val="100000"/>
              </a:lnSpc>
              <a:spcBef>
                <a:spcPts val="1200"/>
              </a:spcBef>
              <a:spcAft>
                <a:spcPts val="0"/>
              </a:spcAft>
              <a:buClr>
                <a:schemeClr val="lt1"/>
              </a:buClr>
              <a:buSzPts val="1600"/>
              <a:buNone/>
            </a:pPr>
            <a:r>
              <a:rPr lang="en" sz="1600"/>
              <a:t>Using our app will offer him cutting edge algorithms and data analysis which can be a great asset to a better investment in combination with his expertise.</a:t>
            </a:r>
            <a:endParaRPr/>
          </a:p>
        </p:txBody>
      </p:sp>
      <p:pic>
        <p:nvPicPr>
          <p:cNvPr id="183" name="Google Shape;183;p33"/>
          <p:cNvPicPr preferRelativeResize="0"/>
          <p:nvPr/>
        </p:nvPicPr>
        <p:blipFill>
          <a:blip r:embed="rId3">
            <a:alphaModFix/>
          </a:blip>
          <a:stretch>
            <a:fillRect/>
          </a:stretch>
        </p:blipFill>
        <p:spPr>
          <a:xfrm>
            <a:off x="4724275" y="1349775"/>
            <a:ext cx="4267326" cy="3549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2281425" y="433880"/>
            <a:ext cx="65664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FF0000"/>
              </a:buClr>
              <a:buSzPct val="100000"/>
              <a:buFont typeface="Calibri"/>
              <a:buNone/>
            </a:pPr>
            <a:r>
              <a:rPr lang="en"/>
              <a:t>Technologies</a:t>
            </a:r>
            <a:endParaRPr/>
          </a:p>
        </p:txBody>
      </p:sp>
      <p:sp>
        <p:nvSpPr>
          <p:cNvPr id="189" name="Google Shape;189;p34"/>
          <p:cNvSpPr txBox="1">
            <a:spLocks noGrp="1"/>
          </p:cNvSpPr>
          <p:nvPr>
            <p:ph type="body" idx="1"/>
          </p:nvPr>
        </p:nvSpPr>
        <p:spPr>
          <a:xfrm>
            <a:off x="2281425" y="1044700"/>
            <a:ext cx="3359400" cy="3970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
              <a:t>Python</a:t>
            </a:r>
            <a:endParaRPr/>
          </a:p>
          <a:p>
            <a:pPr marL="342900" lvl="0" indent="-342900" algn="l" rtl="0">
              <a:spcBef>
                <a:spcPts val="560"/>
              </a:spcBef>
              <a:spcAft>
                <a:spcPts val="0"/>
              </a:spcAft>
              <a:buClr>
                <a:schemeClr val="dk1"/>
              </a:buClr>
              <a:buSzPts val="2800"/>
              <a:buChar char="•"/>
            </a:pPr>
            <a:r>
              <a:rPr lang="en"/>
              <a:t>JavaScript</a:t>
            </a:r>
            <a:endParaRPr/>
          </a:p>
          <a:p>
            <a:pPr marL="342900" lvl="0" indent="-342900" algn="l" rtl="0">
              <a:spcBef>
                <a:spcPts val="560"/>
              </a:spcBef>
              <a:spcAft>
                <a:spcPts val="0"/>
              </a:spcAft>
              <a:buClr>
                <a:schemeClr val="dk1"/>
              </a:buClr>
              <a:buSzPts val="2800"/>
              <a:buChar char="•"/>
            </a:pPr>
            <a:r>
              <a:rPr lang="en"/>
              <a:t>Java</a:t>
            </a:r>
            <a:endParaRPr/>
          </a:p>
          <a:p>
            <a:pPr marL="342900" lvl="0" indent="-342900" algn="l" rtl="0">
              <a:spcBef>
                <a:spcPts val="560"/>
              </a:spcBef>
              <a:spcAft>
                <a:spcPts val="0"/>
              </a:spcAft>
              <a:buClr>
                <a:schemeClr val="dk1"/>
              </a:buClr>
              <a:buSzPts val="2800"/>
              <a:buChar char="•"/>
            </a:pPr>
            <a:r>
              <a:rPr lang="en"/>
              <a:t>Machine Learning</a:t>
            </a:r>
            <a:endParaRPr/>
          </a:p>
          <a:p>
            <a:pPr marL="342900" lvl="0" indent="-342900" algn="l" rtl="0">
              <a:spcBef>
                <a:spcPts val="560"/>
              </a:spcBef>
              <a:spcAft>
                <a:spcPts val="0"/>
              </a:spcAft>
              <a:buClr>
                <a:schemeClr val="dk1"/>
              </a:buClr>
              <a:buSzPts val="2800"/>
              <a:buChar char="•"/>
            </a:pPr>
            <a:r>
              <a:rPr lang="en"/>
              <a:t>TensorFlow</a:t>
            </a:r>
            <a:endParaRPr/>
          </a:p>
          <a:p>
            <a:pPr marL="342900" lvl="0" indent="-342900" algn="l" rtl="0">
              <a:spcBef>
                <a:spcPts val="560"/>
              </a:spcBef>
              <a:spcAft>
                <a:spcPts val="0"/>
              </a:spcAft>
              <a:buClr>
                <a:schemeClr val="dk1"/>
              </a:buClr>
              <a:buSzPts val="2800"/>
              <a:buChar char="•"/>
            </a:pPr>
            <a:r>
              <a:rPr lang="en"/>
              <a:t>PyTorch</a:t>
            </a:r>
            <a:endParaRPr/>
          </a:p>
          <a:p>
            <a:pPr marL="342900" lvl="0" indent="-342900" algn="l" rtl="0">
              <a:spcBef>
                <a:spcPts val="560"/>
              </a:spcBef>
              <a:spcAft>
                <a:spcPts val="0"/>
              </a:spcAft>
              <a:buClr>
                <a:schemeClr val="dk1"/>
              </a:buClr>
              <a:buSzPts val="2800"/>
              <a:buChar char="•"/>
            </a:pPr>
            <a:r>
              <a:rPr lang="en"/>
              <a:t>HTML</a:t>
            </a:r>
            <a:endParaRPr/>
          </a:p>
        </p:txBody>
      </p:sp>
      <p:sp>
        <p:nvSpPr>
          <p:cNvPr id="190" name="Google Shape;190;p34"/>
          <p:cNvSpPr txBox="1"/>
          <p:nvPr/>
        </p:nvSpPr>
        <p:spPr>
          <a:xfrm>
            <a:off x="5793640" y="1044700"/>
            <a:ext cx="3054000" cy="3970200"/>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dk1"/>
              </a:buClr>
              <a:buSzPts val="2800"/>
              <a:buFont typeface="Arial"/>
              <a:buChar char="•"/>
            </a:pPr>
            <a:r>
              <a:rPr lang="en" sz="2800">
                <a:solidFill>
                  <a:schemeClr val="dk1"/>
                </a:solidFill>
                <a:latin typeface="Calibri"/>
                <a:ea typeface="Calibri"/>
                <a:cs typeface="Calibri"/>
                <a:sym typeface="Calibri"/>
              </a:rPr>
              <a:t>CSS</a:t>
            </a:r>
            <a:endParaRPr/>
          </a:p>
          <a:p>
            <a:pPr marL="342900" marR="0" lvl="0" indent="-342900" algn="l" rtl="0">
              <a:spcBef>
                <a:spcPts val="560"/>
              </a:spcBef>
              <a:spcAft>
                <a:spcPts val="0"/>
              </a:spcAft>
              <a:buClr>
                <a:schemeClr val="dk1"/>
              </a:buClr>
              <a:buSzPts val="2800"/>
              <a:buFont typeface="Arial"/>
              <a:buChar char="•"/>
            </a:pPr>
            <a:r>
              <a:rPr lang="en" sz="2800">
                <a:solidFill>
                  <a:schemeClr val="dk1"/>
                </a:solidFill>
                <a:latin typeface="Calibri"/>
                <a:ea typeface="Calibri"/>
                <a:cs typeface="Calibri"/>
                <a:sym typeface="Calibri"/>
              </a:rPr>
              <a:t>Reactjs</a:t>
            </a:r>
            <a:endParaRPr sz="2800">
              <a:solidFill>
                <a:schemeClr val="dk1"/>
              </a:solidFill>
              <a:latin typeface="Calibri"/>
              <a:ea typeface="Calibri"/>
              <a:cs typeface="Calibri"/>
              <a:sym typeface="Calibri"/>
            </a:endParaRPr>
          </a:p>
          <a:p>
            <a:pPr marL="342900" marR="0" lvl="0" indent="-342900" algn="l" rtl="0">
              <a:spcBef>
                <a:spcPts val="560"/>
              </a:spcBef>
              <a:spcAft>
                <a:spcPts val="0"/>
              </a:spcAft>
              <a:buClr>
                <a:schemeClr val="dk1"/>
              </a:buClr>
              <a:buSzPts val="2800"/>
              <a:buFont typeface="Arial"/>
              <a:buChar char="•"/>
            </a:pPr>
            <a:r>
              <a:rPr lang="en" sz="2800">
                <a:solidFill>
                  <a:schemeClr val="dk1"/>
                </a:solidFill>
                <a:latin typeface="Calibri"/>
                <a:ea typeface="Calibri"/>
                <a:cs typeface="Calibri"/>
                <a:sym typeface="Calibri"/>
              </a:rPr>
              <a:t>MongoDB</a:t>
            </a:r>
            <a:endParaRPr/>
          </a:p>
          <a:p>
            <a:pPr marL="342900" marR="0" lvl="0" indent="-342900" algn="l" rtl="0">
              <a:spcBef>
                <a:spcPts val="560"/>
              </a:spcBef>
              <a:spcAft>
                <a:spcPts val="0"/>
              </a:spcAft>
              <a:buClr>
                <a:schemeClr val="dk1"/>
              </a:buClr>
              <a:buSzPts val="2800"/>
              <a:buFont typeface="Arial"/>
              <a:buChar char="•"/>
            </a:pPr>
            <a:r>
              <a:rPr lang="en" sz="2800">
                <a:solidFill>
                  <a:schemeClr val="dk1"/>
                </a:solidFill>
                <a:latin typeface="Calibri"/>
                <a:ea typeface="Calibri"/>
                <a:cs typeface="Calibri"/>
                <a:sym typeface="Calibri"/>
              </a:rPr>
              <a:t>Y!finance</a:t>
            </a:r>
            <a:endParaRPr sz="2800">
              <a:solidFill>
                <a:schemeClr val="dk1"/>
              </a:solidFill>
              <a:latin typeface="Calibri"/>
              <a:ea typeface="Calibri"/>
              <a:cs typeface="Calibri"/>
              <a:sym typeface="Calibri"/>
            </a:endParaRPr>
          </a:p>
          <a:p>
            <a:pPr marL="342900" marR="0" lvl="0" indent="-342900" algn="l" rtl="0">
              <a:spcBef>
                <a:spcPts val="560"/>
              </a:spcBef>
              <a:spcAft>
                <a:spcPts val="0"/>
              </a:spcAft>
              <a:buClr>
                <a:schemeClr val="dk1"/>
              </a:buClr>
              <a:buSzPts val="2800"/>
              <a:buFont typeface="Arial"/>
              <a:buChar char="•"/>
            </a:pPr>
            <a:r>
              <a:rPr lang="en" sz="2800">
                <a:solidFill>
                  <a:schemeClr val="dk1"/>
                </a:solidFill>
                <a:latin typeface="Calibri"/>
                <a:ea typeface="Calibri"/>
                <a:cs typeface="Calibri"/>
                <a:sym typeface="Calibri"/>
              </a:rPr>
              <a:t>QuantConnect</a:t>
            </a:r>
            <a:endParaRPr sz="2800">
              <a:solidFill>
                <a:schemeClr val="dk1"/>
              </a:solidFill>
              <a:latin typeface="Calibri"/>
              <a:ea typeface="Calibri"/>
              <a:cs typeface="Calibri"/>
              <a:sym typeface="Calibri"/>
            </a:endParaRPr>
          </a:p>
          <a:p>
            <a:pPr marL="342900" marR="0" lvl="0" indent="-342900" algn="l" rtl="0">
              <a:spcBef>
                <a:spcPts val="560"/>
              </a:spcBef>
              <a:spcAft>
                <a:spcPts val="0"/>
              </a:spcAft>
              <a:buClr>
                <a:schemeClr val="dk1"/>
              </a:buClr>
              <a:buSzPts val="2800"/>
              <a:buFont typeface="Arial"/>
              <a:buChar char="•"/>
            </a:pPr>
            <a:r>
              <a:rPr lang="en" sz="2800">
                <a:solidFill>
                  <a:schemeClr val="dk1"/>
                </a:solidFill>
                <a:latin typeface="Calibri"/>
                <a:ea typeface="Calibri"/>
                <a:cs typeface="Calibri"/>
                <a:sym typeface="Calibri"/>
              </a:rPr>
              <a:t>Github</a:t>
            </a:r>
            <a:endParaRPr sz="2800">
              <a:solidFill>
                <a:schemeClr val="dk1"/>
              </a:solidFill>
              <a:latin typeface="Calibri"/>
              <a:ea typeface="Calibri"/>
              <a:cs typeface="Calibri"/>
              <a:sym typeface="Calibri"/>
            </a:endParaRPr>
          </a:p>
          <a:p>
            <a:pPr marL="342900" marR="0" lvl="0" indent="-342900" algn="l" rtl="0">
              <a:spcBef>
                <a:spcPts val="560"/>
              </a:spcBef>
              <a:spcAft>
                <a:spcPts val="0"/>
              </a:spcAft>
              <a:buClr>
                <a:schemeClr val="dk1"/>
              </a:buClr>
              <a:buSzPts val="2800"/>
              <a:buFont typeface="Arial"/>
              <a:buChar char="•"/>
            </a:pPr>
            <a:r>
              <a:rPr lang="en" sz="2800">
                <a:solidFill>
                  <a:schemeClr val="dk1"/>
                </a:solidFill>
                <a:latin typeface="Calibri"/>
                <a:ea typeface="Calibri"/>
                <a:cs typeface="Calibri"/>
                <a:sym typeface="Calibri"/>
              </a:rPr>
              <a:t>VSCode</a:t>
            </a:r>
            <a:endParaRPr sz="2800">
              <a:solidFill>
                <a:schemeClr val="dk1"/>
              </a:solidFill>
              <a:latin typeface="Calibri"/>
              <a:ea typeface="Calibri"/>
              <a:cs typeface="Calibri"/>
              <a:sym typeface="Calibri"/>
            </a:endParaRPr>
          </a:p>
          <a:p>
            <a:pPr marL="0" marR="0" lvl="0" indent="0" algn="l" rtl="0">
              <a:spcBef>
                <a:spcPts val="560"/>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716</Words>
  <Application>Microsoft Office PowerPoint</Application>
  <PresentationFormat>On-screen Show (16:9)</PresentationFormat>
  <Paragraphs>124</Paragraphs>
  <Slides>17</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Market Magician Algorithmic Trader</vt:lpstr>
      <vt:lpstr>Agenda</vt:lpstr>
      <vt:lpstr>Team Roles and Responsibilities</vt:lpstr>
      <vt:lpstr>Problem Statement</vt:lpstr>
      <vt:lpstr>Project Description</vt:lpstr>
      <vt:lpstr>Alex Woods - Retail Investor</vt:lpstr>
      <vt:lpstr>Jaylen Washington - Financial Advisor</vt:lpstr>
      <vt:lpstr>James Smith - Hedge Fund Manager</vt:lpstr>
      <vt:lpstr>Technologies</vt:lpstr>
      <vt:lpstr>Algorithms</vt:lpstr>
      <vt:lpstr>Project Schedule</vt:lpstr>
      <vt:lpstr>Team Gantt Chart</vt:lpstr>
      <vt:lpstr>Team Working Agreement</vt:lpstr>
      <vt:lpstr>Sprint 0 Retrospective</vt:lpstr>
      <vt:lpstr>Sprint 0 Retrospective</vt:lpstr>
      <vt:lpstr>Wikipage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Henry Kim</cp:lastModifiedBy>
  <cp:revision>2</cp:revision>
  <dcterms:modified xsi:type="dcterms:W3CDTF">2024-09-25T03:25:27Z</dcterms:modified>
</cp:coreProperties>
</file>