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03b4bf81e8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03b4bf81e8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000">
                <a:solidFill>
                  <a:srgbClr val="424242"/>
                </a:solidFill>
                <a:latin typeface="Nunito"/>
                <a:ea typeface="Nunito"/>
                <a:cs typeface="Nunito"/>
                <a:sym typeface="Nunito"/>
              </a:rPr>
              <a:t>Nuvorish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03b4bf81e8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03b4bf81e8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03b4bf81e8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03b4bf81e8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03b4bf81e8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03b4bf81e8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03d17feb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03d17feb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03b4bf81e8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03b4bf81e8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03d17feb63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03d17feb63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03b4bf81e8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03b4bf81e8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000">
                <a:solidFill>
                  <a:srgbClr val="424242"/>
                </a:solidFill>
                <a:latin typeface="Nunito"/>
                <a:ea typeface="Nunito"/>
                <a:cs typeface="Nunito"/>
                <a:sym typeface="Nunito"/>
              </a:rPr>
              <a:t>Raj</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03b4bf81e8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03b4bf81e8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000">
                <a:solidFill>
                  <a:srgbClr val="424242"/>
                </a:solidFill>
                <a:latin typeface="Nunito"/>
                <a:ea typeface="Nunito"/>
                <a:cs typeface="Nunito"/>
                <a:sym typeface="Nunito"/>
              </a:rPr>
              <a:t>Raj</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03b4bf81e8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03b4bf81e8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000">
                <a:solidFill>
                  <a:srgbClr val="424242"/>
                </a:solidFill>
                <a:latin typeface="Nunito"/>
                <a:ea typeface="Nunito"/>
                <a:cs typeface="Nunito"/>
                <a:sym typeface="Nunito"/>
              </a:rPr>
              <a:t>Nuvorish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03b4bf81e8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03b4bf81e8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000">
                <a:solidFill>
                  <a:srgbClr val="424242"/>
                </a:solidFill>
                <a:latin typeface="Nunito"/>
                <a:ea typeface="Nunito"/>
                <a:cs typeface="Nunito"/>
                <a:sym typeface="Nunito"/>
              </a:rPr>
              <a:t>Santhosh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03b4bf81e8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03b4bf81e8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03b4bf81e8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03b4bf81e8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htmw/2024F-borderless.ai/wiki" TargetMode="Externa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3.jpg"/><Relationship Id="rId7" Type="http://schemas.openxmlformats.org/officeDocument/2006/relationships/image" Target="../media/image5.jpg"/><Relationship Id="rId8"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htmw/2024F-borderless.ai/wiki"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13"/>
          <p:cNvPicPr preferRelativeResize="0"/>
          <p:nvPr/>
        </p:nvPicPr>
        <p:blipFill rotWithShape="1">
          <a:blip r:embed="rId3">
            <a:alphaModFix/>
          </a:blip>
          <a:srcRect b="16029" l="21600" r="11213" t="16788"/>
          <a:stretch/>
        </p:blipFill>
        <p:spPr>
          <a:xfrm>
            <a:off x="0" y="0"/>
            <a:ext cx="1427450" cy="1427525"/>
          </a:xfrm>
          <a:prstGeom prst="rect">
            <a:avLst/>
          </a:prstGeom>
          <a:noFill/>
          <a:ln>
            <a:noFill/>
          </a:ln>
        </p:spPr>
      </p:pic>
      <p:sp>
        <p:nvSpPr>
          <p:cNvPr id="278" name="Google Shape;278;p13"/>
          <p:cNvSpPr txBox="1"/>
          <p:nvPr>
            <p:ph type="ctrTitle"/>
          </p:nvPr>
        </p:nvSpPr>
        <p:spPr>
          <a:xfrm>
            <a:off x="428725" y="1635300"/>
            <a:ext cx="87822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Immigration</a:t>
            </a:r>
            <a:r>
              <a:rPr lang="en"/>
              <a:t> AI Advisor </a:t>
            </a:r>
            <a:endParaRPr/>
          </a:p>
        </p:txBody>
      </p:sp>
      <p:sp>
        <p:nvSpPr>
          <p:cNvPr id="279" name="Google Shape;279;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a:t>
            </a:r>
            <a:r>
              <a:rPr lang="en"/>
              <a:t>Borderless.AI</a:t>
            </a:r>
            <a:br>
              <a:rPr lang="en"/>
            </a:br>
            <a:r>
              <a:rPr lang="en"/>
              <a:t>Sprint 0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Schedule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1" name="Google Shape;351;p22"/>
          <p:cNvSpPr txBox="1"/>
          <p:nvPr>
            <p:ph idx="1" type="body"/>
          </p:nvPr>
        </p:nvSpPr>
        <p:spPr>
          <a:xfrm>
            <a:off x="1303800" y="1688600"/>
            <a:ext cx="7030500" cy="307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434343"/>
                </a:solidFill>
                <a:latin typeface="Maven Pro"/>
                <a:ea typeface="Maven Pro"/>
                <a:cs typeface="Maven Pro"/>
                <a:sym typeface="Maven Pro"/>
              </a:rPr>
              <a:t>Our team will meet multiple times weekly both in-person and online via zoom. </a:t>
            </a:r>
            <a:endParaRPr b="1">
              <a:solidFill>
                <a:srgbClr val="434343"/>
              </a:solidFill>
              <a:latin typeface="Maven Pro"/>
              <a:ea typeface="Maven Pro"/>
              <a:cs typeface="Maven Pro"/>
              <a:sym typeface="Maven Pro"/>
            </a:endParaRPr>
          </a:p>
          <a:p>
            <a:pPr indent="0" lvl="0" marL="0" rtl="0" algn="l">
              <a:spcBef>
                <a:spcPts val="1200"/>
              </a:spcBef>
              <a:spcAft>
                <a:spcPts val="0"/>
              </a:spcAft>
              <a:buNone/>
            </a:pPr>
            <a:r>
              <a:rPr b="1" lang="en">
                <a:solidFill>
                  <a:srgbClr val="434343"/>
                </a:solidFill>
                <a:latin typeface="Maven Pro"/>
                <a:ea typeface="Maven Pro"/>
                <a:cs typeface="Maven Pro"/>
                <a:sym typeface="Maven Pro"/>
              </a:rPr>
              <a:t>Monday: </a:t>
            </a:r>
            <a:r>
              <a:rPr lang="en">
                <a:solidFill>
                  <a:srgbClr val="434343"/>
                </a:solidFill>
                <a:latin typeface="Maven Pro"/>
                <a:ea typeface="Maven Pro"/>
                <a:cs typeface="Maven Pro"/>
                <a:sym typeface="Maven Pro"/>
              </a:rPr>
              <a:t>Zoom call for planning 11:00am to 12:15pm</a:t>
            </a:r>
            <a:endParaRPr>
              <a:solidFill>
                <a:srgbClr val="434343"/>
              </a:solidFill>
              <a:latin typeface="Maven Pro"/>
              <a:ea typeface="Maven Pro"/>
              <a:cs typeface="Maven Pro"/>
              <a:sym typeface="Maven Pro"/>
            </a:endParaRPr>
          </a:p>
          <a:p>
            <a:pPr indent="0" lvl="0" marL="0" rtl="0" algn="l">
              <a:spcBef>
                <a:spcPts val="1200"/>
              </a:spcBef>
              <a:spcAft>
                <a:spcPts val="0"/>
              </a:spcAft>
              <a:buNone/>
            </a:pPr>
            <a:r>
              <a:rPr b="1" lang="en">
                <a:solidFill>
                  <a:srgbClr val="434343"/>
                </a:solidFill>
                <a:latin typeface="Maven Pro"/>
                <a:ea typeface="Maven Pro"/>
                <a:cs typeface="Maven Pro"/>
                <a:sym typeface="Maven Pro"/>
              </a:rPr>
              <a:t>Wednesday: </a:t>
            </a:r>
            <a:r>
              <a:rPr lang="en">
                <a:solidFill>
                  <a:srgbClr val="434343"/>
                </a:solidFill>
                <a:latin typeface="Maven Pro"/>
                <a:ea typeface="Maven Pro"/>
                <a:cs typeface="Maven Pro"/>
                <a:sym typeface="Maven Pro"/>
              </a:rPr>
              <a:t>In-person development and collaboration 4:30pm to 5:50pm</a:t>
            </a:r>
            <a:endParaRPr>
              <a:solidFill>
                <a:srgbClr val="434343"/>
              </a:solidFill>
              <a:latin typeface="Maven Pro"/>
              <a:ea typeface="Maven Pro"/>
              <a:cs typeface="Maven Pro"/>
              <a:sym typeface="Maven Pro"/>
            </a:endParaRPr>
          </a:p>
          <a:p>
            <a:pPr indent="0" lvl="0" marL="0" rtl="0" algn="l">
              <a:spcBef>
                <a:spcPts val="1200"/>
              </a:spcBef>
              <a:spcAft>
                <a:spcPts val="0"/>
              </a:spcAft>
              <a:buNone/>
            </a:pPr>
            <a:r>
              <a:rPr b="1" lang="en">
                <a:solidFill>
                  <a:srgbClr val="434343"/>
                </a:solidFill>
                <a:latin typeface="Maven Pro"/>
                <a:ea typeface="Maven Pro"/>
                <a:cs typeface="Maven Pro"/>
                <a:sym typeface="Maven Pro"/>
              </a:rPr>
              <a:t>Friday: </a:t>
            </a:r>
            <a:r>
              <a:rPr lang="en">
                <a:solidFill>
                  <a:srgbClr val="434343"/>
                </a:solidFill>
                <a:latin typeface="Maven Pro"/>
                <a:ea typeface="Maven Pro"/>
                <a:cs typeface="Maven Pro"/>
                <a:sym typeface="Maven Pro"/>
              </a:rPr>
              <a:t>Zoom call for progress updates and end-of-week wrap-up 12:00pm to 1:00pm</a:t>
            </a:r>
            <a:endParaRPr>
              <a:solidFill>
                <a:srgbClr val="434343"/>
              </a:solidFill>
              <a:latin typeface="Maven Pro"/>
              <a:ea typeface="Maven Pro"/>
              <a:cs typeface="Maven Pro"/>
              <a:sym typeface="Maven Pro"/>
            </a:endParaRPr>
          </a:p>
          <a:p>
            <a:pPr indent="0" lvl="0" marL="0" rtl="0" algn="l">
              <a:spcBef>
                <a:spcPts val="1200"/>
              </a:spcBef>
              <a:spcAft>
                <a:spcPts val="1200"/>
              </a:spcAft>
              <a:buNone/>
            </a:pPr>
            <a:r>
              <a:t/>
            </a:r>
            <a:endParaRPr b="1">
              <a:solidFill>
                <a:srgbClr val="434343"/>
              </a:solidFill>
              <a:latin typeface="Maven Pro"/>
              <a:ea typeface="Maven Pro"/>
              <a:cs typeface="Maven Pro"/>
              <a:sym typeface="Maven Pro"/>
            </a:endParaRPr>
          </a:p>
        </p:txBody>
      </p:sp>
      <p:pic>
        <p:nvPicPr>
          <p:cNvPr id="352" name="Google Shape;352;p22"/>
          <p:cNvPicPr preferRelativeResize="0"/>
          <p:nvPr/>
        </p:nvPicPr>
        <p:blipFill rotWithShape="1">
          <a:blip r:embed="rId3">
            <a:alphaModFix/>
          </a:blip>
          <a:srcRect b="22364" l="20008" r="19322" t="18153"/>
          <a:stretch/>
        </p:blipFill>
        <p:spPr>
          <a:xfrm>
            <a:off x="8259600" y="4276425"/>
            <a:ext cx="884400" cy="867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Working Agreement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8" name="Google Shape;358;p23"/>
          <p:cNvSpPr txBox="1"/>
          <p:nvPr>
            <p:ph idx="1" type="body"/>
          </p:nvPr>
        </p:nvSpPr>
        <p:spPr>
          <a:xfrm>
            <a:off x="1303800" y="1299575"/>
            <a:ext cx="7030500" cy="369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Maven Pro"/>
                <a:ea typeface="Maven Pro"/>
                <a:cs typeface="Maven Pro"/>
                <a:sym typeface="Maven Pro"/>
              </a:rPr>
              <a:t>Our team commits to clear and consistent communication using Zoom, Group Texts, and Jira. All meetings (Monday, Wednesday, Friday) are mandatory, and team members must respond to messages within 24 hours. We ensure that important updates are shared, and members collaborate early to avoid last-minute work or overload on anyone. If issues arise, we communicate promptly to address blockers and adjust timelines.</a:t>
            </a:r>
            <a:endParaRPr>
              <a:solidFill>
                <a:srgbClr val="434343"/>
              </a:solidFill>
              <a:latin typeface="Maven Pro"/>
              <a:ea typeface="Maven Pro"/>
              <a:cs typeface="Maven Pro"/>
              <a:sym typeface="Maven Pro"/>
            </a:endParaRPr>
          </a:p>
          <a:p>
            <a:pPr indent="0" lvl="0" marL="0" rtl="0" algn="l">
              <a:spcBef>
                <a:spcPts val="1200"/>
              </a:spcBef>
              <a:spcAft>
                <a:spcPts val="0"/>
              </a:spcAft>
              <a:buNone/>
            </a:pPr>
            <a:r>
              <a:rPr lang="en">
                <a:solidFill>
                  <a:srgbClr val="434343"/>
                </a:solidFill>
                <a:latin typeface="Maven Pro"/>
                <a:ea typeface="Maven Pro"/>
                <a:cs typeface="Maven Pro"/>
                <a:sym typeface="Maven Pro"/>
              </a:rPr>
              <a:t>We respect deadlines and expect all tasks to be completed on time. No last-minute handovers will be tolerated, and members are responsible for requesting help early if needed. All tasks will be tracked through Jira, with progress updated regularly. Code must be submitted for peer review 48 hours before deadlines, and proper testing will be done to ensure quality.</a:t>
            </a:r>
            <a:endParaRPr>
              <a:solidFill>
                <a:srgbClr val="434343"/>
              </a:solidFill>
              <a:latin typeface="Maven Pro"/>
              <a:ea typeface="Maven Pro"/>
              <a:cs typeface="Maven Pro"/>
              <a:sym typeface="Maven Pro"/>
            </a:endParaRPr>
          </a:p>
          <a:p>
            <a:pPr indent="0" lvl="0" marL="0" rtl="0" algn="l">
              <a:spcBef>
                <a:spcPts val="1200"/>
              </a:spcBef>
              <a:spcAft>
                <a:spcPts val="1200"/>
              </a:spcAft>
              <a:buNone/>
            </a:pPr>
            <a:r>
              <a:rPr lang="en">
                <a:solidFill>
                  <a:srgbClr val="434343"/>
                </a:solidFill>
                <a:latin typeface="Maven Pro"/>
                <a:ea typeface="Maven Pro"/>
                <a:cs typeface="Maven Pro"/>
                <a:sym typeface="Maven Pro"/>
              </a:rPr>
              <a:t>We foster a culture of respect, ownership, and continuous improvement. Every team member takes responsibility for their assigned tasks and is encouraged to offer help where needed. During retrospectives, we reflect on the sprint and set actionable goals to enhance our processes and collaboration.</a:t>
            </a:r>
            <a:endParaRPr b="1">
              <a:solidFill>
                <a:srgbClr val="434343"/>
              </a:solidFill>
              <a:latin typeface="Maven Pro"/>
              <a:ea typeface="Maven Pro"/>
              <a:cs typeface="Maven Pro"/>
              <a:sym typeface="Maven Pro"/>
            </a:endParaRPr>
          </a:p>
        </p:txBody>
      </p:sp>
      <p:pic>
        <p:nvPicPr>
          <p:cNvPr id="359" name="Google Shape;359;p23"/>
          <p:cNvPicPr preferRelativeResize="0"/>
          <p:nvPr/>
        </p:nvPicPr>
        <p:blipFill rotWithShape="1">
          <a:blip r:embed="rId3">
            <a:alphaModFix/>
          </a:blip>
          <a:srcRect b="22364" l="20008" r="19322" t="18153"/>
          <a:stretch/>
        </p:blipFill>
        <p:spPr>
          <a:xfrm>
            <a:off x="8259600" y="4276425"/>
            <a:ext cx="884400" cy="867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Retrospective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5" name="Google Shape;365;p24"/>
          <p:cNvSpPr txBox="1"/>
          <p:nvPr>
            <p:ph idx="1" type="body"/>
          </p:nvPr>
        </p:nvSpPr>
        <p:spPr>
          <a:xfrm>
            <a:off x="1303800" y="1219175"/>
            <a:ext cx="7030500" cy="38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Maven Pro"/>
                <a:ea typeface="Maven Pro"/>
                <a:cs typeface="Maven Pro"/>
                <a:sym typeface="Maven Pro"/>
              </a:rPr>
              <a:t>What Went Well?</a:t>
            </a:r>
            <a:endParaRPr b="1">
              <a:solidFill>
                <a:srgbClr val="434343"/>
              </a:solidFill>
              <a:latin typeface="Maven Pro"/>
              <a:ea typeface="Maven Pro"/>
              <a:cs typeface="Maven Pro"/>
              <a:sym typeface="Maven Pro"/>
            </a:endParaRPr>
          </a:p>
          <a:p>
            <a:pPr indent="0" lvl="0" marL="0" rtl="0" algn="l">
              <a:spcBef>
                <a:spcPts val="1200"/>
              </a:spcBef>
              <a:spcAft>
                <a:spcPts val="0"/>
              </a:spcAft>
              <a:buNone/>
            </a:pPr>
            <a:r>
              <a:rPr lang="en">
                <a:solidFill>
                  <a:srgbClr val="434343"/>
                </a:solidFill>
                <a:latin typeface="Maven Pro"/>
                <a:ea typeface="Maven Pro"/>
                <a:cs typeface="Maven Pro"/>
                <a:sym typeface="Maven Pro"/>
              </a:rPr>
              <a:t>Effective communication across Zoom and in-person meetings.</a:t>
            </a:r>
            <a:endParaRPr>
              <a:solidFill>
                <a:srgbClr val="434343"/>
              </a:solidFill>
              <a:latin typeface="Maven Pro"/>
              <a:ea typeface="Maven Pro"/>
              <a:cs typeface="Maven Pro"/>
              <a:sym typeface="Maven Pro"/>
            </a:endParaRPr>
          </a:p>
          <a:p>
            <a:pPr indent="0" lvl="0" marL="0" rtl="0" algn="l">
              <a:spcBef>
                <a:spcPts val="1200"/>
              </a:spcBef>
              <a:spcAft>
                <a:spcPts val="0"/>
              </a:spcAft>
              <a:buNone/>
            </a:pPr>
            <a:r>
              <a:rPr lang="en">
                <a:solidFill>
                  <a:srgbClr val="434343"/>
                </a:solidFill>
                <a:latin typeface="Maven Pro"/>
                <a:ea typeface="Maven Pro"/>
                <a:cs typeface="Maven Pro"/>
                <a:sym typeface="Maven Pro"/>
              </a:rPr>
              <a:t>Brainstorms and tasks were completed on time with everyone’s energetic contributions.</a:t>
            </a:r>
            <a:endParaRPr>
              <a:solidFill>
                <a:srgbClr val="434343"/>
              </a:solidFill>
              <a:latin typeface="Maven Pro"/>
              <a:ea typeface="Maven Pro"/>
              <a:cs typeface="Maven Pro"/>
              <a:sym typeface="Maven Pro"/>
            </a:endParaRPr>
          </a:p>
          <a:p>
            <a:pPr indent="0" lvl="0" marL="0" rtl="0" algn="l">
              <a:spcBef>
                <a:spcPts val="1200"/>
              </a:spcBef>
              <a:spcAft>
                <a:spcPts val="0"/>
              </a:spcAft>
              <a:buNone/>
            </a:pPr>
            <a:r>
              <a:rPr b="1" lang="en">
                <a:solidFill>
                  <a:srgbClr val="434343"/>
                </a:solidFill>
                <a:latin typeface="Maven Pro"/>
                <a:ea typeface="Maven Pro"/>
                <a:cs typeface="Maven Pro"/>
                <a:sym typeface="Maven Pro"/>
              </a:rPr>
              <a:t>What Can Be Improved?</a:t>
            </a:r>
            <a:endParaRPr b="1">
              <a:solidFill>
                <a:srgbClr val="434343"/>
              </a:solidFill>
              <a:latin typeface="Maven Pro"/>
              <a:ea typeface="Maven Pro"/>
              <a:cs typeface="Maven Pro"/>
              <a:sym typeface="Maven Pro"/>
            </a:endParaRPr>
          </a:p>
          <a:p>
            <a:pPr indent="0" lvl="0" marL="0" rtl="0" algn="l">
              <a:spcBef>
                <a:spcPts val="1200"/>
              </a:spcBef>
              <a:spcAft>
                <a:spcPts val="0"/>
              </a:spcAft>
              <a:buNone/>
            </a:pPr>
            <a:r>
              <a:rPr lang="en">
                <a:solidFill>
                  <a:srgbClr val="434343"/>
                </a:solidFill>
                <a:latin typeface="Maven Pro"/>
                <a:ea typeface="Maven Pro"/>
                <a:cs typeface="Maven Pro"/>
                <a:sym typeface="Maven Pro"/>
              </a:rPr>
              <a:t>Updates were hard to track.</a:t>
            </a:r>
            <a:endParaRPr>
              <a:solidFill>
                <a:srgbClr val="434343"/>
              </a:solidFill>
              <a:latin typeface="Maven Pro"/>
              <a:ea typeface="Maven Pro"/>
              <a:cs typeface="Maven Pro"/>
              <a:sym typeface="Maven Pro"/>
            </a:endParaRPr>
          </a:p>
          <a:p>
            <a:pPr indent="0" lvl="0" marL="0" rtl="0" algn="l">
              <a:spcBef>
                <a:spcPts val="1200"/>
              </a:spcBef>
              <a:spcAft>
                <a:spcPts val="0"/>
              </a:spcAft>
              <a:buNone/>
            </a:pPr>
            <a:r>
              <a:rPr lang="en">
                <a:solidFill>
                  <a:srgbClr val="434343"/>
                </a:solidFill>
                <a:latin typeface="Maven Pro"/>
                <a:ea typeface="Maven Pro"/>
                <a:cs typeface="Maven Pro"/>
                <a:sym typeface="Maven Pro"/>
              </a:rPr>
              <a:t>Deliverables</a:t>
            </a:r>
            <a:r>
              <a:rPr lang="en">
                <a:solidFill>
                  <a:srgbClr val="434343"/>
                </a:solidFill>
                <a:latin typeface="Maven Pro"/>
                <a:ea typeface="Maven Pro"/>
                <a:cs typeface="Maven Pro"/>
                <a:sym typeface="Maven Pro"/>
              </a:rPr>
              <a:t> were done too close to deadlines, increased stress.</a:t>
            </a:r>
            <a:endParaRPr>
              <a:solidFill>
                <a:srgbClr val="434343"/>
              </a:solidFill>
              <a:latin typeface="Maven Pro"/>
              <a:ea typeface="Maven Pro"/>
              <a:cs typeface="Maven Pro"/>
              <a:sym typeface="Maven Pro"/>
            </a:endParaRPr>
          </a:p>
          <a:p>
            <a:pPr indent="0" lvl="0" marL="0" rtl="0" algn="l">
              <a:spcBef>
                <a:spcPts val="1200"/>
              </a:spcBef>
              <a:spcAft>
                <a:spcPts val="0"/>
              </a:spcAft>
              <a:buNone/>
            </a:pPr>
            <a:r>
              <a:rPr b="1" lang="en">
                <a:solidFill>
                  <a:srgbClr val="434343"/>
                </a:solidFill>
                <a:latin typeface="Maven Pro"/>
                <a:ea typeface="Maven Pro"/>
                <a:cs typeface="Maven Pro"/>
                <a:sym typeface="Maven Pro"/>
              </a:rPr>
              <a:t>Actionable Items in the Next Sprint:</a:t>
            </a:r>
            <a:endParaRPr b="1">
              <a:solidFill>
                <a:srgbClr val="434343"/>
              </a:solidFill>
              <a:latin typeface="Maven Pro"/>
              <a:ea typeface="Maven Pro"/>
              <a:cs typeface="Maven Pro"/>
              <a:sym typeface="Maven Pro"/>
            </a:endParaRPr>
          </a:p>
          <a:p>
            <a:pPr indent="0" lvl="0" marL="0" rtl="0" algn="l">
              <a:spcBef>
                <a:spcPts val="1200"/>
              </a:spcBef>
              <a:spcAft>
                <a:spcPts val="0"/>
              </a:spcAft>
              <a:buNone/>
            </a:pPr>
            <a:r>
              <a:rPr lang="en">
                <a:solidFill>
                  <a:srgbClr val="434343"/>
                </a:solidFill>
                <a:latin typeface="Maven Pro"/>
                <a:ea typeface="Maven Pro"/>
                <a:cs typeface="Maven Pro"/>
                <a:sym typeface="Maven Pro"/>
              </a:rPr>
              <a:t>Use Jira Updates: Team members will update their tasks in Jira together with group texts reminder to keep everyone on track.</a:t>
            </a:r>
            <a:endParaRPr>
              <a:solidFill>
                <a:srgbClr val="434343"/>
              </a:solidFill>
              <a:latin typeface="Maven Pro"/>
              <a:ea typeface="Maven Pro"/>
              <a:cs typeface="Maven Pro"/>
              <a:sym typeface="Maven Pro"/>
            </a:endParaRPr>
          </a:p>
          <a:p>
            <a:pPr indent="0" lvl="0" marL="0" rtl="0" algn="l">
              <a:spcBef>
                <a:spcPts val="1200"/>
              </a:spcBef>
              <a:spcAft>
                <a:spcPts val="0"/>
              </a:spcAft>
              <a:buNone/>
            </a:pPr>
            <a:r>
              <a:rPr lang="en">
                <a:solidFill>
                  <a:srgbClr val="434343"/>
                </a:solidFill>
                <a:latin typeface="Maven Pro"/>
                <a:ea typeface="Maven Pro"/>
                <a:cs typeface="Maven Pro"/>
                <a:sym typeface="Maven Pro"/>
              </a:rPr>
              <a:t>Deliverables Timing: Ensure each members’ work is submitted for review at least 48 hours before sprint end. This will be added as a task to check during sprint review.</a:t>
            </a:r>
            <a:endParaRPr>
              <a:solidFill>
                <a:srgbClr val="434343"/>
              </a:solidFill>
              <a:latin typeface="Maven Pro"/>
              <a:ea typeface="Maven Pro"/>
              <a:cs typeface="Maven Pro"/>
              <a:sym typeface="Maven Pro"/>
            </a:endParaRPr>
          </a:p>
          <a:p>
            <a:pPr indent="0" lvl="0" marL="0" rtl="0" algn="l">
              <a:spcBef>
                <a:spcPts val="1200"/>
              </a:spcBef>
              <a:spcAft>
                <a:spcPts val="1200"/>
              </a:spcAft>
              <a:buNone/>
            </a:pPr>
            <a:r>
              <a:t/>
            </a:r>
            <a:endParaRPr>
              <a:solidFill>
                <a:srgbClr val="434343"/>
              </a:solidFill>
              <a:latin typeface="Maven Pro"/>
              <a:ea typeface="Maven Pro"/>
              <a:cs typeface="Maven Pro"/>
              <a:sym typeface="Maven Pro"/>
            </a:endParaRPr>
          </a:p>
        </p:txBody>
      </p:sp>
      <p:pic>
        <p:nvPicPr>
          <p:cNvPr id="366" name="Google Shape;366;p24"/>
          <p:cNvPicPr preferRelativeResize="0"/>
          <p:nvPr/>
        </p:nvPicPr>
        <p:blipFill rotWithShape="1">
          <a:blip r:embed="rId3">
            <a:alphaModFix/>
          </a:blip>
          <a:srcRect b="22364" l="20008" r="19322" t="18153"/>
          <a:stretch/>
        </p:blipFill>
        <p:spPr>
          <a:xfrm>
            <a:off x="8259600" y="4276425"/>
            <a:ext cx="884400" cy="867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Github Link</a:t>
            </a:r>
            <a:endParaRPr/>
          </a:p>
        </p:txBody>
      </p:sp>
      <p:sp>
        <p:nvSpPr>
          <p:cNvPr id="372" name="Google Shape;372;p25"/>
          <p:cNvSpPr txBox="1"/>
          <p:nvPr>
            <p:ph idx="1" type="body"/>
          </p:nvPr>
        </p:nvSpPr>
        <p:spPr>
          <a:xfrm>
            <a:off x="1303800" y="1990050"/>
            <a:ext cx="7030500" cy="622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u="sng">
                <a:solidFill>
                  <a:schemeClr val="hlink"/>
                </a:solidFill>
                <a:hlinkClick r:id="rId3"/>
              </a:rPr>
              <a:t>https://github.com/htmw/2024F-borderless.ai/wiki</a:t>
            </a:r>
            <a:endParaRPr/>
          </a:p>
        </p:txBody>
      </p:sp>
      <p:pic>
        <p:nvPicPr>
          <p:cNvPr id="373" name="Google Shape;373;p25"/>
          <p:cNvPicPr preferRelativeResize="0"/>
          <p:nvPr/>
        </p:nvPicPr>
        <p:blipFill rotWithShape="1">
          <a:blip r:embed="rId4">
            <a:alphaModFix/>
          </a:blip>
          <a:srcRect b="22364" l="20008" r="19322" t="18153"/>
          <a:stretch/>
        </p:blipFill>
        <p:spPr>
          <a:xfrm>
            <a:off x="8259600" y="4276425"/>
            <a:ext cx="884400" cy="867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6"/>
          <p:cNvSpPr txBox="1"/>
          <p:nvPr>
            <p:ph type="title"/>
          </p:nvPr>
        </p:nvSpPr>
        <p:spPr>
          <a:xfrm>
            <a:off x="3362975" y="2072100"/>
            <a:ext cx="29961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pic>
        <p:nvPicPr>
          <p:cNvPr id="379" name="Google Shape;379;p26"/>
          <p:cNvPicPr preferRelativeResize="0"/>
          <p:nvPr/>
        </p:nvPicPr>
        <p:blipFill rotWithShape="1">
          <a:blip r:embed="rId3">
            <a:alphaModFix/>
          </a:blip>
          <a:srcRect b="22364" l="20008" r="19322" t="18153"/>
          <a:stretch/>
        </p:blipFill>
        <p:spPr>
          <a:xfrm>
            <a:off x="8259600" y="4276425"/>
            <a:ext cx="884400" cy="867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285" name="Google Shape;285;p14"/>
          <p:cNvSpPr txBox="1"/>
          <p:nvPr>
            <p:ph idx="1" type="body"/>
          </p:nvPr>
        </p:nvSpPr>
        <p:spPr>
          <a:xfrm>
            <a:off x="1303800" y="1467050"/>
            <a:ext cx="7030500" cy="3064500"/>
          </a:xfrm>
          <a:prstGeom prst="rect">
            <a:avLst/>
          </a:prstGeom>
        </p:spPr>
        <p:txBody>
          <a:bodyPr anchorCtr="0" anchor="t" bIns="91425" lIns="91425" spcFirstLastPara="1" rIns="91425" wrap="square" tIns="91425">
            <a:normAutofit/>
          </a:bodyPr>
          <a:lstStyle/>
          <a:p>
            <a:pPr indent="-330349" lvl="0" marL="457200" rtl="0" algn="l">
              <a:spcBef>
                <a:spcPts val="1200"/>
              </a:spcBef>
              <a:spcAft>
                <a:spcPts val="0"/>
              </a:spcAft>
              <a:buClr>
                <a:srgbClr val="434343"/>
              </a:buClr>
              <a:buSzPts val="1602"/>
              <a:buFont typeface="Maven Pro"/>
              <a:buChar char="●"/>
            </a:pPr>
            <a:r>
              <a:rPr lang="en" sz="1602">
                <a:solidFill>
                  <a:srgbClr val="434343"/>
                </a:solidFill>
                <a:latin typeface="Maven Pro"/>
                <a:ea typeface="Maven Pro"/>
                <a:cs typeface="Maven Pro"/>
                <a:sym typeface="Maven Pro"/>
              </a:rPr>
              <a:t>Team Member Roles and </a:t>
            </a:r>
            <a:r>
              <a:rPr lang="en" sz="1602">
                <a:solidFill>
                  <a:srgbClr val="434343"/>
                </a:solidFill>
                <a:latin typeface="Maven Pro"/>
                <a:ea typeface="Maven Pro"/>
                <a:cs typeface="Maven Pro"/>
                <a:sym typeface="Maven Pro"/>
              </a:rPr>
              <a:t>Responsibilities</a:t>
            </a:r>
            <a:endParaRPr sz="1602">
              <a:solidFill>
                <a:srgbClr val="434343"/>
              </a:solidFill>
              <a:latin typeface="Maven Pro"/>
              <a:ea typeface="Maven Pro"/>
              <a:cs typeface="Maven Pro"/>
              <a:sym typeface="Maven Pro"/>
            </a:endParaRPr>
          </a:p>
          <a:p>
            <a:pPr indent="-330349" lvl="0" marL="457200" rtl="0" algn="l">
              <a:spcBef>
                <a:spcPts val="0"/>
              </a:spcBef>
              <a:spcAft>
                <a:spcPts val="0"/>
              </a:spcAft>
              <a:buClr>
                <a:srgbClr val="434343"/>
              </a:buClr>
              <a:buSzPts val="1602"/>
              <a:buFont typeface="Maven Pro"/>
              <a:buChar char="●"/>
            </a:pPr>
            <a:r>
              <a:rPr lang="en" sz="1602">
                <a:solidFill>
                  <a:srgbClr val="434343"/>
                </a:solidFill>
                <a:latin typeface="Maven Pro"/>
                <a:ea typeface="Maven Pro"/>
                <a:cs typeface="Maven Pro"/>
                <a:sym typeface="Maven Pro"/>
              </a:rPr>
              <a:t>Problem Statement</a:t>
            </a:r>
            <a:endParaRPr sz="1602">
              <a:solidFill>
                <a:srgbClr val="434343"/>
              </a:solidFill>
              <a:latin typeface="Maven Pro"/>
              <a:ea typeface="Maven Pro"/>
              <a:cs typeface="Maven Pro"/>
              <a:sym typeface="Maven Pro"/>
            </a:endParaRPr>
          </a:p>
          <a:p>
            <a:pPr indent="-330349" lvl="0" marL="457200" rtl="0" algn="l">
              <a:spcBef>
                <a:spcPts val="0"/>
              </a:spcBef>
              <a:spcAft>
                <a:spcPts val="0"/>
              </a:spcAft>
              <a:buClr>
                <a:srgbClr val="434343"/>
              </a:buClr>
              <a:buSzPts val="1602"/>
              <a:buFont typeface="Maven Pro"/>
              <a:buChar char="●"/>
            </a:pPr>
            <a:r>
              <a:rPr lang="en" sz="1602">
                <a:solidFill>
                  <a:srgbClr val="434343"/>
                </a:solidFill>
                <a:latin typeface="Maven Pro"/>
                <a:ea typeface="Maven Pro"/>
                <a:cs typeface="Maven Pro"/>
                <a:sym typeface="Maven Pro"/>
              </a:rPr>
              <a:t>Project Description</a:t>
            </a:r>
            <a:endParaRPr sz="1602">
              <a:solidFill>
                <a:srgbClr val="434343"/>
              </a:solidFill>
              <a:latin typeface="Maven Pro"/>
              <a:ea typeface="Maven Pro"/>
              <a:cs typeface="Maven Pro"/>
              <a:sym typeface="Maven Pro"/>
            </a:endParaRPr>
          </a:p>
          <a:p>
            <a:pPr indent="-330349" lvl="0" marL="457200" rtl="0" algn="l">
              <a:spcBef>
                <a:spcPts val="0"/>
              </a:spcBef>
              <a:spcAft>
                <a:spcPts val="0"/>
              </a:spcAft>
              <a:buClr>
                <a:srgbClr val="434343"/>
              </a:buClr>
              <a:buSzPts val="1602"/>
              <a:buFont typeface="Maven Pro"/>
              <a:buChar char="●"/>
            </a:pPr>
            <a:r>
              <a:rPr lang="en" sz="1602">
                <a:solidFill>
                  <a:srgbClr val="434343"/>
                </a:solidFill>
                <a:latin typeface="Maven Pro"/>
                <a:ea typeface="Maven Pro"/>
                <a:cs typeface="Maven Pro"/>
                <a:sym typeface="Maven Pro"/>
              </a:rPr>
              <a:t>Personas</a:t>
            </a:r>
            <a:endParaRPr sz="1602">
              <a:solidFill>
                <a:srgbClr val="434343"/>
              </a:solidFill>
              <a:latin typeface="Maven Pro"/>
              <a:ea typeface="Maven Pro"/>
              <a:cs typeface="Maven Pro"/>
              <a:sym typeface="Maven Pro"/>
            </a:endParaRPr>
          </a:p>
          <a:p>
            <a:pPr indent="-330349" lvl="0" marL="457200" rtl="0" algn="l">
              <a:spcBef>
                <a:spcPts val="0"/>
              </a:spcBef>
              <a:spcAft>
                <a:spcPts val="0"/>
              </a:spcAft>
              <a:buClr>
                <a:srgbClr val="434343"/>
              </a:buClr>
              <a:buSzPts val="1602"/>
              <a:buFont typeface="Maven Pro"/>
              <a:buChar char="●"/>
            </a:pPr>
            <a:r>
              <a:rPr lang="en" sz="1602">
                <a:solidFill>
                  <a:srgbClr val="434343"/>
                </a:solidFill>
                <a:latin typeface="Maven Pro"/>
                <a:ea typeface="Maven Pro"/>
                <a:cs typeface="Maven Pro"/>
                <a:sym typeface="Maven Pro"/>
              </a:rPr>
              <a:t>Technologies</a:t>
            </a:r>
            <a:endParaRPr sz="1602">
              <a:solidFill>
                <a:srgbClr val="434343"/>
              </a:solidFill>
              <a:latin typeface="Maven Pro"/>
              <a:ea typeface="Maven Pro"/>
              <a:cs typeface="Maven Pro"/>
              <a:sym typeface="Maven Pro"/>
            </a:endParaRPr>
          </a:p>
          <a:p>
            <a:pPr indent="-330349" lvl="0" marL="457200" rtl="0" algn="l">
              <a:spcBef>
                <a:spcPts val="0"/>
              </a:spcBef>
              <a:spcAft>
                <a:spcPts val="0"/>
              </a:spcAft>
              <a:buClr>
                <a:srgbClr val="434343"/>
              </a:buClr>
              <a:buSzPts val="1602"/>
              <a:buFont typeface="Maven Pro"/>
              <a:buChar char="●"/>
            </a:pPr>
            <a:r>
              <a:rPr lang="en" sz="1602">
                <a:solidFill>
                  <a:srgbClr val="434343"/>
                </a:solidFill>
                <a:latin typeface="Maven Pro"/>
                <a:ea typeface="Maven Pro"/>
                <a:cs typeface="Maven Pro"/>
                <a:sym typeface="Maven Pro"/>
              </a:rPr>
              <a:t>Algorithms</a:t>
            </a:r>
            <a:endParaRPr sz="1602">
              <a:solidFill>
                <a:srgbClr val="434343"/>
              </a:solidFill>
              <a:latin typeface="Maven Pro"/>
              <a:ea typeface="Maven Pro"/>
              <a:cs typeface="Maven Pro"/>
              <a:sym typeface="Maven Pro"/>
            </a:endParaRPr>
          </a:p>
          <a:p>
            <a:pPr indent="-330349" lvl="0" marL="457200" rtl="0" algn="l">
              <a:spcBef>
                <a:spcPts val="0"/>
              </a:spcBef>
              <a:spcAft>
                <a:spcPts val="0"/>
              </a:spcAft>
              <a:buClr>
                <a:srgbClr val="434343"/>
              </a:buClr>
              <a:buSzPts val="1602"/>
              <a:buFont typeface="Maven Pro"/>
              <a:buChar char="●"/>
            </a:pPr>
            <a:r>
              <a:rPr lang="en" sz="1602">
                <a:solidFill>
                  <a:srgbClr val="434343"/>
                </a:solidFill>
                <a:latin typeface="Maven Pro"/>
                <a:ea typeface="Maven Pro"/>
                <a:cs typeface="Maven Pro"/>
                <a:sym typeface="Maven Pro"/>
              </a:rPr>
              <a:t>Project Schedule</a:t>
            </a:r>
            <a:endParaRPr sz="1602">
              <a:solidFill>
                <a:srgbClr val="434343"/>
              </a:solidFill>
              <a:latin typeface="Maven Pro"/>
              <a:ea typeface="Maven Pro"/>
              <a:cs typeface="Maven Pro"/>
              <a:sym typeface="Maven Pro"/>
            </a:endParaRPr>
          </a:p>
          <a:p>
            <a:pPr indent="-330349" lvl="0" marL="457200" rtl="0" algn="l">
              <a:spcBef>
                <a:spcPts val="0"/>
              </a:spcBef>
              <a:spcAft>
                <a:spcPts val="0"/>
              </a:spcAft>
              <a:buClr>
                <a:srgbClr val="434343"/>
              </a:buClr>
              <a:buSzPts val="1602"/>
              <a:buFont typeface="Maven Pro"/>
              <a:buChar char="●"/>
            </a:pPr>
            <a:r>
              <a:rPr lang="en" sz="1602">
                <a:solidFill>
                  <a:srgbClr val="434343"/>
                </a:solidFill>
                <a:latin typeface="Maven Pro"/>
                <a:ea typeface="Maven Pro"/>
                <a:cs typeface="Maven Pro"/>
                <a:sym typeface="Maven Pro"/>
              </a:rPr>
              <a:t>Team Working Agreement</a:t>
            </a:r>
            <a:endParaRPr sz="1602">
              <a:solidFill>
                <a:srgbClr val="434343"/>
              </a:solidFill>
              <a:latin typeface="Maven Pro"/>
              <a:ea typeface="Maven Pro"/>
              <a:cs typeface="Maven Pro"/>
              <a:sym typeface="Maven Pro"/>
            </a:endParaRPr>
          </a:p>
          <a:p>
            <a:pPr indent="-330349" lvl="0" marL="457200" rtl="0" algn="l">
              <a:spcBef>
                <a:spcPts val="0"/>
              </a:spcBef>
              <a:spcAft>
                <a:spcPts val="0"/>
              </a:spcAft>
              <a:buClr>
                <a:srgbClr val="434343"/>
              </a:buClr>
              <a:buSzPts val="1602"/>
              <a:buFont typeface="Maven Pro"/>
              <a:buChar char="●"/>
            </a:pPr>
            <a:r>
              <a:rPr lang="en" sz="1602">
                <a:solidFill>
                  <a:srgbClr val="434343"/>
                </a:solidFill>
                <a:latin typeface="Maven Pro"/>
                <a:ea typeface="Maven Pro"/>
                <a:cs typeface="Maven Pro"/>
                <a:sym typeface="Maven Pro"/>
              </a:rPr>
              <a:t>Retrospective</a:t>
            </a:r>
            <a:endParaRPr sz="1602">
              <a:solidFill>
                <a:srgbClr val="434343"/>
              </a:solidFill>
              <a:latin typeface="Maven Pro"/>
              <a:ea typeface="Maven Pro"/>
              <a:cs typeface="Maven Pro"/>
              <a:sym typeface="Maven Pro"/>
            </a:endParaRPr>
          </a:p>
          <a:p>
            <a:pPr indent="0" lvl="0" marL="0" rtl="0" algn="l">
              <a:spcBef>
                <a:spcPts val="1200"/>
              </a:spcBef>
              <a:spcAft>
                <a:spcPts val="1200"/>
              </a:spcAft>
              <a:buNone/>
            </a:pPr>
            <a:r>
              <a:t/>
            </a:r>
            <a:endParaRPr/>
          </a:p>
        </p:txBody>
      </p:sp>
      <p:pic>
        <p:nvPicPr>
          <p:cNvPr id="286" name="Google Shape;286;p14"/>
          <p:cNvPicPr preferRelativeResize="0"/>
          <p:nvPr/>
        </p:nvPicPr>
        <p:blipFill rotWithShape="1">
          <a:blip r:embed="rId3">
            <a:alphaModFix/>
          </a:blip>
          <a:srcRect b="22364" l="20008" r="19322" t="18153"/>
          <a:stretch/>
        </p:blipFill>
        <p:spPr>
          <a:xfrm>
            <a:off x="8259600" y="4276425"/>
            <a:ext cx="884400" cy="867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19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 Roles and Responsibilities</a:t>
            </a:r>
            <a:endParaRPr/>
          </a:p>
          <a:p>
            <a:pPr indent="0" lvl="0" marL="0" rtl="0" algn="l">
              <a:spcBef>
                <a:spcPts val="0"/>
              </a:spcBef>
              <a:spcAft>
                <a:spcPts val="0"/>
              </a:spcAft>
              <a:buNone/>
            </a:pPr>
            <a:r>
              <a:t/>
            </a:r>
            <a:endParaRPr/>
          </a:p>
        </p:txBody>
      </p:sp>
      <p:sp>
        <p:nvSpPr>
          <p:cNvPr id="292" name="Google Shape;292;p15"/>
          <p:cNvSpPr txBox="1"/>
          <p:nvPr>
            <p:ph idx="1" type="body"/>
          </p:nvPr>
        </p:nvSpPr>
        <p:spPr>
          <a:xfrm>
            <a:off x="1303800" y="2086500"/>
            <a:ext cx="12504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434343"/>
              </a:solidFill>
              <a:latin typeface="Maven Pro"/>
              <a:ea typeface="Maven Pro"/>
              <a:cs typeface="Maven Pro"/>
              <a:sym typeface="Maven Pro"/>
            </a:endParaRPr>
          </a:p>
          <a:p>
            <a:pPr indent="0" lvl="0" marL="0" rtl="0" algn="l">
              <a:spcBef>
                <a:spcPts val="1200"/>
              </a:spcBef>
              <a:spcAft>
                <a:spcPts val="0"/>
              </a:spcAft>
              <a:buNone/>
            </a:pPr>
            <a:r>
              <a:t/>
            </a:r>
            <a:endParaRPr>
              <a:solidFill>
                <a:srgbClr val="434343"/>
              </a:solidFill>
              <a:latin typeface="Maven Pro"/>
              <a:ea typeface="Maven Pro"/>
              <a:cs typeface="Maven Pro"/>
              <a:sym typeface="Maven Pro"/>
            </a:endParaRPr>
          </a:p>
          <a:p>
            <a:pPr indent="0" lvl="0" marL="0" rtl="0" algn="l">
              <a:spcBef>
                <a:spcPts val="1200"/>
              </a:spcBef>
              <a:spcAft>
                <a:spcPts val="0"/>
              </a:spcAft>
              <a:buNone/>
            </a:pPr>
            <a:r>
              <a:t/>
            </a:r>
            <a:endParaRPr>
              <a:solidFill>
                <a:srgbClr val="434343"/>
              </a:solidFill>
              <a:latin typeface="Maven Pro"/>
              <a:ea typeface="Maven Pro"/>
              <a:cs typeface="Maven Pro"/>
              <a:sym typeface="Maven Pro"/>
            </a:endParaRPr>
          </a:p>
          <a:p>
            <a:pPr indent="0" lvl="0" marL="0" rtl="0" algn="l">
              <a:spcBef>
                <a:spcPts val="1200"/>
              </a:spcBef>
              <a:spcAft>
                <a:spcPts val="0"/>
              </a:spcAft>
              <a:buNone/>
            </a:pPr>
            <a:r>
              <a:rPr lang="en" sz="1000">
                <a:solidFill>
                  <a:srgbClr val="434343"/>
                </a:solidFill>
                <a:latin typeface="Maven Pro"/>
                <a:ea typeface="Maven Pro"/>
                <a:cs typeface="Maven Pro"/>
                <a:sym typeface="Maven Pro"/>
              </a:rPr>
              <a:t>Matt Borkowski </a:t>
            </a:r>
            <a:endParaRPr sz="1000">
              <a:solidFill>
                <a:srgbClr val="434343"/>
              </a:solidFill>
              <a:latin typeface="Maven Pro"/>
              <a:ea typeface="Maven Pro"/>
              <a:cs typeface="Maven Pro"/>
              <a:sym typeface="Maven Pro"/>
            </a:endParaRPr>
          </a:p>
          <a:p>
            <a:pPr indent="0" lvl="0" marL="0" rtl="0" algn="l">
              <a:spcBef>
                <a:spcPts val="1200"/>
              </a:spcBef>
              <a:spcAft>
                <a:spcPts val="0"/>
              </a:spcAft>
              <a:buNone/>
            </a:pPr>
            <a:r>
              <a:rPr b="1" lang="en">
                <a:solidFill>
                  <a:srgbClr val="434343"/>
                </a:solidFill>
                <a:latin typeface="Maven Pro"/>
                <a:ea typeface="Maven Pro"/>
                <a:cs typeface="Maven Pro"/>
                <a:sym typeface="Maven Pro"/>
              </a:rPr>
              <a:t>Developer</a:t>
            </a:r>
            <a:endParaRPr b="1">
              <a:solidFill>
                <a:srgbClr val="434343"/>
              </a:solidFill>
              <a:latin typeface="Maven Pro"/>
              <a:ea typeface="Maven Pro"/>
              <a:cs typeface="Maven Pro"/>
              <a:sym typeface="Maven Pro"/>
            </a:endParaRPr>
          </a:p>
          <a:p>
            <a:pPr indent="0" lvl="0" marL="0" rtl="0" algn="l">
              <a:spcBef>
                <a:spcPts val="1200"/>
              </a:spcBef>
              <a:spcAft>
                <a:spcPts val="1200"/>
              </a:spcAft>
              <a:buNone/>
            </a:pPr>
            <a:r>
              <a:rPr b="1" lang="en" sz="1100">
                <a:solidFill>
                  <a:srgbClr val="434343"/>
                </a:solidFill>
                <a:latin typeface="Maven Pro"/>
                <a:ea typeface="Maven Pro"/>
                <a:cs typeface="Maven Pro"/>
                <a:sym typeface="Maven Pro"/>
              </a:rPr>
              <a:t>SCRUM Master</a:t>
            </a:r>
            <a:endParaRPr b="1" sz="1100">
              <a:solidFill>
                <a:srgbClr val="434343"/>
              </a:solidFill>
              <a:latin typeface="Maven Pro"/>
              <a:ea typeface="Maven Pro"/>
              <a:cs typeface="Maven Pro"/>
              <a:sym typeface="Maven Pro"/>
            </a:endParaRPr>
          </a:p>
        </p:txBody>
      </p:sp>
      <p:sp>
        <p:nvSpPr>
          <p:cNvPr id="293" name="Google Shape;293;p15"/>
          <p:cNvSpPr txBox="1"/>
          <p:nvPr>
            <p:ph idx="1" type="body"/>
          </p:nvPr>
        </p:nvSpPr>
        <p:spPr>
          <a:xfrm>
            <a:off x="2756825" y="2086500"/>
            <a:ext cx="12504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000"/>
              <a:t>Miles ZhengFerrari</a:t>
            </a:r>
            <a:endParaRPr sz="1000"/>
          </a:p>
          <a:p>
            <a:pPr indent="0" lvl="0" marL="0" rtl="0" algn="l">
              <a:spcBef>
                <a:spcPts val="1200"/>
              </a:spcBef>
              <a:spcAft>
                <a:spcPts val="0"/>
              </a:spcAft>
              <a:buNone/>
            </a:pPr>
            <a:r>
              <a:rPr b="1" lang="en">
                <a:solidFill>
                  <a:srgbClr val="434343"/>
                </a:solidFill>
                <a:latin typeface="Maven Pro"/>
                <a:ea typeface="Maven Pro"/>
                <a:cs typeface="Maven Pro"/>
                <a:sym typeface="Maven Pro"/>
              </a:rPr>
              <a:t>Developer</a:t>
            </a:r>
            <a:r>
              <a:rPr lang="en"/>
              <a:t> </a:t>
            </a:r>
            <a:endParaRPr/>
          </a:p>
          <a:p>
            <a:pPr indent="0" lvl="0" marL="0" rtl="0" algn="l">
              <a:spcBef>
                <a:spcPts val="1200"/>
              </a:spcBef>
              <a:spcAft>
                <a:spcPts val="1200"/>
              </a:spcAft>
              <a:buNone/>
            </a:pPr>
            <a:r>
              <a:rPr b="1" lang="en" sz="1100">
                <a:solidFill>
                  <a:srgbClr val="434343"/>
                </a:solidFill>
                <a:latin typeface="Maven Pro"/>
                <a:ea typeface="Maven Pro"/>
                <a:cs typeface="Maven Pro"/>
                <a:sym typeface="Maven Pro"/>
              </a:rPr>
              <a:t>Team Leader</a:t>
            </a:r>
            <a:endParaRPr sz="1100"/>
          </a:p>
        </p:txBody>
      </p:sp>
      <p:sp>
        <p:nvSpPr>
          <p:cNvPr id="294" name="Google Shape;294;p15"/>
          <p:cNvSpPr txBox="1"/>
          <p:nvPr>
            <p:ph idx="1" type="body"/>
          </p:nvPr>
        </p:nvSpPr>
        <p:spPr>
          <a:xfrm>
            <a:off x="4209850" y="2086500"/>
            <a:ext cx="12504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000"/>
              <a:t>Nuvorish  Paul </a:t>
            </a:r>
            <a:endParaRPr sz="1000"/>
          </a:p>
          <a:p>
            <a:pPr indent="0" lvl="0" marL="0" rtl="0" algn="l">
              <a:spcBef>
                <a:spcPts val="1200"/>
              </a:spcBef>
              <a:spcAft>
                <a:spcPts val="1200"/>
              </a:spcAft>
              <a:buNone/>
            </a:pPr>
            <a:r>
              <a:rPr b="1" lang="en">
                <a:solidFill>
                  <a:srgbClr val="434343"/>
                </a:solidFill>
                <a:latin typeface="Maven Pro"/>
                <a:ea typeface="Maven Pro"/>
                <a:cs typeface="Maven Pro"/>
                <a:sym typeface="Maven Pro"/>
              </a:rPr>
              <a:t>Developer</a:t>
            </a:r>
            <a:endParaRPr/>
          </a:p>
        </p:txBody>
      </p:sp>
      <p:sp>
        <p:nvSpPr>
          <p:cNvPr id="295" name="Google Shape;295;p15"/>
          <p:cNvSpPr txBox="1"/>
          <p:nvPr>
            <p:ph idx="1" type="body"/>
          </p:nvPr>
        </p:nvSpPr>
        <p:spPr>
          <a:xfrm>
            <a:off x="5689400" y="2086500"/>
            <a:ext cx="12504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000"/>
              <a:t>Raj Rahul Parekh</a:t>
            </a:r>
            <a:endParaRPr sz="1000"/>
          </a:p>
          <a:p>
            <a:pPr indent="0" lvl="0" marL="0" rtl="0" algn="l">
              <a:spcBef>
                <a:spcPts val="1200"/>
              </a:spcBef>
              <a:spcAft>
                <a:spcPts val="1200"/>
              </a:spcAft>
              <a:buNone/>
            </a:pPr>
            <a:r>
              <a:rPr b="1" lang="en">
                <a:solidFill>
                  <a:srgbClr val="434343"/>
                </a:solidFill>
                <a:latin typeface="Maven Pro"/>
                <a:ea typeface="Maven Pro"/>
                <a:cs typeface="Maven Pro"/>
                <a:sym typeface="Maven Pro"/>
              </a:rPr>
              <a:t>Developer</a:t>
            </a:r>
            <a:endParaRPr/>
          </a:p>
        </p:txBody>
      </p:sp>
      <p:sp>
        <p:nvSpPr>
          <p:cNvPr id="296" name="Google Shape;296;p15"/>
          <p:cNvSpPr txBox="1"/>
          <p:nvPr>
            <p:ph idx="1" type="body"/>
          </p:nvPr>
        </p:nvSpPr>
        <p:spPr>
          <a:xfrm>
            <a:off x="7083900" y="2086500"/>
            <a:ext cx="15162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000"/>
              <a:t>Santhosh Charudatta</a:t>
            </a:r>
            <a:endParaRPr sz="1000"/>
          </a:p>
          <a:p>
            <a:pPr indent="0" lvl="0" marL="0" rtl="0" algn="l">
              <a:spcBef>
                <a:spcPts val="1200"/>
              </a:spcBef>
              <a:spcAft>
                <a:spcPts val="1200"/>
              </a:spcAft>
              <a:buNone/>
            </a:pPr>
            <a:r>
              <a:rPr b="1" lang="en">
                <a:solidFill>
                  <a:srgbClr val="434343"/>
                </a:solidFill>
                <a:latin typeface="Maven Pro"/>
                <a:ea typeface="Maven Pro"/>
                <a:cs typeface="Maven Pro"/>
                <a:sym typeface="Maven Pro"/>
              </a:rPr>
              <a:t>Developer</a:t>
            </a:r>
            <a:endParaRPr/>
          </a:p>
        </p:txBody>
      </p:sp>
      <p:sp>
        <p:nvSpPr>
          <p:cNvPr id="297" name="Google Shape;297;p15"/>
          <p:cNvSpPr txBox="1"/>
          <p:nvPr/>
        </p:nvSpPr>
        <p:spPr>
          <a:xfrm>
            <a:off x="1271100" y="4354725"/>
            <a:ext cx="6786000" cy="5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300">
                <a:solidFill>
                  <a:schemeClr val="dk2"/>
                </a:solidFill>
                <a:latin typeface="Nunito"/>
                <a:ea typeface="Nunito"/>
                <a:cs typeface="Nunito"/>
                <a:sym typeface="Nunito"/>
              </a:rPr>
              <a:t>All team members collaborate as developers, contributing to coding, testing, and feature development.</a:t>
            </a:r>
            <a:endParaRPr i="1" sz="1300">
              <a:solidFill>
                <a:schemeClr val="dk2"/>
              </a:solidFill>
              <a:latin typeface="Nunito"/>
              <a:ea typeface="Nunito"/>
              <a:cs typeface="Nunito"/>
              <a:sym typeface="Nunito"/>
            </a:endParaRPr>
          </a:p>
        </p:txBody>
      </p:sp>
      <p:pic>
        <p:nvPicPr>
          <p:cNvPr id="298" name="Google Shape;298;p15"/>
          <p:cNvPicPr preferRelativeResize="0"/>
          <p:nvPr/>
        </p:nvPicPr>
        <p:blipFill>
          <a:blip r:embed="rId3">
            <a:alphaModFix/>
          </a:blip>
          <a:stretch>
            <a:fillRect/>
          </a:stretch>
        </p:blipFill>
        <p:spPr>
          <a:xfrm>
            <a:off x="5601200" y="1490225"/>
            <a:ext cx="1341750" cy="1736752"/>
          </a:xfrm>
          <a:prstGeom prst="rect">
            <a:avLst/>
          </a:prstGeom>
          <a:noFill/>
          <a:ln>
            <a:noFill/>
          </a:ln>
        </p:spPr>
      </p:pic>
      <p:pic>
        <p:nvPicPr>
          <p:cNvPr id="299" name="Google Shape;299;p15"/>
          <p:cNvPicPr preferRelativeResize="0"/>
          <p:nvPr/>
        </p:nvPicPr>
        <p:blipFill rotWithShape="1">
          <a:blip r:embed="rId4">
            <a:alphaModFix/>
          </a:blip>
          <a:srcRect b="0" l="14111" r="0" t="11386"/>
          <a:stretch/>
        </p:blipFill>
        <p:spPr>
          <a:xfrm>
            <a:off x="2742325" y="1490225"/>
            <a:ext cx="1288026" cy="1736751"/>
          </a:xfrm>
          <a:prstGeom prst="rect">
            <a:avLst/>
          </a:prstGeom>
          <a:noFill/>
          <a:ln>
            <a:noFill/>
          </a:ln>
        </p:spPr>
      </p:pic>
      <p:pic>
        <p:nvPicPr>
          <p:cNvPr id="300" name="Google Shape;300;p15"/>
          <p:cNvPicPr preferRelativeResize="0"/>
          <p:nvPr/>
        </p:nvPicPr>
        <p:blipFill rotWithShape="1">
          <a:blip r:embed="rId5">
            <a:alphaModFix/>
          </a:blip>
          <a:srcRect b="22364" l="20008" r="19322" t="18153"/>
          <a:stretch/>
        </p:blipFill>
        <p:spPr>
          <a:xfrm>
            <a:off x="8259600" y="4276425"/>
            <a:ext cx="884400" cy="867075"/>
          </a:xfrm>
          <a:prstGeom prst="rect">
            <a:avLst/>
          </a:prstGeom>
          <a:noFill/>
          <a:ln>
            <a:noFill/>
          </a:ln>
        </p:spPr>
      </p:pic>
      <p:pic>
        <p:nvPicPr>
          <p:cNvPr id="301" name="Google Shape;301;p15"/>
          <p:cNvPicPr preferRelativeResize="0"/>
          <p:nvPr/>
        </p:nvPicPr>
        <p:blipFill>
          <a:blip r:embed="rId6">
            <a:alphaModFix/>
          </a:blip>
          <a:stretch>
            <a:fillRect/>
          </a:stretch>
        </p:blipFill>
        <p:spPr>
          <a:xfrm>
            <a:off x="7168950" y="1490234"/>
            <a:ext cx="1250400" cy="1736740"/>
          </a:xfrm>
          <a:prstGeom prst="rect">
            <a:avLst/>
          </a:prstGeom>
          <a:noFill/>
          <a:ln>
            <a:noFill/>
          </a:ln>
        </p:spPr>
      </p:pic>
      <p:pic>
        <p:nvPicPr>
          <p:cNvPr id="302" name="Google Shape;302;p15"/>
          <p:cNvPicPr preferRelativeResize="0"/>
          <p:nvPr/>
        </p:nvPicPr>
        <p:blipFill>
          <a:blip r:embed="rId7">
            <a:alphaModFix/>
          </a:blip>
          <a:stretch>
            <a:fillRect/>
          </a:stretch>
        </p:blipFill>
        <p:spPr>
          <a:xfrm>
            <a:off x="4189000" y="1496050"/>
            <a:ext cx="1288025" cy="1725100"/>
          </a:xfrm>
          <a:prstGeom prst="rect">
            <a:avLst/>
          </a:prstGeom>
          <a:noFill/>
          <a:ln>
            <a:noFill/>
          </a:ln>
        </p:spPr>
      </p:pic>
      <p:pic>
        <p:nvPicPr>
          <p:cNvPr id="303" name="Google Shape;303;p15"/>
          <p:cNvPicPr preferRelativeResize="0"/>
          <p:nvPr/>
        </p:nvPicPr>
        <p:blipFill rotWithShape="1">
          <a:blip r:embed="rId8">
            <a:alphaModFix/>
          </a:blip>
          <a:srcRect b="0" l="38130" r="10341" t="0"/>
          <a:stretch/>
        </p:blipFill>
        <p:spPr>
          <a:xfrm>
            <a:off x="1234825" y="1496050"/>
            <a:ext cx="1341748" cy="1725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9" name="Google Shape;309;p16"/>
          <p:cNvSpPr txBox="1"/>
          <p:nvPr>
            <p:ph idx="1" type="body"/>
          </p:nvPr>
        </p:nvSpPr>
        <p:spPr>
          <a:xfrm>
            <a:off x="1303800" y="16685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434343"/>
                </a:solidFill>
                <a:latin typeface="Maven Pro"/>
                <a:ea typeface="Maven Pro"/>
                <a:cs typeface="Maven Pro"/>
                <a:sym typeface="Maven Pro"/>
              </a:rPr>
              <a:t>The Challenge:</a:t>
            </a:r>
            <a:endParaRPr b="1">
              <a:solidFill>
                <a:srgbClr val="434343"/>
              </a:solidFill>
              <a:latin typeface="Maven Pro"/>
              <a:ea typeface="Maven Pro"/>
              <a:cs typeface="Maven Pro"/>
              <a:sym typeface="Maven Pro"/>
            </a:endParaRPr>
          </a:p>
          <a:p>
            <a:pPr indent="0" lvl="0" marL="0" rtl="0" algn="l">
              <a:spcBef>
                <a:spcPts val="1200"/>
              </a:spcBef>
              <a:spcAft>
                <a:spcPts val="1200"/>
              </a:spcAft>
              <a:buNone/>
            </a:pPr>
            <a:r>
              <a:rPr lang="en">
                <a:solidFill>
                  <a:srgbClr val="434343"/>
                </a:solidFill>
                <a:latin typeface="Maven Pro"/>
                <a:ea typeface="Maven Pro"/>
                <a:cs typeface="Maven Pro"/>
                <a:sym typeface="Maven Pro"/>
              </a:rPr>
              <a:t>International students often face complex and time-sensitive immigration-related questions, and existing processes for getting accurate advice are slow. Many higher education institutions, particularly their international student offices, are under-resourced and operate on tight budgets, leaving advisers overworked and unable to keep up with growing demand. This results in delays and a frustrating experience for students seeking immediate immigration guidance.</a:t>
            </a:r>
            <a:endParaRPr>
              <a:solidFill>
                <a:srgbClr val="434343"/>
              </a:solidFill>
              <a:latin typeface="Maven Pro"/>
              <a:ea typeface="Maven Pro"/>
              <a:cs typeface="Maven Pro"/>
              <a:sym typeface="Maven Pro"/>
            </a:endParaRPr>
          </a:p>
        </p:txBody>
      </p:sp>
      <p:pic>
        <p:nvPicPr>
          <p:cNvPr id="310" name="Google Shape;310;p16"/>
          <p:cNvPicPr preferRelativeResize="0"/>
          <p:nvPr/>
        </p:nvPicPr>
        <p:blipFill rotWithShape="1">
          <a:blip r:embed="rId3">
            <a:alphaModFix/>
          </a:blip>
          <a:srcRect b="22364" l="20008" r="19322" t="18153"/>
          <a:stretch/>
        </p:blipFill>
        <p:spPr>
          <a:xfrm>
            <a:off x="8259600" y="4276425"/>
            <a:ext cx="884400" cy="867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6" name="Google Shape;316;p17"/>
          <p:cNvSpPr txBox="1"/>
          <p:nvPr>
            <p:ph idx="1" type="body"/>
          </p:nvPr>
        </p:nvSpPr>
        <p:spPr>
          <a:xfrm>
            <a:off x="1303800" y="16886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434343"/>
                </a:solidFill>
                <a:latin typeface="Maven Pro"/>
                <a:ea typeface="Maven Pro"/>
                <a:cs typeface="Maven Pro"/>
                <a:sym typeface="Maven Pro"/>
              </a:rPr>
              <a:t>Hypothesis:</a:t>
            </a:r>
            <a:endParaRPr b="1">
              <a:solidFill>
                <a:srgbClr val="434343"/>
              </a:solidFill>
              <a:latin typeface="Maven Pro"/>
              <a:ea typeface="Maven Pro"/>
              <a:cs typeface="Maven Pro"/>
              <a:sym typeface="Maven Pro"/>
            </a:endParaRPr>
          </a:p>
          <a:p>
            <a:pPr indent="0" lvl="0" marL="0" rtl="0" algn="l">
              <a:spcBef>
                <a:spcPts val="1200"/>
              </a:spcBef>
              <a:spcAft>
                <a:spcPts val="0"/>
              </a:spcAft>
              <a:buNone/>
            </a:pPr>
            <a:r>
              <a:rPr lang="en">
                <a:solidFill>
                  <a:srgbClr val="434343"/>
                </a:solidFill>
                <a:latin typeface="Maven Pro"/>
                <a:ea typeface="Maven Pro"/>
                <a:cs typeface="Maven Pro"/>
                <a:sym typeface="Maven Pro"/>
              </a:rPr>
              <a:t>If we provide an AI-based tool that reads immigration documents and cross-references them with the latest regulations, we can offer faster, more accurate advice to international students. This would not only improve their experience but also ease the burden on student advisers, allowing institutions to better manage their limited resources and operate more efficiently within budget constraints.</a:t>
            </a:r>
            <a:endParaRPr>
              <a:solidFill>
                <a:srgbClr val="434343"/>
              </a:solidFill>
              <a:latin typeface="Maven Pro"/>
              <a:ea typeface="Maven Pro"/>
              <a:cs typeface="Maven Pro"/>
              <a:sym typeface="Maven Pro"/>
            </a:endParaRPr>
          </a:p>
          <a:p>
            <a:pPr indent="0" lvl="0" marL="0" rtl="0" algn="l">
              <a:spcBef>
                <a:spcPts val="1200"/>
              </a:spcBef>
              <a:spcAft>
                <a:spcPts val="0"/>
              </a:spcAft>
              <a:buNone/>
            </a:pPr>
            <a:r>
              <a:t/>
            </a:r>
            <a:endParaRPr b="1">
              <a:solidFill>
                <a:srgbClr val="434343"/>
              </a:solidFill>
              <a:latin typeface="Maven Pro"/>
              <a:ea typeface="Maven Pro"/>
              <a:cs typeface="Maven Pro"/>
              <a:sym typeface="Maven Pro"/>
            </a:endParaRPr>
          </a:p>
          <a:p>
            <a:pPr indent="0" lvl="0" marL="0" rtl="0" algn="l">
              <a:spcBef>
                <a:spcPts val="1200"/>
              </a:spcBef>
              <a:spcAft>
                <a:spcPts val="1200"/>
              </a:spcAft>
              <a:buNone/>
            </a:pPr>
            <a:r>
              <a:t/>
            </a:r>
            <a:endParaRPr b="1">
              <a:solidFill>
                <a:srgbClr val="434343"/>
              </a:solidFill>
              <a:latin typeface="Maven Pro"/>
              <a:ea typeface="Maven Pro"/>
              <a:cs typeface="Maven Pro"/>
              <a:sym typeface="Maven Pro"/>
            </a:endParaRPr>
          </a:p>
        </p:txBody>
      </p:sp>
      <p:pic>
        <p:nvPicPr>
          <p:cNvPr id="317" name="Google Shape;317;p17"/>
          <p:cNvPicPr preferRelativeResize="0"/>
          <p:nvPr/>
        </p:nvPicPr>
        <p:blipFill rotWithShape="1">
          <a:blip r:embed="rId3">
            <a:alphaModFix/>
          </a:blip>
          <a:srcRect b="22364" l="20008" r="19322" t="18153"/>
          <a:stretch/>
        </p:blipFill>
        <p:spPr>
          <a:xfrm>
            <a:off x="8259600" y="4276425"/>
            <a:ext cx="884400" cy="867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a:t>
            </a:r>
            <a:r>
              <a:rPr lang="en"/>
              <a:t>Description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3" name="Google Shape;323;p18"/>
          <p:cNvSpPr txBox="1"/>
          <p:nvPr>
            <p:ph idx="1" type="body"/>
          </p:nvPr>
        </p:nvSpPr>
        <p:spPr>
          <a:xfrm>
            <a:off x="1303800" y="1300950"/>
            <a:ext cx="7030500" cy="3616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300">
                <a:solidFill>
                  <a:srgbClr val="434343"/>
                </a:solidFill>
                <a:latin typeface="Maven Pro"/>
                <a:ea typeface="Maven Pro"/>
                <a:cs typeface="Maven Pro"/>
                <a:sym typeface="Maven Pro"/>
              </a:rPr>
              <a:t>Project Name:</a:t>
            </a:r>
            <a:r>
              <a:rPr lang="en" sz="5300">
                <a:solidFill>
                  <a:srgbClr val="434343"/>
                </a:solidFill>
                <a:latin typeface="Maven Pro"/>
                <a:ea typeface="Maven Pro"/>
                <a:cs typeface="Maven Pro"/>
                <a:sym typeface="Maven Pro"/>
              </a:rPr>
              <a:t> Immigration AI Advisor</a:t>
            </a:r>
            <a:endParaRPr sz="5300">
              <a:solidFill>
                <a:srgbClr val="434343"/>
              </a:solidFill>
              <a:latin typeface="Maven Pro"/>
              <a:ea typeface="Maven Pro"/>
              <a:cs typeface="Maven Pro"/>
              <a:sym typeface="Maven Pro"/>
            </a:endParaRPr>
          </a:p>
          <a:p>
            <a:pPr indent="0" lvl="0" marL="0" rtl="0" algn="l">
              <a:spcBef>
                <a:spcPts val="1200"/>
              </a:spcBef>
              <a:spcAft>
                <a:spcPts val="0"/>
              </a:spcAft>
              <a:buNone/>
            </a:pPr>
            <a:r>
              <a:rPr b="1" lang="en" sz="5300">
                <a:solidFill>
                  <a:srgbClr val="434343"/>
                </a:solidFill>
                <a:latin typeface="Maven Pro"/>
                <a:ea typeface="Maven Pro"/>
                <a:cs typeface="Maven Pro"/>
                <a:sym typeface="Maven Pro"/>
              </a:rPr>
              <a:t>Team: </a:t>
            </a:r>
            <a:r>
              <a:rPr lang="en" sz="5300">
                <a:solidFill>
                  <a:srgbClr val="434343"/>
                </a:solidFill>
                <a:latin typeface="Maven Pro"/>
                <a:ea typeface="Maven Pro"/>
                <a:cs typeface="Maven Pro"/>
                <a:sym typeface="Maven Pro"/>
              </a:rPr>
              <a:t>Borderless.AI </a:t>
            </a:r>
            <a:endParaRPr sz="5300">
              <a:solidFill>
                <a:srgbClr val="434343"/>
              </a:solidFill>
              <a:latin typeface="Maven Pro"/>
              <a:ea typeface="Maven Pro"/>
              <a:cs typeface="Maven Pro"/>
              <a:sym typeface="Maven Pro"/>
            </a:endParaRPr>
          </a:p>
          <a:p>
            <a:pPr indent="0" lvl="0" marL="0" rtl="0" algn="l">
              <a:spcBef>
                <a:spcPts val="1200"/>
              </a:spcBef>
              <a:spcAft>
                <a:spcPts val="0"/>
              </a:spcAft>
              <a:buNone/>
            </a:pPr>
            <a:r>
              <a:rPr b="1" lang="en" sz="5300">
                <a:solidFill>
                  <a:srgbClr val="434343"/>
                </a:solidFill>
                <a:latin typeface="Maven Pro"/>
                <a:ea typeface="Maven Pro"/>
                <a:cs typeface="Maven Pro"/>
                <a:sym typeface="Maven Pro"/>
              </a:rPr>
              <a:t>Project Description:</a:t>
            </a:r>
            <a:endParaRPr b="1" sz="5300">
              <a:solidFill>
                <a:srgbClr val="434343"/>
              </a:solidFill>
              <a:latin typeface="Maven Pro"/>
              <a:ea typeface="Maven Pro"/>
              <a:cs typeface="Maven Pro"/>
              <a:sym typeface="Maven Pro"/>
            </a:endParaRPr>
          </a:p>
          <a:p>
            <a:pPr indent="0" lvl="0" marL="0" rtl="0" algn="l">
              <a:spcBef>
                <a:spcPts val="1200"/>
              </a:spcBef>
              <a:spcAft>
                <a:spcPts val="0"/>
              </a:spcAft>
              <a:buNone/>
            </a:pPr>
            <a:r>
              <a:rPr lang="en" sz="5300">
                <a:solidFill>
                  <a:srgbClr val="434343"/>
                </a:solidFill>
                <a:latin typeface="Maven Pro"/>
                <a:ea typeface="Maven Pro"/>
                <a:cs typeface="Maven Pro"/>
                <a:sym typeface="Maven Pro"/>
              </a:rPr>
              <a:t>Immigration AI Advisor is a AI-based application designed to assist international students with immigration-related queries by reading documents (I-20, I-94) and providing personalized advice based on immigration rules and policies.</a:t>
            </a:r>
            <a:endParaRPr sz="5300">
              <a:solidFill>
                <a:srgbClr val="434343"/>
              </a:solidFill>
              <a:latin typeface="Maven Pro"/>
              <a:ea typeface="Maven Pro"/>
              <a:cs typeface="Maven Pro"/>
              <a:sym typeface="Maven Pro"/>
            </a:endParaRPr>
          </a:p>
          <a:p>
            <a:pPr indent="0" lvl="0" marL="0" rtl="0" algn="l">
              <a:spcBef>
                <a:spcPts val="1200"/>
              </a:spcBef>
              <a:spcAft>
                <a:spcPts val="0"/>
              </a:spcAft>
              <a:buNone/>
            </a:pPr>
            <a:r>
              <a:rPr b="1" lang="en" sz="5300">
                <a:solidFill>
                  <a:srgbClr val="434343"/>
                </a:solidFill>
                <a:latin typeface="Maven Pro"/>
                <a:ea typeface="Maven Pro"/>
                <a:cs typeface="Maven Pro"/>
                <a:sym typeface="Maven Pro"/>
              </a:rPr>
              <a:t>Benefit Outcomes:</a:t>
            </a:r>
            <a:endParaRPr b="1" sz="5300">
              <a:solidFill>
                <a:srgbClr val="434343"/>
              </a:solidFill>
              <a:latin typeface="Maven Pro"/>
              <a:ea typeface="Maven Pro"/>
              <a:cs typeface="Maven Pro"/>
              <a:sym typeface="Maven Pro"/>
            </a:endParaRPr>
          </a:p>
          <a:p>
            <a:pPr indent="-312737" lvl="0" marL="457200" rtl="0" algn="l">
              <a:spcBef>
                <a:spcPts val="1200"/>
              </a:spcBef>
              <a:spcAft>
                <a:spcPts val="0"/>
              </a:spcAft>
              <a:buClr>
                <a:srgbClr val="434343"/>
              </a:buClr>
              <a:buSzPct val="100000"/>
              <a:buFont typeface="Maven Pro"/>
              <a:buChar char="●"/>
            </a:pPr>
            <a:r>
              <a:rPr lang="en" sz="5300">
                <a:solidFill>
                  <a:srgbClr val="434343"/>
                </a:solidFill>
                <a:latin typeface="Maven Pro"/>
                <a:ea typeface="Maven Pro"/>
                <a:cs typeface="Maven Pro"/>
                <a:sym typeface="Maven Pro"/>
              </a:rPr>
              <a:t>Faster, more accurate immigration advice for international students.</a:t>
            </a:r>
            <a:endParaRPr sz="5300">
              <a:solidFill>
                <a:srgbClr val="434343"/>
              </a:solidFill>
              <a:latin typeface="Maven Pro"/>
              <a:ea typeface="Maven Pro"/>
              <a:cs typeface="Maven Pro"/>
              <a:sym typeface="Maven Pro"/>
            </a:endParaRPr>
          </a:p>
          <a:p>
            <a:pPr indent="-312737" lvl="0" marL="457200" rtl="0" algn="l">
              <a:spcBef>
                <a:spcPts val="0"/>
              </a:spcBef>
              <a:spcAft>
                <a:spcPts val="0"/>
              </a:spcAft>
              <a:buClr>
                <a:srgbClr val="434343"/>
              </a:buClr>
              <a:buSzPct val="100000"/>
              <a:buFont typeface="Maven Pro"/>
              <a:buChar char="●"/>
            </a:pPr>
            <a:r>
              <a:rPr lang="en" sz="5300">
                <a:solidFill>
                  <a:srgbClr val="434343"/>
                </a:solidFill>
                <a:latin typeface="Maven Pro"/>
                <a:ea typeface="Maven Pro"/>
                <a:cs typeface="Maven Pro"/>
                <a:sym typeface="Maven Pro"/>
              </a:rPr>
              <a:t>Reduced burden on international student offices with limited resources.</a:t>
            </a:r>
            <a:endParaRPr sz="5300">
              <a:solidFill>
                <a:srgbClr val="434343"/>
              </a:solidFill>
              <a:latin typeface="Maven Pro"/>
              <a:ea typeface="Maven Pro"/>
              <a:cs typeface="Maven Pro"/>
              <a:sym typeface="Maven Pro"/>
            </a:endParaRPr>
          </a:p>
          <a:p>
            <a:pPr indent="-312737" lvl="0" marL="457200" rtl="0" algn="l">
              <a:spcBef>
                <a:spcPts val="0"/>
              </a:spcBef>
              <a:spcAft>
                <a:spcPts val="0"/>
              </a:spcAft>
              <a:buClr>
                <a:srgbClr val="434343"/>
              </a:buClr>
              <a:buSzPct val="100000"/>
              <a:buFont typeface="Maven Pro"/>
              <a:buChar char="●"/>
            </a:pPr>
            <a:r>
              <a:rPr lang="en" sz="5300">
                <a:solidFill>
                  <a:srgbClr val="434343"/>
                </a:solidFill>
                <a:latin typeface="Maven Pro"/>
                <a:ea typeface="Maven Pro"/>
                <a:cs typeface="Maven Pro"/>
                <a:sym typeface="Maven Pro"/>
              </a:rPr>
              <a:t>Improved efficiency in managing immigration-related queries within budget constraints.</a:t>
            </a:r>
            <a:endParaRPr sz="5300">
              <a:solidFill>
                <a:srgbClr val="434343"/>
              </a:solidFill>
              <a:latin typeface="Maven Pro"/>
              <a:ea typeface="Maven Pro"/>
              <a:cs typeface="Maven Pro"/>
              <a:sym typeface="Maven Pro"/>
            </a:endParaRPr>
          </a:p>
          <a:p>
            <a:pPr indent="0" lvl="0" marL="0" rtl="0" algn="l">
              <a:spcBef>
                <a:spcPts val="1200"/>
              </a:spcBef>
              <a:spcAft>
                <a:spcPts val="0"/>
              </a:spcAft>
              <a:buNone/>
            </a:pPr>
            <a:r>
              <a:rPr b="1" lang="en" sz="5300">
                <a:solidFill>
                  <a:srgbClr val="434343"/>
                </a:solidFill>
                <a:latin typeface="Maven Pro"/>
                <a:ea typeface="Maven Pro"/>
                <a:cs typeface="Maven Pro"/>
                <a:sym typeface="Maven Pro"/>
              </a:rPr>
              <a:t>Github Link:</a:t>
            </a:r>
            <a:r>
              <a:rPr lang="en" sz="5300" u="sng">
                <a:solidFill>
                  <a:schemeClr val="hlink"/>
                </a:solidFill>
                <a:latin typeface="Maven Pro"/>
                <a:ea typeface="Maven Pro"/>
                <a:cs typeface="Maven Pro"/>
                <a:sym typeface="Maven Pro"/>
                <a:hlinkClick r:id="rId3"/>
              </a:rPr>
              <a:t>https://github.com/htmw/2024F-borderless.ai/wiki</a:t>
            </a:r>
            <a:r>
              <a:rPr lang="en" sz="5300">
                <a:solidFill>
                  <a:srgbClr val="434343"/>
                </a:solidFill>
                <a:latin typeface="Maven Pro"/>
                <a:ea typeface="Maven Pro"/>
                <a:cs typeface="Maven Pro"/>
                <a:sym typeface="Maven Pro"/>
              </a:rPr>
              <a:t> </a:t>
            </a:r>
            <a:endParaRPr sz="5300">
              <a:solidFill>
                <a:srgbClr val="434343"/>
              </a:solidFill>
              <a:latin typeface="Maven Pro"/>
              <a:ea typeface="Maven Pro"/>
              <a:cs typeface="Maven Pro"/>
              <a:sym typeface="Maven Pro"/>
            </a:endParaRPr>
          </a:p>
          <a:p>
            <a:pPr indent="0" lvl="0" marL="0" rtl="0" algn="l">
              <a:spcBef>
                <a:spcPts val="1200"/>
              </a:spcBef>
              <a:spcAft>
                <a:spcPts val="0"/>
              </a:spcAft>
              <a:buNone/>
            </a:pPr>
            <a:r>
              <a:t/>
            </a:r>
            <a:endParaRPr>
              <a:solidFill>
                <a:srgbClr val="434343"/>
              </a:solidFill>
              <a:latin typeface="Maven Pro"/>
              <a:ea typeface="Maven Pro"/>
              <a:cs typeface="Maven Pro"/>
              <a:sym typeface="Maven Pro"/>
            </a:endParaRPr>
          </a:p>
          <a:p>
            <a:pPr indent="0" lvl="0" marL="0" rtl="0" algn="l">
              <a:spcBef>
                <a:spcPts val="1200"/>
              </a:spcBef>
              <a:spcAft>
                <a:spcPts val="0"/>
              </a:spcAft>
              <a:buNone/>
            </a:pPr>
            <a:r>
              <a:t/>
            </a:r>
            <a:endParaRPr b="1">
              <a:solidFill>
                <a:srgbClr val="434343"/>
              </a:solidFill>
              <a:latin typeface="Maven Pro"/>
              <a:ea typeface="Maven Pro"/>
              <a:cs typeface="Maven Pro"/>
              <a:sym typeface="Maven Pro"/>
            </a:endParaRPr>
          </a:p>
          <a:p>
            <a:pPr indent="0" lvl="0" marL="0" rtl="0" algn="l">
              <a:spcBef>
                <a:spcPts val="1200"/>
              </a:spcBef>
              <a:spcAft>
                <a:spcPts val="1200"/>
              </a:spcAft>
              <a:buNone/>
            </a:pPr>
            <a:r>
              <a:t/>
            </a:r>
            <a:endParaRPr b="1">
              <a:solidFill>
                <a:srgbClr val="434343"/>
              </a:solidFill>
              <a:latin typeface="Maven Pro"/>
              <a:ea typeface="Maven Pro"/>
              <a:cs typeface="Maven Pro"/>
              <a:sym typeface="Maven Pro"/>
            </a:endParaRPr>
          </a:p>
        </p:txBody>
      </p:sp>
      <p:pic>
        <p:nvPicPr>
          <p:cNvPr id="324" name="Google Shape;324;p18"/>
          <p:cNvPicPr preferRelativeResize="0"/>
          <p:nvPr/>
        </p:nvPicPr>
        <p:blipFill rotWithShape="1">
          <a:blip r:embed="rId4">
            <a:alphaModFix/>
          </a:blip>
          <a:srcRect b="22364" l="20008" r="19322" t="18153"/>
          <a:stretch/>
        </p:blipFill>
        <p:spPr>
          <a:xfrm>
            <a:off x="8259600" y="4276425"/>
            <a:ext cx="884400" cy="867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Personas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0" name="Google Shape;330;p19"/>
          <p:cNvSpPr txBox="1"/>
          <p:nvPr>
            <p:ph idx="1" type="body"/>
          </p:nvPr>
        </p:nvSpPr>
        <p:spPr>
          <a:xfrm>
            <a:off x="1303800" y="1300075"/>
            <a:ext cx="7030500" cy="3396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200">
                <a:solidFill>
                  <a:srgbClr val="434343"/>
                </a:solidFill>
                <a:latin typeface="Maven Pro"/>
                <a:ea typeface="Maven Pro"/>
                <a:cs typeface="Maven Pro"/>
                <a:sym typeface="Maven Pro"/>
              </a:rPr>
              <a:t>VP of Office of Global Services: </a:t>
            </a:r>
            <a:r>
              <a:rPr lang="en" sz="5200">
                <a:solidFill>
                  <a:srgbClr val="434343"/>
                </a:solidFill>
                <a:latin typeface="Maven Pro"/>
                <a:ea typeface="Maven Pro"/>
                <a:cs typeface="Maven Pro"/>
                <a:sym typeface="Maven Pro"/>
              </a:rPr>
              <a:t>Focuses on the big picture and long-term impact of the tool on the institution's support for international students.</a:t>
            </a:r>
            <a:endParaRPr sz="5200">
              <a:solidFill>
                <a:srgbClr val="434343"/>
              </a:solidFill>
              <a:latin typeface="Maven Pro"/>
              <a:ea typeface="Maven Pro"/>
              <a:cs typeface="Maven Pro"/>
              <a:sym typeface="Maven Pro"/>
            </a:endParaRPr>
          </a:p>
          <a:p>
            <a:pPr indent="0" lvl="0" marL="0" rtl="0" algn="l">
              <a:spcBef>
                <a:spcPts val="1200"/>
              </a:spcBef>
              <a:spcAft>
                <a:spcPts val="0"/>
              </a:spcAft>
              <a:buNone/>
            </a:pPr>
            <a:r>
              <a:rPr b="1" lang="en" sz="5200">
                <a:solidFill>
                  <a:srgbClr val="434343"/>
                </a:solidFill>
                <a:latin typeface="Maven Pro"/>
                <a:ea typeface="Maven Pro"/>
                <a:cs typeface="Maven Pro"/>
                <a:sym typeface="Maven Pro"/>
              </a:rPr>
              <a:t>Student Adviser: </a:t>
            </a:r>
            <a:r>
              <a:rPr lang="en" sz="5200">
                <a:solidFill>
                  <a:srgbClr val="434343"/>
                </a:solidFill>
                <a:latin typeface="Maven Pro"/>
                <a:ea typeface="Maven Pro"/>
                <a:cs typeface="Maven Pro"/>
                <a:sym typeface="Maven Pro"/>
              </a:rPr>
              <a:t>Overworked staff member, seeking ways to automate and simplify the advising process to reduce their workload.</a:t>
            </a:r>
            <a:endParaRPr sz="5200">
              <a:solidFill>
                <a:srgbClr val="434343"/>
              </a:solidFill>
              <a:latin typeface="Maven Pro"/>
              <a:ea typeface="Maven Pro"/>
              <a:cs typeface="Maven Pro"/>
              <a:sym typeface="Maven Pro"/>
            </a:endParaRPr>
          </a:p>
          <a:p>
            <a:pPr indent="0" lvl="0" marL="0" rtl="0" algn="l">
              <a:spcBef>
                <a:spcPts val="1200"/>
              </a:spcBef>
              <a:spcAft>
                <a:spcPts val="0"/>
              </a:spcAft>
              <a:buNone/>
            </a:pPr>
            <a:r>
              <a:rPr b="1" lang="en" sz="5200">
                <a:solidFill>
                  <a:srgbClr val="434343"/>
                </a:solidFill>
                <a:latin typeface="Maven Pro"/>
                <a:ea typeface="Maven Pro"/>
                <a:cs typeface="Maven Pro"/>
                <a:sym typeface="Maven Pro"/>
              </a:rPr>
              <a:t>International Student:</a:t>
            </a:r>
            <a:r>
              <a:rPr lang="en" sz="5200">
                <a:solidFill>
                  <a:srgbClr val="434343"/>
                </a:solidFill>
                <a:latin typeface="Maven Pro"/>
                <a:ea typeface="Maven Pro"/>
                <a:cs typeface="Maven Pro"/>
                <a:sym typeface="Maven Pro"/>
              </a:rPr>
              <a:t> Needs immediate, accurate immigration advice but often has to wait for overburdened human advisers.</a:t>
            </a:r>
            <a:endParaRPr sz="5200">
              <a:solidFill>
                <a:srgbClr val="434343"/>
              </a:solidFill>
              <a:latin typeface="Maven Pro"/>
              <a:ea typeface="Maven Pro"/>
              <a:cs typeface="Maven Pro"/>
              <a:sym typeface="Maven Pro"/>
            </a:endParaRPr>
          </a:p>
          <a:p>
            <a:pPr indent="0" lvl="0" marL="0" rtl="0" algn="l">
              <a:spcBef>
                <a:spcPts val="1200"/>
              </a:spcBef>
              <a:spcAft>
                <a:spcPts val="0"/>
              </a:spcAft>
              <a:buNone/>
            </a:pPr>
            <a:r>
              <a:rPr b="1" lang="en" sz="5200">
                <a:solidFill>
                  <a:srgbClr val="434343"/>
                </a:solidFill>
                <a:latin typeface="Maven Pro"/>
                <a:ea typeface="Maven Pro"/>
                <a:cs typeface="Maven Pro"/>
                <a:sym typeface="Maven Pro"/>
              </a:rPr>
              <a:t>Government USCIS Employee: </a:t>
            </a:r>
            <a:r>
              <a:rPr lang="en" sz="5200">
                <a:solidFill>
                  <a:srgbClr val="434343"/>
                </a:solidFill>
                <a:latin typeface="Maven Pro"/>
                <a:ea typeface="Maven Pro"/>
                <a:cs typeface="Maven Pro"/>
                <a:sym typeface="Maven Pro"/>
              </a:rPr>
              <a:t>Ensures compliance with immigration regulations and processes student visa and immigration status related applications.</a:t>
            </a:r>
            <a:endParaRPr sz="5200">
              <a:solidFill>
                <a:srgbClr val="434343"/>
              </a:solidFill>
              <a:latin typeface="Maven Pro"/>
              <a:ea typeface="Maven Pro"/>
              <a:cs typeface="Maven Pro"/>
              <a:sym typeface="Maven Pro"/>
            </a:endParaRPr>
          </a:p>
          <a:p>
            <a:pPr indent="0" lvl="0" marL="0" rtl="0" algn="l">
              <a:spcBef>
                <a:spcPts val="1200"/>
              </a:spcBef>
              <a:spcAft>
                <a:spcPts val="0"/>
              </a:spcAft>
              <a:buNone/>
            </a:pPr>
            <a:r>
              <a:rPr b="1" lang="en" sz="5200">
                <a:solidFill>
                  <a:srgbClr val="434343"/>
                </a:solidFill>
                <a:latin typeface="Maven Pro"/>
                <a:ea typeface="Maven Pro"/>
                <a:cs typeface="Maven Pro"/>
                <a:sym typeface="Maven Pro"/>
              </a:rPr>
              <a:t>Non-Profit Employee:</a:t>
            </a:r>
            <a:r>
              <a:rPr lang="en" sz="5200">
                <a:solidFill>
                  <a:srgbClr val="434343"/>
                </a:solidFill>
                <a:latin typeface="Maven Pro"/>
                <a:ea typeface="Maven Pro"/>
                <a:cs typeface="Maven Pro"/>
                <a:sym typeface="Maven Pro"/>
              </a:rPr>
              <a:t> Assists international students with legal and procedural advice, often outside of official channels.</a:t>
            </a:r>
            <a:endParaRPr sz="5200">
              <a:solidFill>
                <a:srgbClr val="434343"/>
              </a:solidFill>
              <a:latin typeface="Maven Pro"/>
              <a:ea typeface="Maven Pro"/>
              <a:cs typeface="Maven Pro"/>
              <a:sym typeface="Maven Pro"/>
            </a:endParaRPr>
          </a:p>
          <a:p>
            <a:pPr indent="0" lvl="0" marL="0" rtl="0" algn="l">
              <a:spcBef>
                <a:spcPts val="1200"/>
              </a:spcBef>
              <a:spcAft>
                <a:spcPts val="0"/>
              </a:spcAft>
              <a:buNone/>
            </a:pPr>
            <a:r>
              <a:rPr b="1" lang="en" sz="5200">
                <a:solidFill>
                  <a:srgbClr val="434343"/>
                </a:solidFill>
                <a:latin typeface="Maven Pro"/>
                <a:ea typeface="Maven Pro"/>
                <a:cs typeface="Maven Pro"/>
                <a:sym typeface="Maven Pro"/>
              </a:rPr>
              <a:t>Higher Education Admissions Personnel: </a:t>
            </a:r>
            <a:r>
              <a:rPr lang="en" sz="5200">
                <a:solidFill>
                  <a:srgbClr val="434343"/>
                </a:solidFill>
                <a:latin typeface="Maven Pro"/>
                <a:ea typeface="Maven Pro"/>
                <a:cs typeface="Maven Pro"/>
                <a:sym typeface="Maven Pro"/>
              </a:rPr>
              <a:t>Identifies needs within the international student community and offers feedback on system functionalities, also using the tool to promote institutional competitiveness. </a:t>
            </a:r>
            <a:endParaRPr b="1">
              <a:solidFill>
                <a:srgbClr val="434343"/>
              </a:solidFill>
              <a:latin typeface="Maven Pro"/>
              <a:ea typeface="Maven Pro"/>
              <a:cs typeface="Maven Pro"/>
              <a:sym typeface="Maven Pro"/>
            </a:endParaRPr>
          </a:p>
          <a:p>
            <a:pPr indent="0" lvl="0" marL="0" rtl="0" algn="l">
              <a:spcBef>
                <a:spcPts val="1200"/>
              </a:spcBef>
              <a:spcAft>
                <a:spcPts val="0"/>
              </a:spcAft>
              <a:buNone/>
            </a:pPr>
            <a:r>
              <a:t/>
            </a:r>
            <a:endParaRPr b="1">
              <a:solidFill>
                <a:srgbClr val="434343"/>
              </a:solidFill>
              <a:latin typeface="Maven Pro"/>
              <a:ea typeface="Maven Pro"/>
              <a:cs typeface="Maven Pro"/>
              <a:sym typeface="Maven Pro"/>
            </a:endParaRPr>
          </a:p>
          <a:p>
            <a:pPr indent="0" lvl="0" marL="0" rtl="0" algn="l">
              <a:spcBef>
                <a:spcPts val="1200"/>
              </a:spcBef>
              <a:spcAft>
                <a:spcPts val="1200"/>
              </a:spcAft>
              <a:buNone/>
            </a:pPr>
            <a:r>
              <a:t/>
            </a:r>
            <a:endParaRPr b="1">
              <a:solidFill>
                <a:srgbClr val="434343"/>
              </a:solidFill>
              <a:latin typeface="Maven Pro"/>
              <a:ea typeface="Maven Pro"/>
              <a:cs typeface="Maven Pro"/>
              <a:sym typeface="Maven Pro"/>
            </a:endParaRPr>
          </a:p>
        </p:txBody>
      </p:sp>
      <p:pic>
        <p:nvPicPr>
          <p:cNvPr id="331" name="Google Shape;331;p19"/>
          <p:cNvPicPr preferRelativeResize="0"/>
          <p:nvPr/>
        </p:nvPicPr>
        <p:blipFill rotWithShape="1">
          <a:blip r:embed="rId3">
            <a:alphaModFix/>
          </a:blip>
          <a:srcRect b="22364" l="20008" r="19322" t="18153"/>
          <a:stretch/>
        </p:blipFill>
        <p:spPr>
          <a:xfrm>
            <a:off x="8259600" y="4276425"/>
            <a:ext cx="884400" cy="867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7" name="Google Shape;337;p20"/>
          <p:cNvSpPr txBox="1"/>
          <p:nvPr>
            <p:ph idx="1" type="body"/>
          </p:nvPr>
        </p:nvSpPr>
        <p:spPr>
          <a:xfrm>
            <a:off x="1303800" y="1688600"/>
            <a:ext cx="7030500" cy="2397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434343"/>
                </a:solidFill>
                <a:latin typeface="Maven Pro"/>
                <a:ea typeface="Maven Pro"/>
                <a:cs typeface="Maven Pro"/>
                <a:sym typeface="Maven Pro"/>
              </a:rPr>
              <a:t>Languages &amp; Frameworks: </a:t>
            </a:r>
            <a:endParaRPr b="1">
              <a:solidFill>
                <a:srgbClr val="434343"/>
              </a:solidFill>
              <a:latin typeface="Maven Pro"/>
              <a:ea typeface="Maven Pro"/>
              <a:cs typeface="Maven Pro"/>
              <a:sym typeface="Maven Pro"/>
            </a:endParaRPr>
          </a:p>
          <a:p>
            <a:pPr indent="0" lvl="0" marL="0" rtl="0" algn="ctr">
              <a:spcBef>
                <a:spcPts val="1200"/>
              </a:spcBef>
              <a:spcAft>
                <a:spcPts val="0"/>
              </a:spcAft>
              <a:buNone/>
            </a:pPr>
            <a:r>
              <a:rPr lang="en">
                <a:solidFill>
                  <a:srgbClr val="434343"/>
                </a:solidFill>
                <a:latin typeface="Maven Pro"/>
                <a:ea typeface="Maven Pro"/>
                <a:cs typeface="Maven Pro"/>
                <a:sym typeface="Maven Pro"/>
              </a:rPr>
              <a:t>Java, Python, ReactJS</a:t>
            </a:r>
            <a:endParaRPr b="1">
              <a:solidFill>
                <a:srgbClr val="434343"/>
              </a:solidFill>
              <a:latin typeface="Maven Pro"/>
              <a:ea typeface="Maven Pro"/>
              <a:cs typeface="Maven Pro"/>
              <a:sym typeface="Maven Pro"/>
            </a:endParaRPr>
          </a:p>
          <a:p>
            <a:pPr indent="0" lvl="0" marL="0" rtl="0" algn="ctr">
              <a:spcBef>
                <a:spcPts val="1200"/>
              </a:spcBef>
              <a:spcAft>
                <a:spcPts val="0"/>
              </a:spcAft>
              <a:buNone/>
            </a:pPr>
            <a:r>
              <a:rPr b="1" lang="en">
                <a:solidFill>
                  <a:srgbClr val="434343"/>
                </a:solidFill>
                <a:latin typeface="Maven Pro"/>
                <a:ea typeface="Maven Pro"/>
                <a:cs typeface="Maven Pro"/>
                <a:sym typeface="Maven Pro"/>
              </a:rPr>
              <a:t>Artificial Intelligence: </a:t>
            </a:r>
            <a:endParaRPr b="1">
              <a:solidFill>
                <a:srgbClr val="434343"/>
              </a:solidFill>
              <a:latin typeface="Maven Pro"/>
              <a:ea typeface="Maven Pro"/>
              <a:cs typeface="Maven Pro"/>
              <a:sym typeface="Maven Pro"/>
            </a:endParaRPr>
          </a:p>
          <a:p>
            <a:pPr indent="0" lvl="0" marL="0" rtl="0" algn="ctr">
              <a:spcBef>
                <a:spcPts val="1200"/>
              </a:spcBef>
              <a:spcAft>
                <a:spcPts val="0"/>
              </a:spcAft>
              <a:buNone/>
            </a:pPr>
            <a:r>
              <a:rPr lang="en">
                <a:solidFill>
                  <a:srgbClr val="434343"/>
                </a:solidFill>
                <a:latin typeface="Maven Pro"/>
                <a:ea typeface="Maven Pro"/>
                <a:cs typeface="Maven Pro"/>
                <a:sym typeface="Maven Pro"/>
              </a:rPr>
              <a:t>TensorFlow, PyTorch</a:t>
            </a:r>
            <a:endParaRPr>
              <a:solidFill>
                <a:srgbClr val="434343"/>
              </a:solidFill>
              <a:latin typeface="Maven Pro"/>
              <a:ea typeface="Maven Pro"/>
              <a:cs typeface="Maven Pro"/>
              <a:sym typeface="Maven Pro"/>
            </a:endParaRPr>
          </a:p>
          <a:p>
            <a:pPr indent="0" lvl="0" marL="0" rtl="0" algn="ctr">
              <a:spcBef>
                <a:spcPts val="1200"/>
              </a:spcBef>
              <a:spcAft>
                <a:spcPts val="0"/>
              </a:spcAft>
              <a:buNone/>
            </a:pPr>
            <a:r>
              <a:t/>
            </a:r>
            <a:endParaRPr>
              <a:solidFill>
                <a:srgbClr val="434343"/>
              </a:solidFill>
              <a:latin typeface="Maven Pro"/>
              <a:ea typeface="Maven Pro"/>
              <a:cs typeface="Maven Pro"/>
              <a:sym typeface="Maven Pro"/>
            </a:endParaRPr>
          </a:p>
          <a:p>
            <a:pPr indent="0" lvl="0" marL="0" rtl="0" algn="ctr">
              <a:spcBef>
                <a:spcPts val="1200"/>
              </a:spcBef>
              <a:spcAft>
                <a:spcPts val="1200"/>
              </a:spcAft>
              <a:buNone/>
            </a:pPr>
            <a:r>
              <a:rPr lang="en">
                <a:solidFill>
                  <a:srgbClr val="434343"/>
                </a:solidFill>
                <a:latin typeface="Maven Pro"/>
                <a:ea typeface="Maven Pro"/>
                <a:cs typeface="Maven Pro"/>
                <a:sym typeface="Maven Pro"/>
              </a:rPr>
              <a:t>Any additional technology we may discover and add as we move on to each sprints.</a:t>
            </a:r>
            <a:endParaRPr b="1">
              <a:solidFill>
                <a:srgbClr val="434343"/>
              </a:solidFill>
              <a:latin typeface="Maven Pro"/>
              <a:ea typeface="Maven Pro"/>
              <a:cs typeface="Maven Pro"/>
              <a:sym typeface="Maven Pro"/>
            </a:endParaRPr>
          </a:p>
        </p:txBody>
      </p:sp>
      <p:pic>
        <p:nvPicPr>
          <p:cNvPr id="338" name="Google Shape;338;p20"/>
          <p:cNvPicPr preferRelativeResize="0"/>
          <p:nvPr/>
        </p:nvPicPr>
        <p:blipFill rotWithShape="1">
          <a:blip r:embed="rId3">
            <a:alphaModFix/>
          </a:blip>
          <a:srcRect b="22364" l="20008" r="19322" t="18153"/>
          <a:stretch/>
        </p:blipFill>
        <p:spPr>
          <a:xfrm>
            <a:off x="8259600" y="4276425"/>
            <a:ext cx="884400" cy="867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4" name="Google Shape;344;p21"/>
          <p:cNvSpPr txBox="1"/>
          <p:nvPr>
            <p:ph idx="1" type="body"/>
          </p:nvPr>
        </p:nvSpPr>
        <p:spPr>
          <a:xfrm>
            <a:off x="1303800" y="1688600"/>
            <a:ext cx="7030500" cy="307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434343"/>
                </a:solidFill>
                <a:latin typeface="Maven Pro"/>
                <a:ea typeface="Maven Pro"/>
                <a:cs typeface="Maven Pro"/>
                <a:sym typeface="Maven Pro"/>
              </a:rPr>
              <a:t>TensorFlow: </a:t>
            </a:r>
            <a:endParaRPr b="1">
              <a:solidFill>
                <a:srgbClr val="434343"/>
              </a:solidFill>
              <a:latin typeface="Maven Pro"/>
              <a:ea typeface="Maven Pro"/>
              <a:cs typeface="Maven Pro"/>
              <a:sym typeface="Maven Pro"/>
            </a:endParaRPr>
          </a:p>
          <a:p>
            <a:pPr indent="0" lvl="0" marL="0" rtl="0" algn="l">
              <a:spcBef>
                <a:spcPts val="1200"/>
              </a:spcBef>
              <a:spcAft>
                <a:spcPts val="0"/>
              </a:spcAft>
              <a:buNone/>
            </a:pPr>
            <a:r>
              <a:rPr lang="en">
                <a:solidFill>
                  <a:srgbClr val="434343"/>
                </a:solidFill>
                <a:latin typeface="Maven Pro"/>
                <a:ea typeface="Maven Pro"/>
                <a:cs typeface="Maven Pro"/>
                <a:sym typeface="Maven Pro"/>
              </a:rPr>
              <a:t>Utilized for natural language processing (NLP) and AI-driven document analysis.</a:t>
            </a:r>
            <a:endParaRPr>
              <a:solidFill>
                <a:srgbClr val="434343"/>
              </a:solidFill>
              <a:latin typeface="Maven Pro"/>
              <a:ea typeface="Maven Pro"/>
              <a:cs typeface="Maven Pro"/>
              <a:sym typeface="Maven Pro"/>
            </a:endParaRPr>
          </a:p>
          <a:p>
            <a:pPr indent="0" lvl="0" marL="0" rtl="0" algn="l">
              <a:spcBef>
                <a:spcPts val="1200"/>
              </a:spcBef>
              <a:spcAft>
                <a:spcPts val="0"/>
              </a:spcAft>
              <a:buNone/>
            </a:pPr>
            <a:r>
              <a:rPr b="1" lang="en">
                <a:solidFill>
                  <a:srgbClr val="434343"/>
                </a:solidFill>
                <a:latin typeface="Maven Pro"/>
                <a:ea typeface="Maven Pro"/>
                <a:cs typeface="Maven Pro"/>
                <a:sym typeface="Maven Pro"/>
              </a:rPr>
              <a:t>Image Recognition: </a:t>
            </a:r>
            <a:endParaRPr b="1">
              <a:solidFill>
                <a:srgbClr val="434343"/>
              </a:solidFill>
              <a:latin typeface="Maven Pro"/>
              <a:ea typeface="Maven Pro"/>
              <a:cs typeface="Maven Pro"/>
              <a:sym typeface="Maven Pro"/>
            </a:endParaRPr>
          </a:p>
          <a:p>
            <a:pPr indent="0" lvl="0" marL="0" rtl="0" algn="l">
              <a:spcBef>
                <a:spcPts val="1200"/>
              </a:spcBef>
              <a:spcAft>
                <a:spcPts val="0"/>
              </a:spcAft>
              <a:buNone/>
            </a:pPr>
            <a:r>
              <a:rPr lang="en">
                <a:solidFill>
                  <a:srgbClr val="434343"/>
                </a:solidFill>
                <a:latin typeface="Maven Pro"/>
                <a:ea typeface="Maven Pro"/>
                <a:cs typeface="Maven Pro"/>
                <a:sym typeface="Maven Pro"/>
              </a:rPr>
              <a:t>Applied for reading and interpreting documents.</a:t>
            </a:r>
            <a:endParaRPr>
              <a:solidFill>
                <a:srgbClr val="434343"/>
              </a:solidFill>
              <a:latin typeface="Maven Pro"/>
              <a:ea typeface="Maven Pro"/>
              <a:cs typeface="Maven Pro"/>
              <a:sym typeface="Maven Pro"/>
            </a:endParaRPr>
          </a:p>
          <a:p>
            <a:pPr indent="0" lvl="0" marL="0" rtl="0" algn="l">
              <a:spcBef>
                <a:spcPts val="1200"/>
              </a:spcBef>
              <a:spcAft>
                <a:spcPts val="0"/>
              </a:spcAft>
              <a:buNone/>
            </a:pPr>
            <a:r>
              <a:rPr b="1" lang="en">
                <a:solidFill>
                  <a:srgbClr val="434343"/>
                </a:solidFill>
                <a:latin typeface="Maven Pro"/>
                <a:ea typeface="Maven Pro"/>
                <a:cs typeface="Maven Pro"/>
                <a:sym typeface="Maven Pro"/>
              </a:rPr>
              <a:t>Pattern Recognition: </a:t>
            </a:r>
            <a:endParaRPr b="1">
              <a:solidFill>
                <a:srgbClr val="434343"/>
              </a:solidFill>
              <a:latin typeface="Maven Pro"/>
              <a:ea typeface="Maven Pro"/>
              <a:cs typeface="Maven Pro"/>
              <a:sym typeface="Maven Pro"/>
            </a:endParaRPr>
          </a:p>
          <a:p>
            <a:pPr indent="0" lvl="0" marL="0" rtl="0" algn="l">
              <a:spcBef>
                <a:spcPts val="1200"/>
              </a:spcBef>
              <a:spcAft>
                <a:spcPts val="1200"/>
              </a:spcAft>
              <a:buNone/>
            </a:pPr>
            <a:r>
              <a:rPr lang="en">
                <a:solidFill>
                  <a:srgbClr val="434343"/>
                </a:solidFill>
                <a:latin typeface="Maven Pro"/>
                <a:ea typeface="Maven Pro"/>
                <a:cs typeface="Maven Pro"/>
                <a:sym typeface="Maven Pro"/>
              </a:rPr>
              <a:t>To identify key information like dates, terms, and legal statuses in uploaded forms.</a:t>
            </a:r>
            <a:endParaRPr b="1">
              <a:solidFill>
                <a:srgbClr val="434343"/>
              </a:solidFill>
              <a:latin typeface="Maven Pro"/>
              <a:ea typeface="Maven Pro"/>
              <a:cs typeface="Maven Pro"/>
              <a:sym typeface="Maven Pro"/>
            </a:endParaRPr>
          </a:p>
        </p:txBody>
      </p:sp>
      <p:pic>
        <p:nvPicPr>
          <p:cNvPr id="345" name="Google Shape;345;p21"/>
          <p:cNvPicPr preferRelativeResize="0"/>
          <p:nvPr/>
        </p:nvPicPr>
        <p:blipFill rotWithShape="1">
          <a:blip r:embed="rId3">
            <a:alphaModFix/>
          </a:blip>
          <a:srcRect b="22364" l="20008" r="19322" t="18153"/>
          <a:stretch/>
        </p:blipFill>
        <p:spPr>
          <a:xfrm>
            <a:off x="8259600" y="4276425"/>
            <a:ext cx="884400" cy="867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