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Economica"/>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A61225-1599-40BF-A77C-A5C3C9DFC49E}">
  <a:tblStyle styleId="{12A61225-1599-40BF-A77C-A5C3C9DFC49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OpenSans-regular.fntdata"/><Relationship Id="rId27" Type="http://schemas.openxmlformats.org/officeDocument/2006/relationships/font" Target="fonts/Economic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940b8fc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940b8fc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940b8fc5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940b8fc5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1"/>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23" name="Google Shape;23;p4"/>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7" name="Google Shape;27;p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8" name="Google Shape;28;p5"/>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6"/>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6"/>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0" name="Google Shape;40;p8"/>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 name="Google Shape;48;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10"/>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50" name="Google Shape;50;p10"/>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51" name="Google Shape;51;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 Id="rId10" Type="http://schemas.openxmlformats.org/officeDocument/2006/relationships/image" Target="../media/image16.png"/><Relationship Id="rId9"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4.jp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20.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t>FRESHLENS</a:t>
            </a:r>
            <a:endParaRPr/>
          </a:p>
        </p:txBody>
      </p:sp>
      <p:sp>
        <p:nvSpPr>
          <p:cNvPr id="63" name="Google Shape;63;p13"/>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t>TEAM-4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PERSONAS</a:t>
            </a:r>
            <a:endParaRPr/>
          </a:p>
        </p:txBody>
      </p:sp>
      <p:sp>
        <p:nvSpPr>
          <p:cNvPr id="131" name="Google Shape;131;p22"/>
          <p:cNvSpPr txBox="1"/>
          <p:nvPr/>
        </p:nvSpPr>
        <p:spPr>
          <a:xfrm>
            <a:off x="3115225" y="1311100"/>
            <a:ext cx="5580600" cy="3148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Name:</a:t>
            </a:r>
            <a:r>
              <a:rPr b="0" i="0" lang="en" sz="1800" u="none" cap="none" strike="noStrike">
                <a:solidFill>
                  <a:schemeClr val="dk1"/>
                </a:solidFill>
                <a:latin typeface="Open Sans"/>
                <a:ea typeface="Open Sans"/>
                <a:cs typeface="Open Sans"/>
                <a:sym typeface="Open Sans"/>
              </a:rPr>
              <a:t> Alex</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Age: </a:t>
            </a:r>
            <a:r>
              <a:rPr b="0" i="0" lang="en" sz="1800" u="none" cap="none" strike="noStrike">
                <a:solidFill>
                  <a:schemeClr val="dk1"/>
                </a:solidFill>
                <a:latin typeface="Open Sans"/>
                <a:ea typeface="Open Sans"/>
                <a:cs typeface="Open Sans"/>
                <a:sym typeface="Open Sans"/>
              </a:rPr>
              <a:t>35</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Occupation:</a:t>
            </a:r>
            <a:r>
              <a:rPr b="0" i="0" lang="en" sz="1800" u="none" cap="none" strike="noStrike">
                <a:solidFill>
                  <a:schemeClr val="dk1"/>
                </a:solidFill>
                <a:latin typeface="Open Sans"/>
                <a:ea typeface="Open Sans"/>
                <a:cs typeface="Open Sans"/>
                <a:sym typeface="Open Sans"/>
              </a:rPr>
              <a:t> Software Engineer</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Interests:</a:t>
            </a:r>
            <a:r>
              <a:rPr b="0" i="0" lang="en" sz="1800" u="none" cap="none" strike="noStrike">
                <a:solidFill>
                  <a:schemeClr val="dk1"/>
                </a:solidFill>
                <a:latin typeface="Open Sans"/>
                <a:ea typeface="Open Sans"/>
                <a:cs typeface="Open Sans"/>
                <a:sym typeface="Open Sans"/>
              </a:rPr>
              <a:t> Tech gadgets, hiking, fast cooking</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Goals:</a:t>
            </a:r>
            <a:r>
              <a:rPr b="0" i="0" lang="en" sz="1800" u="none" cap="none" strike="noStrike">
                <a:solidFill>
                  <a:schemeClr val="dk1"/>
                </a:solidFill>
                <a:latin typeface="Open Sans"/>
                <a:ea typeface="Open Sans"/>
                <a:cs typeface="Open Sans"/>
                <a:sym typeface="Open Sans"/>
              </a:rPr>
              <a:t> Eat healthily despite a busy schedule</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Challenges:</a:t>
            </a:r>
            <a:r>
              <a:rPr b="0" i="0" lang="en" sz="1800" u="none" cap="none" strike="noStrike">
                <a:solidFill>
                  <a:schemeClr val="dk1"/>
                </a:solidFill>
                <a:latin typeface="Open Sans"/>
                <a:ea typeface="Open Sans"/>
                <a:cs typeface="Open Sans"/>
                <a:sym typeface="Open Sans"/>
              </a:rPr>
              <a:t> Has limited time for meal prep and nutrition tracking</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How Your App Helps:</a:t>
            </a:r>
            <a:r>
              <a:rPr b="0" i="0" lang="en" sz="1800" u="none" cap="none" strike="noStrike">
                <a:solidFill>
                  <a:schemeClr val="dk1"/>
                </a:solidFill>
                <a:latin typeface="Open Sans"/>
                <a:ea typeface="Open Sans"/>
                <a:cs typeface="Open Sans"/>
                <a:sym typeface="Open Sans"/>
              </a:rPr>
              <a:t> FreshLens easily fits in busy lifestyle, it's designed for healthy eating with quick scan</a:t>
            </a:r>
            <a:endParaRPr b="0" i="0" sz="1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pic>
        <p:nvPicPr>
          <p:cNvPr id="132" name="Google Shape;132;p22"/>
          <p:cNvPicPr preferRelativeResize="0"/>
          <p:nvPr/>
        </p:nvPicPr>
        <p:blipFill rotWithShape="1">
          <a:blip r:embed="rId3">
            <a:alphaModFix/>
          </a:blip>
          <a:srcRect b="0" l="0" r="0" t="0"/>
          <a:stretch/>
        </p:blipFill>
        <p:spPr>
          <a:xfrm>
            <a:off x="398925" y="1490400"/>
            <a:ext cx="2256875" cy="187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PERSONAS</a:t>
            </a:r>
            <a:endParaRPr/>
          </a:p>
        </p:txBody>
      </p:sp>
      <p:sp>
        <p:nvSpPr>
          <p:cNvPr id="138" name="Google Shape;138;p23"/>
          <p:cNvSpPr txBox="1"/>
          <p:nvPr/>
        </p:nvSpPr>
        <p:spPr>
          <a:xfrm>
            <a:off x="3115225" y="1311100"/>
            <a:ext cx="5580600" cy="3473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Name:</a:t>
            </a:r>
            <a:r>
              <a:rPr b="0" i="0" lang="en" sz="1800" u="none" cap="none" strike="noStrike">
                <a:solidFill>
                  <a:schemeClr val="dk1"/>
                </a:solidFill>
                <a:latin typeface="Open Sans"/>
                <a:ea typeface="Open Sans"/>
                <a:cs typeface="Open Sans"/>
                <a:sym typeface="Open Sans"/>
              </a:rPr>
              <a:t> Jordon</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Age: </a:t>
            </a:r>
            <a:r>
              <a:rPr b="0" i="0" lang="en" sz="1800" u="none" cap="none" strike="noStrike">
                <a:solidFill>
                  <a:schemeClr val="dk1"/>
                </a:solidFill>
                <a:latin typeface="Open Sans"/>
                <a:ea typeface="Open Sans"/>
                <a:cs typeface="Open Sans"/>
                <a:sym typeface="Open Sans"/>
              </a:rPr>
              <a:t>26</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Occupation:</a:t>
            </a:r>
            <a:r>
              <a:rPr b="0" i="0" lang="en" sz="1800" u="none" cap="none" strike="noStrike">
                <a:solidFill>
                  <a:schemeClr val="dk1"/>
                </a:solidFill>
                <a:latin typeface="Open Sans"/>
                <a:ea typeface="Open Sans"/>
                <a:cs typeface="Open Sans"/>
                <a:sym typeface="Open Sans"/>
              </a:rPr>
              <a:t> Personal Trainer</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Interests:</a:t>
            </a:r>
            <a:r>
              <a:rPr b="0" i="0" lang="en" sz="1800" u="none" cap="none" strike="noStrike">
                <a:solidFill>
                  <a:schemeClr val="dk1"/>
                </a:solidFill>
                <a:latin typeface="Open Sans"/>
                <a:ea typeface="Open Sans"/>
                <a:cs typeface="Open Sans"/>
                <a:sym typeface="Open Sans"/>
              </a:rPr>
              <a:t> Gym workouts, sports nutrition, bodybuilding</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Goals:</a:t>
            </a:r>
            <a:r>
              <a:rPr b="0" i="0" lang="en" sz="1800" u="none" cap="none" strike="noStrike">
                <a:solidFill>
                  <a:schemeClr val="dk1"/>
                </a:solidFill>
                <a:latin typeface="Open Sans"/>
                <a:ea typeface="Open Sans"/>
                <a:cs typeface="Open Sans"/>
                <a:sym typeface="Open Sans"/>
              </a:rPr>
              <a:t> Optimize diet for muscle gain and performance</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Challenges:</a:t>
            </a:r>
            <a:r>
              <a:rPr b="0" i="0" lang="en" sz="1800" u="none" cap="none" strike="noStrike">
                <a:solidFill>
                  <a:schemeClr val="dk1"/>
                </a:solidFill>
                <a:latin typeface="Open Sans"/>
                <a:ea typeface="Open Sans"/>
                <a:cs typeface="Open Sans"/>
                <a:sym typeface="Open Sans"/>
              </a:rPr>
              <a:t> Needs precise macro and micro intake from natural foods</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How Your App Helps:</a:t>
            </a:r>
            <a:r>
              <a:rPr b="0" i="0" lang="en" sz="1800" u="none" cap="none" strike="noStrike">
                <a:solidFill>
                  <a:schemeClr val="dk1"/>
                </a:solidFill>
                <a:latin typeface="Open Sans"/>
                <a:ea typeface="Open Sans"/>
                <a:cs typeface="Open Sans"/>
                <a:sym typeface="Open Sans"/>
              </a:rPr>
              <a:t> FreshLens helps in tracking nutritional values, enhancing his meal planning.</a:t>
            </a:r>
            <a:endParaRPr b="0" i="0" sz="1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pic>
        <p:nvPicPr>
          <p:cNvPr id="139" name="Google Shape;139;p23"/>
          <p:cNvPicPr preferRelativeResize="0"/>
          <p:nvPr/>
        </p:nvPicPr>
        <p:blipFill rotWithShape="1">
          <a:blip r:embed="rId3">
            <a:alphaModFix/>
          </a:blip>
          <a:srcRect b="0" l="0" r="0" t="0"/>
          <a:stretch/>
        </p:blipFill>
        <p:spPr>
          <a:xfrm>
            <a:off x="311700" y="1311100"/>
            <a:ext cx="2810425" cy="28076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TECH STACK</a:t>
            </a:r>
            <a:endParaRPr/>
          </a:p>
        </p:txBody>
      </p:sp>
      <p:pic>
        <p:nvPicPr>
          <p:cNvPr id="145" name="Google Shape;145;p24"/>
          <p:cNvPicPr preferRelativeResize="0"/>
          <p:nvPr/>
        </p:nvPicPr>
        <p:blipFill rotWithShape="1">
          <a:blip r:embed="rId3">
            <a:alphaModFix/>
          </a:blip>
          <a:srcRect b="0" l="0" r="0" t="0"/>
          <a:stretch/>
        </p:blipFill>
        <p:spPr>
          <a:xfrm>
            <a:off x="311700" y="1147225"/>
            <a:ext cx="1918275" cy="1538000"/>
          </a:xfrm>
          <a:prstGeom prst="rect">
            <a:avLst/>
          </a:prstGeom>
          <a:noFill/>
          <a:ln>
            <a:noFill/>
          </a:ln>
        </p:spPr>
      </p:pic>
      <p:pic>
        <p:nvPicPr>
          <p:cNvPr id="146" name="Google Shape;146;p24"/>
          <p:cNvPicPr preferRelativeResize="0"/>
          <p:nvPr/>
        </p:nvPicPr>
        <p:blipFill rotWithShape="1">
          <a:blip r:embed="rId4">
            <a:alphaModFix/>
          </a:blip>
          <a:srcRect b="0" l="0" r="0" t="0"/>
          <a:stretch/>
        </p:blipFill>
        <p:spPr>
          <a:xfrm>
            <a:off x="2460800" y="1147225"/>
            <a:ext cx="2507827" cy="1538000"/>
          </a:xfrm>
          <a:prstGeom prst="rect">
            <a:avLst/>
          </a:prstGeom>
          <a:noFill/>
          <a:ln>
            <a:noFill/>
          </a:ln>
        </p:spPr>
      </p:pic>
      <p:pic>
        <p:nvPicPr>
          <p:cNvPr id="147" name="Google Shape;147;p24"/>
          <p:cNvPicPr preferRelativeResize="0"/>
          <p:nvPr/>
        </p:nvPicPr>
        <p:blipFill rotWithShape="1">
          <a:blip r:embed="rId5">
            <a:alphaModFix/>
          </a:blip>
          <a:srcRect b="0" l="0" r="0" t="0"/>
          <a:stretch/>
        </p:blipFill>
        <p:spPr>
          <a:xfrm>
            <a:off x="5345125" y="1173150"/>
            <a:ext cx="1501650" cy="1486152"/>
          </a:xfrm>
          <a:prstGeom prst="rect">
            <a:avLst/>
          </a:prstGeom>
          <a:noFill/>
          <a:ln>
            <a:noFill/>
          </a:ln>
        </p:spPr>
      </p:pic>
      <p:pic>
        <p:nvPicPr>
          <p:cNvPr id="148" name="Google Shape;148;p24"/>
          <p:cNvPicPr preferRelativeResize="0"/>
          <p:nvPr/>
        </p:nvPicPr>
        <p:blipFill rotWithShape="1">
          <a:blip r:embed="rId6">
            <a:alphaModFix/>
          </a:blip>
          <a:srcRect b="0" l="0" r="0" t="0"/>
          <a:stretch/>
        </p:blipFill>
        <p:spPr>
          <a:xfrm>
            <a:off x="7223276" y="1111150"/>
            <a:ext cx="1501652" cy="1610143"/>
          </a:xfrm>
          <a:prstGeom prst="rect">
            <a:avLst/>
          </a:prstGeom>
          <a:noFill/>
          <a:ln>
            <a:noFill/>
          </a:ln>
        </p:spPr>
      </p:pic>
      <p:pic>
        <p:nvPicPr>
          <p:cNvPr id="149" name="Google Shape;149;p24"/>
          <p:cNvPicPr preferRelativeResize="0"/>
          <p:nvPr/>
        </p:nvPicPr>
        <p:blipFill rotWithShape="1">
          <a:blip r:embed="rId7">
            <a:alphaModFix/>
          </a:blip>
          <a:srcRect b="0" l="0" r="0" t="0"/>
          <a:stretch/>
        </p:blipFill>
        <p:spPr>
          <a:xfrm>
            <a:off x="282475" y="3016900"/>
            <a:ext cx="1976724" cy="1469424"/>
          </a:xfrm>
          <a:prstGeom prst="rect">
            <a:avLst/>
          </a:prstGeom>
          <a:noFill/>
          <a:ln>
            <a:noFill/>
          </a:ln>
        </p:spPr>
      </p:pic>
      <p:pic>
        <p:nvPicPr>
          <p:cNvPr id="150" name="Google Shape;150;p24"/>
          <p:cNvPicPr preferRelativeResize="0"/>
          <p:nvPr/>
        </p:nvPicPr>
        <p:blipFill rotWithShape="1">
          <a:blip r:embed="rId8">
            <a:alphaModFix/>
          </a:blip>
          <a:srcRect b="0" l="0" r="0" t="0"/>
          <a:stretch/>
        </p:blipFill>
        <p:spPr>
          <a:xfrm>
            <a:off x="2838050" y="2934200"/>
            <a:ext cx="1560023" cy="1765023"/>
          </a:xfrm>
          <a:prstGeom prst="rect">
            <a:avLst/>
          </a:prstGeom>
          <a:noFill/>
          <a:ln>
            <a:noFill/>
          </a:ln>
        </p:spPr>
      </p:pic>
      <p:pic>
        <p:nvPicPr>
          <p:cNvPr id="151" name="Google Shape;151;p24"/>
          <p:cNvPicPr preferRelativeResize="0"/>
          <p:nvPr/>
        </p:nvPicPr>
        <p:blipFill rotWithShape="1">
          <a:blip r:embed="rId9">
            <a:alphaModFix/>
          </a:blip>
          <a:srcRect b="0" l="0" r="0" t="0"/>
          <a:stretch/>
        </p:blipFill>
        <p:spPr>
          <a:xfrm>
            <a:off x="4864248" y="2848825"/>
            <a:ext cx="2153477" cy="2153477"/>
          </a:xfrm>
          <a:prstGeom prst="rect">
            <a:avLst/>
          </a:prstGeom>
          <a:noFill/>
          <a:ln>
            <a:noFill/>
          </a:ln>
        </p:spPr>
      </p:pic>
      <p:pic>
        <p:nvPicPr>
          <p:cNvPr id="152" name="Google Shape;152;p24"/>
          <p:cNvPicPr preferRelativeResize="0"/>
          <p:nvPr/>
        </p:nvPicPr>
        <p:blipFill rotWithShape="1">
          <a:blip r:embed="rId10">
            <a:alphaModFix/>
          </a:blip>
          <a:srcRect b="0" l="0" r="0" t="0"/>
          <a:stretch/>
        </p:blipFill>
        <p:spPr>
          <a:xfrm>
            <a:off x="6846775" y="3211887"/>
            <a:ext cx="2153477" cy="1079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SPRINT SCHEDULE</a:t>
            </a:r>
            <a:endParaRPr/>
          </a:p>
        </p:txBody>
      </p:sp>
      <p:graphicFrame>
        <p:nvGraphicFramePr>
          <p:cNvPr id="158" name="Google Shape;158;p25"/>
          <p:cNvGraphicFramePr/>
          <p:nvPr/>
        </p:nvGraphicFramePr>
        <p:xfrm>
          <a:off x="952500" y="1428750"/>
          <a:ext cx="3000000" cy="3000000"/>
        </p:xfrm>
        <a:graphic>
          <a:graphicData uri="http://schemas.openxmlformats.org/drawingml/2006/table">
            <a:tbl>
              <a:tblPr>
                <a:noFill/>
                <a:tableStyleId>{12A61225-1599-40BF-A77C-A5C3C9DFC49E}</a:tableStyleId>
              </a:tblPr>
              <a:tblGrid>
                <a:gridCol w="924500"/>
                <a:gridCol w="2201950"/>
                <a:gridCol w="1843350"/>
                <a:gridCol w="22692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Point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Activity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Assigned to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Duration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Project Introduction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Entire Team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 days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Role Definition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Entire Team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 days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Discussion on Project Scope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Entire Team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 day</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Initial Tech Stack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Developers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 days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Project Draft Plan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Entire Team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 days</a:t>
                      </a:r>
                      <a:endParaRPr sz="14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TEAM WORKING AGREEMENT</a:t>
            </a:r>
            <a:endParaRPr/>
          </a:p>
        </p:txBody>
      </p:sp>
      <p:pic>
        <p:nvPicPr>
          <p:cNvPr id="164" name="Google Shape;164;p26"/>
          <p:cNvPicPr preferRelativeResize="0"/>
          <p:nvPr/>
        </p:nvPicPr>
        <p:blipFill rotWithShape="1">
          <a:blip r:embed="rId3">
            <a:alphaModFix/>
          </a:blip>
          <a:srcRect b="0" l="0" r="0" t="0"/>
          <a:stretch/>
        </p:blipFill>
        <p:spPr>
          <a:xfrm>
            <a:off x="2191875" y="1147225"/>
            <a:ext cx="5204726" cy="36914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RETROSPECTIVE</a:t>
            </a:r>
            <a:endParaRPr/>
          </a:p>
        </p:txBody>
      </p:sp>
      <p:sp>
        <p:nvSpPr>
          <p:cNvPr id="170" name="Google Shape;170;p27"/>
          <p:cNvSpPr txBox="1"/>
          <p:nvPr>
            <p:ph idx="1" type="body"/>
          </p:nvPr>
        </p:nvSpPr>
        <p:spPr>
          <a:xfrm>
            <a:off x="3281275" y="1568825"/>
            <a:ext cx="2713800" cy="2095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WHAT WE CAN IMPROVE</a:t>
            </a:r>
            <a:endParaRPr/>
          </a:p>
          <a:p>
            <a:pPr indent="-311150" lvl="0" marL="457200" rtl="0" algn="l">
              <a:lnSpc>
                <a:spcPct val="115000"/>
              </a:lnSpc>
              <a:spcBef>
                <a:spcPts val="1200"/>
              </a:spcBef>
              <a:spcAft>
                <a:spcPts val="0"/>
              </a:spcAft>
              <a:buSzPts val="1300"/>
              <a:buChar char="●"/>
            </a:pPr>
            <a:r>
              <a:rPr lang="en" sz="1300"/>
              <a:t>Improve the communication among team.</a:t>
            </a:r>
            <a:endParaRPr sz="1300"/>
          </a:p>
        </p:txBody>
      </p:sp>
      <p:sp>
        <p:nvSpPr>
          <p:cNvPr id="171" name="Google Shape;171;p27"/>
          <p:cNvSpPr txBox="1"/>
          <p:nvPr>
            <p:ph idx="1" type="body"/>
          </p:nvPr>
        </p:nvSpPr>
        <p:spPr>
          <a:xfrm>
            <a:off x="464100" y="1377625"/>
            <a:ext cx="2713800" cy="219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WHAT WENT WELL</a:t>
            </a:r>
            <a:endParaRPr/>
          </a:p>
          <a:p>
            <a:pPr indent="-311150" lvl="0" marL="457200" rtl="0" algn="l">
              <a:lnSpc>
                <a:spcPct val="115000"/>
              </a:lnSpc>
              <a:spcBef>
                <a:spcPts val="1200"/>
              </a:spcBef>
              <a:spcAft>
                <a:spcPts val="0"/>
              </a:spcAft>
              <a:buSzPts val="1300"/>
              <a:buChar char="●"/>
            </a:pPr>
            <a:r>
              <a:rPr lang="en" sz="1300"/>
              <a:t>Quick decision making</a:t>
            </a:r>
            <a:endParaRPr sz="1300"/>
          </a:p>
          <a:p>
            <a:pPr indent="-311150" lvl="0" marL="457200" rtl="0" algn="l">
              <a:lnSpc>
                <a:spcPct val="115000"/>
              </a:lnSpc>
              <a:spcBef>
                <a:spcPts val="0"/>
              </a:spcBef>
              <a:spcAft>
                <a:spcPts val="0"/>
              </a:spcAft>
              <a:buSzPts val="1300"/>
              <a:buChar char="●"/>
            </a:pPr>
            <a:r>
              <a:rPr lang="en" sz="1300"/>
              <a:t>Attending meetings</a:t>
            </a:r>
            <a:endParaRPr sz="1300"/>
          </a:p>
        </p:txBody>
      </p:sp>
      <p:sp>
        <p:nvSpPr>
          <p:cNvPr id="172" name="Google Shape;172;p27"/>
          <p:cNvSpPr txBox="1"/>
          <p:nvPr>
            <p:ph idx="1" type="body"/>
          </p:nvPr>
        </p:nvSpPr>
        <p:spPr>
          <a:xfrm>
            <a:off x="6324800" y="2091025"/>
            <a:ext cx="2713800" cy="2095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ACTION ITEMS</a:t>
            </a:r>
            <a:endParaRPr/>
          </a:p>
          <a:p>
            <a:pPr indent="-311150" lvl="0" marL="457200" rtl="0" algn="l">
              <a:lnSpc>
                <a:spcPct val="115000"/>
              </a:lnSpc>
              <a:spcBef>
                <a:spcPts val="1200"/>
              </a:spcBef>
              <a:spcAft>
                <a:spcPts val="0"/>
              </a:spcAft>
              <a:buSzPts val="1300"/>
              <a:buChar char="●"/>
            </a:pPr>
            <a:r>
              <a:rPr lang="en" sz="1300"/>
              <a:t>Not going overboard</a:t>
            </a:r>
            <a:endParaRPr sz="1300"/>
          </a:p>
          <a:p>
            <a:pPr indent="-311150" lvl="0" marL="457200" rtl="0" algn="l">
              <a:lnSpc>
                <a:spcPct val="115000"/>
              </a:lnSpc>
              <a:spcBef>
                <a:spcPts val="0"/>
              </a:spcBef>
              <a:spcAft>
                <a:spcPts val="0"/>
              </a:spcAft>
              <a:buSzPts val="1300"/>
              <a:buChar char="●"/>
            </a:pPr>
            <a:r>
              <a:rPr lang="en" sz="1300"/>
              <a:t>Recurring meetings.</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Wikipage link</a:t>
            </a:r>
            <a:endParaRPr/>
          </a:p>
        </p:txBody>
      </p:sp>
      <p:sp>
        <p:nvSpPr>
          <p:cNvPr id="178" name="Google Shape;178;p2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https://github.com/htmw/2024S-Sierra/wiki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957125"/>
            <a:ext cx="8520600" cy="2128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AGENDA</a:t>
            </a:r>
            <a:endParaRPr/>
          </a:p>
        </p:txBody>
      </p:sp>
      <p:sp>
        <p:nvSpPr>
          <p:cNvPr id="69" name="Google Shape;69;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TEAM MEMBERS</a:t>
            </a:r>
            <a:endParaRPr/>
          </a:p>
          <a:p>
            <a:pPr indent="-342900" lvl="0" marL="457200" rtl="0" algn="l">
              <a:lnSpc>
                <a:spcPct val="115000"/>
              </a:lnSpc>
              <a:spcBef>
                <a:spcPts val="0"/>
              </a:spcBef>
              <a:spcAft>
                <a:spcPts val="0"/>
              </a:spcAft>
              <a:buSzPts val="1800"/>
              <a:buChar char="●"/>
            </a:pPr>
            <a:r>
              <a:rPr lang="en"/>
              <a:t>PROJECT OVERVIEW</a:t>
            </a:r>
            <a:endParaRPr/>
          </a:p>
          <a:p>
            <a:pPr indent="-342900" lvl="0" marL="457200" rtl="0" algn="l">
              <a:lnSpc>
                <a:spcPct val="115000"/>
              </a:lnSpc>
              <a:spcBef>
                <a:spcPts val="0"/>
              </a:spcBef>
              <a:spcAft>
                <a:spcPts val="0"/>
              </a:spcAft>
              <a:buSzPts val="1800"/>
              <a:buChar char="●"/>
            </a:pPr>
            <a:r>
              <a:rPr lang="en"/>
              <a:t>MARKET ANALYSIS</a:t>
            </a:r>
            <a:endParaRPr/>
          </a:p>
          <a:p>
            <a:pPr indent="-342900" lvl="0" marL="457200" rtl="0" algn="l">
              <a:lnSpc>
                <a:spcPct val="115000"/>
              </a:lnSpc>
              <a:spcBef>
                <a:spcPts val="0"/>
              </a:spcBef>
              <a:spcAft>
                <a:spcPts val="0"/>
              </a:spcAft>
              <a:buSzPts val="1800"/>
              <a:buChar char="●"/>
            </a:pPr>
            <a:r>
              <a:rPr lang="en"/>
              <a:t>PERSONAS</a:t>
            </a:r>
            <a:endParaRPr/>
          </a:p>
          <a:p>
            <a:pPr indent="-342900" lvl="0" marL="457200" rtl="0" algn="l">
              <a:lnSpc>
                <a:spcPct val="115000"/>
              </a:lnSpc>
              <a:spcBef>
                <a:spcPts val="0"/>
              </a:spcBef>
              <a:spcAft>
                <a:spcPts val="0"/>
              </a:spcAft>
              <a:buSzPts val="1800"/>
              <a:buChar char="●"/>
            </a:pPr>
            <a:r>
              <a:rPr lang="en"/>
              <a:t>TECH STACK</a:t>
            </a:r>
            <a:endParaRPr/>
          </a:p>
          <a:p>
            <a:pPr indent="-342900" lvl="0" marL="457200" rtl="0" algn="l">
              <a:lnSpc>
                <a:spcPct val="115000"/>
              </a:lnSpc>
              <a:spcBef>
                <a:spcPts val="0"/>
              </a:spcBef>
              <a:spcAft>
                <a:spcPts val="0"/>
              </a:spcAft>
              <a:buSzPts val="1800"/>
              <a:buChar char="●"/>
            </a:pPr>
            <a:r>
              <a:rPr lang="en"/>
              <a:t>TEAM LOGISTICS</a:t>
            </a:r>
            <a:endParaRPr/>
          </a:p>
          <a:p>
            <a:pPr indent="-342900" lvl="0" marL="457200" rtl="0" algn="l">
              <a:lnSpc>
                <a:spcPct val="115000"/>
              </a:lnSpc>
              <a:spcBef>
                <a:spcPts val="0"/>
              </a:spcBef>
              <a:spcAft>
                <a:spcPts val="0"/>
              </a:spcAft>
              <a:buSzPts val="1800"/>
              <a:buChar char="●"/>
            </a:pPr>
            <a:r>
              <a:rPr lang="en"/>
              <a:t>RETROSPECTIVE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TEAM MEMBERS</a:t>
            </a:r>
            <a:endParaRPr/>
          </a:p>
        </p:txBody>
      </p:sp>
      <p:pic>
        <p:nvPicPr>
          <p:cNvPr id="75" name="Google Shape;75;p15"/>
          <p:cNvPicPr preferRelativeResize="0"/>
          <p:nvPr/>
        </p:nvPicPr>
        <p:blipFill>
          <a:blip r:embed="rId3">
            <a:alphaModFix/>
          </a:blip>
          <a:stretch>
            <a:fillRect/>
          </a:stretch>
        </p:blipFill>
        <p:spPr>
          <a:xfrm>
            <a:off x="432550" y="1053100"/>
            <a:ext cx="2335300" cy="3002525"/>
          </a:xfrm>
          <a:prstGeom prst="rect">
            <a:avLst/>
          </a:prstGeom>
          <a:noFill/>
          <a:ln>
            <a:noFill/>
          </a:ln>
        </p:spPr>
      </p:pic>
      <p:pic>
        <p:nvPicPr>
          <p:cNvPr id="76" name="Google Shape;76;p15"/>
          <p:cNvPicPr preferRelativeResize="0"/>
          <p:nvPr/>
        </p:nvPicPr>
        <p:blipFill>
          <a:blip r:embed="rId4">
            <a:alphaModFix/>
          </a:blip>
          <a:stretch>
            <a:fillRect/>
          </a:stretch>
        </p:blipFill>
        <p:spPr>
          <a:xfrm>
            <a:off x="3149963" y="1053100"/>
            <a:ext cx="2335299" cy="3049956"/>
          </a:xfrm>
          <a:prstGeom prst="rect">
            <a:avLst/>
          </a:prstGeom>
          <a:noFill/>
          <a:ln>
            <a:noFill/>
          </a:ln>
        </p:spPr>
      </p:pic>
      <p:pic>
        <p:nvPicPr>
          <p:cNvPr id="77" name="Google Shape;77;p15"/>
          <p:cNvPicPr preferRelativeResize="0"/>
          <p:nvPr/>
        </p:nvPicPr>
        <p:blipFill>
          <a:blip r:embed="rId5">
            <a:alphaModFix/>
          </a:blip>
          <a:stretch>
            <a:fillRect/>
          </a:stretch>
        </p:blipFill>
        <p:spPr>
          <a:xfrm>
            <a:off x="5867375" y="1053100"/>
            <a:ext cx="3049950" cy="3049950"/>
          </a:xfrm>
          <a:prstGeom prst="rect">
            <a:avLst/>
          </a:prstGeom>
          <a:noFill/>
          <a:ln>
            <a:noFill/>
          </a:ln>
        </p:spPr>
      </p:pic>
      <p:sp>
        <p:nvSpPr>
          <p:cNvPr id="78" name="Google Shape;78;p15"/>
          <p:cNvSpPr txBox="1"/>
          <p:nvPr/>
        </p:nvSpPr>
        <p:spPr>
          <a:xfrm>
            <a:off x="616325" y="4202200"/>
            <a:ext cx="20619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Open Sans"/>
                <a:ea typeface="Open Sans"/>
                <a:cs typeface="Open Sans"/>
                <a:sym typeface="Open Sans"/>
              </a:rPr>
              <a:t>Chandu Pentela</a:t>
            </a:r>
            <a:br>
              <a:rPr lang="en" sz="1300">
                <a:solidFill>
                  <a:schemeClr val="dk1"/>
                </a:solidFill>
                <a:latin typeface="Open Sans"/>
                <a:ea typeface="Open Sans"/>
                <a:cs typeface="Open Sans"/>
                <a:sym typeface="Open Sans"/>
              </a:rPr>
            </a:br>
            <a:r>
              <a:rPr lang="en" sz="1300">
                <a:solidFill>
                  <a:schemeClr val="dk1"/>
                </a:solidFill>
                <a:latin typeface="Open Sans"/>
                <a:ea typeface="Open Sans"/>
                <a:cs typeface="Open Sans"/>
                <a:sym typeface="Open Sans"/>
              </a:rPr>
              <a:t>Project Manager</a:t>
            </a:r>
            <a:endParaRPr sz="1300">
              <a:solidFill>
                <a:schemeClr val="dk1"/>
              </a:solidFill>
              <a:latin typeface="Open Sans"/>
              <a:ea typeface="Open Sans"/>
              <a:cs typeface="Open Sans"/>
              <a:sym typeface="Open Sans"/>
            </a:endParaRPr>
          </a:p>
        </p:txBody>
      </p:sp>
      <p:sp>
        <p:nvSpPr>
          <p:cNvPr id="79" name="Google Shape;79;p15"/>
          <p:cNvSpPr txBox="1"/>
          <p:nvPr/>
        </p:nvSpPr>
        <p:spPr>
          <a:xfrm>
            <a:off x="5867374" y="4280625"/>
            <a:ext cx="3164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Jaya Venkata Vara Sai Prakash Perumalla</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Backend Developer</a:t>
            </a:r>
            <a:endParaRPr>
              <a:solidFill>
                <a:schemeClr val="dk1"/>
              </a:solidFill>
              <a:latin typeface="Open Sans"/>
              <a:ea typeface="Open Sans"/>
              <a:cs typeface="Open Sans"/>
              <a:sym typeface="Open Sans"/>
            </a:endParaRPr>
          </a:p>
        </p:txBody>
      </p:sp>
      <p:sp>
        <p:nvSpPr>
          <p:cNvPr id="80" name="Google Shape;80;p15"/>
          <p:cNvSpPr txBox="1"/>
          <p:nvPr/>
        </p:nvSpPr>
        <p:spPr>
          <a:xfrm>
            <a:off x="3534313" y="4354600"/>
            <a:ext cx="18714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Banoth Ashok</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Backend Developer</a:t>
            </a:r>
            <a:endParaRPr>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TEAM MEMBERS</a:t>
            </a:r>
            <a:endParaRPr/>
          </a:p>
        </p:txBody>
      </p:sp>
      <p:pic>
        <p:nvPicPr>
          <p:cNvPr id="86" name="Google Shape;86;p16"/>
          <p:cNvPicPr preferRelativeResize="0"/>
          <p:nvPr/>
        </p:nvPicPr>
        <p:blipFill>
          <a:blip r:embed="rId3">
            <a:alphaModFix/>
          </a:blip>
          <a:stretch>
            <a:fillRect/>
          </a:stretch>
        </p:blipFill>
        <p:spPr>
          <a:xfrm>
            <a:off x="374498" y="1225225"/>
            <a:ext cx="2830400" cy="3175175"/>
          </a:xfrm>
          <a:prstGeom prst="rect">
            <a:avLst/>
          </a:prstGeom>
          <a:noFill/>
          <a:ln>
            <a:noFill/>
          </a:ln>
        </p:spPr>
      </p:pic>
      <p:sp>
        <p:nvSpPr>
          <p:cNvPr id="87" name="Google Shape;87;p16"/>
          <p:cNvSpPr txBox="1"/>
          <p:nvPr/>
        </p:nvSpPr>
        <p:spPr>
          <a:xfrm>
            <a:off x="425825" y="4478400"/>
            <a:ext cx="28305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Ashish Padma</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Machine Learning Engineer</a:t>
            </a:r>
            <a:endParaRPr>
              <a:solidFill>
                <a:schemeClr val="dk1"/>
              </a:solidFill>
              <a:latin typeface="Open Sans"/>
              <a:ea typeface="Open Sans"/>
              <a:cs typeface="Open Sans"/>
              <a:sym typeface="Open Sans"/>
            </a:endParaRPr>
          </a:p>
        </p:txBody>
      </p:sp>
      <p:pic>
        <p:nvPicPr>
          <p:cNvPr id="88" name="Google Shape;88;p16"/>
          <p:cNvPicPr preferRelativeResize="0"/>
          <p:nvPr/>
        </p:nvPicPr>
        <p:blipFill>
          <a:blip r:embed="rId4">
            <a:alphaModFix/>
          </a:blip>
          <a:stretch>
            <a:fillRect/>
          </a:stretch>
        </p:blipFill>
        <p:spPr>
          <a:xfrm>
            <a:off x="3408725" y="1225225"/>
            <a:ext cx="2768601" cy="3175176"/>
          </a:xfrm>
          <a:prstGeom prst="rect">
            <a:avLst/>
          </a:prstGeom>
          <a:noFill/>
          <a:ln>
            <a:noFill/>
          </a:ln>
        </p:spPr>
      </p:pic>
      <p:sp>
        <p:nvSpPr>
          <p:cNvPr id="89" name="Google Shape;89;p16"/>
          <p:cNvSpPr txBox="1"/>
          <p:nvPr/>
        </p:nvSpPr>
        <p:spPr>
          <a:xfrm>
            <a:off x="6229938" y="4478400"/>
            <a:ext cx="28305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Sushmitha Reddy Poddaturu </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Machine Learning Engineer</a:t>
            </a:r>
            <a:endParaRPr>
              <a:solidFill>
                <a:schemeClr val="dk1"/>
              </a:solidFill>
              <a:latin typeface="Open Sans"/>
              <a:ea typeface="Open Sans"/>
              <a:cs typeface="Open Sans"/>
              <a:sym typeface="Open Sans"/>
            </a:endParaRPr>
          </a:p>
        </p:txBody>
      </p:sp>
      <p:pic>
        <p:nvPicPr>
          <p:cNvPr id="90" name="Google Shape;90;p16"/>
          <p:cNvPicPr preferRelativeResize="0"/>
          <p:nvPr/>
        </p:nvPicPr>
        <p:blipFill>
          <a:blip r:embed="rId5">
            <a:alphaModFix/>
          </a:blip>
          <a:stretch>
            <a:fillRect/>
          </a:stretch>
        </p:blipFill>
        <p:spPr>
          <a:xfrm>
            <a:off x="6329725" y="1225225"/>
            <a:ext cx="2630925" cy="3175176"/>
          </a:xfrm>
          <a:prstGeom prst="rect">
            <a:avLst/>
          </a:prstGeom>
          <a:noFill/>
          <a:ln>
            <a:noFill/>
          </a:ln>
        </p:spPr>
      </p:pic>
      <p:sp>
        <p:nvSpPr>
          <p:cNvPr id="91" name="Google Shape;91;p16"/>
          <p:cNvSpPr txBox="1"/>
          <p:nvPr/>
        </p:nvSpPr>
        <p:spPr>
          <a:xfrm>
            <a:off x="3408725" y="4478400"/>
            <a:ext cx="28305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Poojitha chinthala </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Machine Learning Engineer</a:t>
            </a:r>
            <a:endParaRPr>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TEAM MEMBERS</a:t>
            </a:r>
            <a:endParaRPr/>
          </a:p>
        </p:txBody>
      </p:sp>
      <p:pic>
        <p:nvPicPr>
          <p:cNvPr id="97" name="Google Shape;97;p17"/>
          <p:cNvPicPr preferRelativeResize="0"/>
          <p:nvPr/>
        </p:nvPicPr>
        <p:blipFill>
          <a:blip r:embed="rId3">
            <a:alphaModFix/>
          </a:blip>
          <a:stretch>
            <a:fillRect/>
          </a:stretch>
        </p:blipFill>
        <p:spPr>
          <a:xfrm>
            <a:off x="311700" y="1147225"/>
            <a:ext cx="2758701" cy="2792376"/>
          </a:xfrm>
          <a:prstGeom prst="rect">
            <a:avLst/>
          </a:prstGeom>
          <a:noFill/>
          <a:ln>
            <a:noFill/>
          </a:ln>
        </p:spPr>
      </p:pic>
      <p:sp>
        <p:nvSpPr>
          <p:cNvPr id="98" name="Google Shape;98;p17"/>
          <p:cNvSpPr txBox="1"/>
          <p:nvPr/>
        </p:nvSpPr>
        <p:spPr>
          <a:xfrm>
            <a:off x="392200" y="4112550"/>
            <a:ext cx="25551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Satish kumar reddy indla </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Developer</a:t>
            </a:r>
            <a:endParaRPr>
              <a:solidFill>
                <a:schemeClr val="dk1"/>
              </a:solidFill>
              <a:latin typeface="Open Sans"/>
              <a:ea typeface="Open Sans"/>
              <a:cs typeface="Open Sans"/>
              <a:sym typeface="Open Sans"/>
            </a:endParaRPr>
          </a:p>
        </p:txBody>
      </p:sp>
      <p:pic>
        <p:nvPicPr>
          <p:cNvPr id="99" name="Google Shape;99;p17"/>
          <p:cNvPicPr preferRelativeResize="0"/>
          <p:nvPr/>
        </p:nvPicPr>
        <p:blipFill>
          <a:blip r:embed="rId4">
            <a:alphaModFix/>
          </a:blip>
          <a:stretch>
            <a:fillRect/>
          </a:stretch>
        </p:blipFill>
        <p:spPr>
          <a:xfrm>
            <a:off x="3682250" y="1147225"/>
            <a:ext cx="3281204" cy="2792375"/>
          </a:xfrm>
          <a:prstGeom prst="rect">
            <a:avLst/>
          </a:prstGeom>
          <a:noFill/>
          <a:ln>
            <a:noFill/>
          </a:ln>
        </p:spPr>
      </p:pic>
      <p:sp>
        <p:nvSpPr>
          <p:cNvPr id="100" name="Google Shape;100;p17"/>
          <p:cNvSpPr txBox="1"/>
          <p:nvPr/>
        </p:nvSpPr>
        <p:spPr>
          <a:xfrm>
            <a:off x="3843625" y="4191000"/>
            <a:ext cx="28800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Open Sans"/>
                <a:ea typeface="Open Sans"/>
                <a:cs typeface="Open Sans"/>
                <a:sym typeface="Open Sans"/>
              </a:rPr>
              <a:t>Aishwarya Kongari</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Developer</a:t>
            </a:r>
            <a:endParaRPr>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PROBLEM STATEMENT</a:t>
            </a:r>
            <a:endParaRPr/>
          </a:p>
        </p:txBody>
      </p:sp>
      <p:sp>
        <p:nvSpPr>
          <p:cNvPr id="106" name="Google Shape;106;p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Many individuals want to maintain a healthy diet but they find it challenging to keep track of their diet and analyse it. The traditional way where keep logging food intake often time and it is prone to inaccuracies, which leads to poor diet choices and even demovitates the individual.</a:t>
            </a:r>
            <a:endParaRPr/>
          </a:p>
          <a:p>
            <a:pPr indent="0" lvl="0" marL="0" rtl="0" algn="l">
              <a:lnSpc>
                <a:spcPct val="115000"/>
              </a:lnSpc>
              <a:spcBef>
                <a:spcPts val="1200"/>
              </a:spcBef>
              <a:spcAft>
                <a:spcPts val="0"/>
              </a:spcAft>
              <a:buClr>
                <a:schemeClr val="dk1"/>
              </a:buClr>
              <a:buSzPts val="1100"/>
              <a:buFont typeface="Arial"/>
              <a:buNone/>
            </a:pPr>
            <a:r>
              <a:rPr lang="en"/>
              <a:t>There needs to be a way for a more intuitive and efficient way to understand the nutritional values of fruits and easy to keep track of the intake. Which makes individuals to take healthy diet options.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PROJECT DESCRIPTION</a:t>
            </a:r>
            <a:endParaRPr/>
          </a:p>
        </p:txBody>
      </p:sp>
      <p:sp>
        <p:nvSpPr>
          <p:cNvPr id="112" name="Google Shape;112;p1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FreshLens is a mobile application solution that uses advanced deep learning algorithms to identify fruits and vegetables from the capture of pictures by the user's device. The algorithm identifies and gives the calories and nutritional content of the scanned item and the information is saved over time it gives an in-depth analysis of the user’s dietary habits.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MARKET ANALYSIS</a:t>
            </a:r>
            <a:endParaRPr/>
          </a:p>
        </p:txBody>
      </p:sp>
      <p:sp>
        <p:nvSpPr>
          <p:cNvPr id="118" name="Google Shape;118;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diet and nutrition apps market is growing rapidly by increasing awareness of health and wellness and even increasing in use of AI. In the US, the market is expected to reach $15 billion by 2029 with a CAGR of 21.4% from 2022 to 2029. Major players are entering this market and making the space competitive increasing in chances of opportunities and innovation in this space.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PERSONAS</a:t>
            </a:r>
            <a:endParaRPr/>
          </a:p>
        </p:txBody>
      </p:sp>
      <p:pic>
        <p:nvPicPr>
          <p:cNvPr id="124" name="Google Shape;124;p21"/>
          <p:cNvPicPr preferRelativeResize="0"/>
          <p:nvPr/>
        </p:nvPicPr>
        <p:blipFill rotWithShape="1">
          <a:blip r:embed="rId3">
            <a:alphaModFix/>
          </a:blip>
          <a:srcRect b="0" l="0" r="0" t="0"/>
          <a:stretch/>
        </p:blipFill>
        <p:spPr>
          <a:xfrm>
            <a:off x="436620" y="1299850"/>
            <a:ext cx="2107126" cy="3159902"/>
          </a:xfrm>
          <a:prstGeom prst="rect">
            <a:avLst/>
          </a:prstGeom>
          <a:noFill/>
          <a:ln>
            <a:noFill/>
          </a:ln>
        </p:spPr>
      </p:pic>
      <p:sp>
        <p:nvSpPr>
          <p:cNvPr id="125" name="Google Shape;125;p21"/>
          <p:cNvSpPr txBox="1"/>
          <p:nvPr/>
        </p:nvSpPr>
        <p:spPr>
          <a:xfrm>
            <a:off x="3115225" y="1311100"/>
            <a:ext cx="5580600" cy="3148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Name:</a:t>
            </a:r>
            <a:r>
              <a:rPr b="0" i="0" lang="en" sz="1800" u="none" cap="none" strike="noStrike">
                <a:solidFill>
                  <a:schemeClr val="dk1"/>
                </a:solidFill>
                <a:latin typeface="Open Sans"/>
                <a:ea typeface="Open Sans"/>
                <a:cs typeface="Open Sans"/>
                <a:sym typeface="Open Sans"/>
              </a:rPr>
              <a:t> Emily</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Age: </a:t>
            </a:r>
            <a:r>
              <a:rPr b="0" i="0" lang="en" sz="1800" u="none" cap="none" strike="noStrike">
                <a:solidFill>
                  <a:schemeClr val="dk1"/>
                </a:solidFill>
                <a:latin typeface="Open Sans"/>
                <a:ea typeface="Open Sans"/>
                <a:cs typeface="Open Sans"/>
                <a:sym typeface="Open Sans"/>
              </a:rPr>
              <a:t>30</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Occupation:</a:t>
            </a:r>
            <a:r>
              <a:rPr b="0" i="0" lang="en" sz="1800" u="none" cap="none" strike="noStrike">
                <a:solidFill>
                  <a:schemeClr val="dk1"/>
                </a:solidFill>
                <a:latin typeface="Open Sans"/>
                <a:ea typeface="Open Sans"/>
                <a:cs typeface="Open Sans"/>
                <a:sym typeface="Open Sans"/>
              </a:rPr>
              <a:t> Marketing Analyst</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Interests:</a:t>
            </a:r>
            <a:r>
              <a:rPr b="0" i="0" lang="en" sz="1800" u="none" cap="none" strike="noStrike">
                <a:solidFill>
                  <a:schemeClr val="dk1"/>
                </a:solidFill>
                <a:latin typeface="Open Sans"/>
                <a:ea typeface="Open Sans"/>
                <a:cs typeface="Open Sans"/>
                <a:sym typeface="Open Sans"/>
              </a:rPr>
              <a:t> Yoga, cooking, and reading health blogs</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Goals:</a:t>
            </a:r>
            <a:r>
              <a:rPr b="0" i="0" lang="en" sz="1800" u="none" cap="none" strike="noStrike">
                <a:solidFill>
                  <a:schemeClr val="dk1"/>
                </a:solidFill>
                <a:latin typeface="Open Sans"/>
                <a:ea typeface="Open Sans"/>
                <a:cs typeface="Open Sans"/>
                <a:sym typeface="Open Sans"/>
              </a:rPr>
              <a:t> Maintain a balanced diet</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Challenges:</a:t>
            </a:r>
            <a:r>
              <a:rPr b="0" i="0" lang="en" sz="1800" u="none" cap="none" strike="noStrike">
                <a:solidFill>
                  <a:schemeClr val="dk1"/>
                </a:solidFill>
                <a:latin typeface="Open Sans"/>
                <a:ea typeface="Open Sans"/>
                <a:cs typeface="Open Sans"/>
                <a:sym typeface="Open Sans"/>
              </a:rPr>
              <a:t> Struggles to find accurate nutritional info for fresh produce</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1" i="0" lang="en" sz="1800" u="none" cap="none" strike="noStrike">
                <a:solidFill>
                  <a:schemeClr val="dk1"/>
                </a:solidFill>
                <a:latin typeface="Open Sans"/>
                <a:ea typeface="Open Sans"/>
                <a:cs typeface="Open Sans"/>
                <a:sym typeface="Open Sans"/>
              </a:rPr>
              <a:t>How Your App Helps:</a:t>
            </a:r>
            <a:r>
              <a:rPr b="0" i="0" lang="en" sz="1800" u="none" cap="none" strike="noStrike">
                <a:solidFill>
                  <a:schemeClr val="dk1"/>
                </a:solidFill>
                <a:latin typeface="Open Sans"/>
                <a:ea typeface="Open Sans"/>
                <a:cs typeface="Open Sans"/>
                <a:sym typeface="Open Sans"/>
              </a:rPr>
              <a:t> FreshLens offers instant nutritional content, supporting her balanced diet and culinary exploration.</a:t>
            </a:r>
            <a:endParaRPr b="0" i="0" sz="1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