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1" r:id="rId5"/>
    <p:sldId id="270"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3"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DM Sans" pitchFamily="2" charset="0"/>
      <p:regular r:id="rId22"/>
      <p:bold r:id="rId23"/>
      <p:italic r:id="rId24"/>
      <p:boldItalic r:id="rId25"/>
    </p:embeddedFont>
    <p:embeddedFont>
      <p:font typeface="DM Sans Bold" charset="0"/>
      <p:regular r:id="rId26"/>
    </p:embeddedFont>
    <p:embeddedFont>
      <p:font typeface="DM Sans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5" d="100"/>
          <a:sy n="55" d="100"/>
        </p:scale>
        <p:origin x="-29"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sv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image" Target="../media/image1.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6587" y="-122788"/>
            <a:ext cx="16916399" cy="9750480"/>
            <a:chOff x="-178680" y="-57150"/>
            <a:chExt cx="4455348" cy="2568028"/>
          </a:xfrm>
        </p:grpSpPr>
        <p:sp>
          <p:nvSpPr>
            <p:cNvPr id="3" name="Freeform 3"/>
            <p:cNvSpPr/>
            <p:nvPr/>
          </p:nvSpPr>
          <p:spPr>
            <a:xfrm>
              <a:off x="-178680" y="85569"/>
              <a:ext cx="4455348" cy="2425309"/>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dirty="0"/>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133600" y="2218942"/>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5305630" y="3516272"/>
            <a:ext cx="10620170" cy="1660526"/>
          </a:xfrm>
          <a:prstGeom prst="rect">
            <a:avLst/>
          </a:prstGeom>
        </p:spPr>
        <p:txBody>
          <a:bodyPr lIns="0" tIns="0" rIns="0" bIns="0" rtlCol="0" anchor="t">
            <a:spAutoFit/>
          </a:bodyPr>
          <a:lstStyle/>
          <a:p>
            <a:pPr algn="r">
              <a:lnSpc>
                <a:spcPts val="12500"/>
              </a:lnSpc>
            </a:pPr>
            <a:r>
              <a:rPr lang="en-US" sz="12500" dirty="0">
                <a:solidFill>
                  <a:srgbClr val="FFFFFF"/>
                </a:solidFill>
                <a:latin typeface="DM Sans Bold"/>
              </a:rPr>
              <a:t>DERMAI </a:t>
            </a:r>
          </a:p>
        </p:txBody>
      </p:sp>
      <p:sp>
        <p:nvSpPr>
          <p:cNvPr id="7" name="TextBox 7"/>
          <p:cNvSpPr txBox="1"/>
          <p:nvPr/>
        </p:nvSpPr>
        <p:spPr>
          <a:xfrm>
            <a:off x="6342969" y="6640827"/>
            <a:ext cx="9582831" cy="1055674"/>
          </a:xfrm>
          <a:prstGeom prst="rect">
            <a:avLst/>
          </a:prstGeom>
        </p:spPr>
        <p:txBody>
          <a:bodyPr lIns="0" tIns="0" rIns="0" bIns="0" rtlCol="0" anchor="t">
            <a:spAutoFit/>
          </a:bodyPr>
          <a:lstStyle/>
          <a:p>
            <a:pPr algn="r">
              <a:lnSpc>
                <a:spcPts val="4070"/>
              </a:lnSpc>
            </a:pPr>
            <a:r>
              <a:rPr lang="en-US" sz="3700" dirty="0">
                <a:solidFill>
                  <a:srgbClr val="FFFFFF"/>
                </a:solidFill>
                <a:latin typeface="DM Sans Italics"/>
              </a:rPr>
              <a:t>Pace University Capstone Project</a:t>
            </a:r>
          </a:p>
          <a:p>
            <a:pPr algn="r">
              <a:lnSpc>
                <a:spcPts val="4070"/>
              </a:lnSpc>
            </a:pPr>
            <a:r>
              <a:rPr lang="en-US" sz="3700" dirty="0">
                <a:solidFill>
                  <a:srgbClr val="FFFFFF"/>
                </a:solidFill>
                <a:latin typeface="DM Sans Italics"/>
              </a:rPr>
              <a:t>By team Thunder Buddies</a:t>
            </a:r>
          </a:p>
        </p:txBody>
      </p:sp>
      <p:sp>
        <p:nvSpPr>
          <p:cNvPr id="8" name="Freeform 8"/>
          <p:cNvSpPr/>
          <p:nvPr/>
        </p:nvSpPr>
        <p:spPr>
          <a:xfrm>
            <a:off x="2558096" y="4583427"/>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10800000">
            <a:off x="11134384" y="837949"/>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8392" y="2467926"/>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5059" r="-25059"/>
              </a:stretch>
            </a:blipFill>
          </p:spPr>
          <p:txBody>
            <a:bodyPr/>
            <a:lstStyle/>
            <a:p>
              <a:endParaRPr lang="en-US"/>
            </a:p>
          </p:txBody>
        </p:sp>
      </p:grpSp>
      <p:sp>
        <p:nvSpPr>
          <p:cNvPr id="4" name="TextBox 4"/>
          <p:cNvSpPr txBox="1"/>
          <p:nvPr/>
        </p:nvSpPr>
        <p:spPr>
          <a:xfrm>
            <a:off x="1028700" y="1076325"/>
            <a:ext cx="3963442" cy="866783"/>
          </a:xfrm>
          <a:prstGeom prst="rect">
            <a:avLst/>
          </a:prstGeom>
        </p:spPr>
        <p:txBody>
          <a:bodyPr lIns="0" tIns="0" rIns="0" bIns="0" rtlCol="0" anchor="t">
            <a:spAutoFit/>
          </a:bodyPr>
          <a:lstStyle/>
          <a:p>
            <a:pPr algn="ctr">
              <a:lnSpc>
                <a:spcPts val="6600"/>
              </a:lnSpc>
              <a:spcBef>
                <a:spcPct val="0"/>
              </a:spcBef>
            </a:pPr>
            <a:r>
              <a:rPr lang="en-US" sz="6000">
                <a:solidFill>
                  <a:srgbClr val="000000"/>
                </a:solidFill>
                <a:latin typeface="DM Sans Bold"/>
              </a:rPr>
              <a:t>PERSONA 1</a:t>
            </a:r>
          </a:p>
        </p:txBody>
      </p:sp>
      <p:sp>
        <p:nvSpPr>
          <p:cNvPr id="5" name="TextBox 5"/>
          <p:cNvSpPr txBox="1"/>
          <p:nvPr/>
        </p:nvSpPr>
        <p:spPr>
          <a:xfrm>
            <a:off x="1028700" y="8276271"/>
            <a:ext cx="8415122" cy="977900"/>
          </a:xfrm>
          <a:prstGeom prst="rect">
            <a:avLst/>
          </a:prstGeom>
        </p:spPr>
        <p:txBody>
          <a:bodyPr lIns="0" tIns="0" rIns="0" bIns="0" rtlCol="0" anchor="t">
            <a:spAutoFit/>
          </a:bodyPr>
          <a:lstStyle/>
          <a:p>
            <a:pPr>
              <a:lnSpc>
                <a:spcPts val="4399"/>
              </a:lnSpc>
            </a:pPr>
            <a:r>
              <a:rPr lang="en-US" sz="3999">
                <a:solidFill>
                  <a:srgbClr val="000000"/>
                </a:solidFill>
                <a:latin typeface="DM Sans Bold"/>
              </a:rPr>
              <a:t>EMMA </a:t>
            </a:r>
          </a:p>
          <a:p>
            <a:pPr>
              <a:lnSpc>
                <a:spcPts val="3300"/>
              </a:lnSpc>
              <a:spcBef>
                <a:spcPct val="0"/>
              </a:spcBef>
            </a:pPr>
            <a:r>
              <a:rPr lang="en-US" sz="3000">
                <a:solidFill>
                  <a:srgbClr val="000000"/>
                </a:solidFill>
                <a:latin typeface="DM Sans"/>
              </a:rPr>
              <a:t>THE BUSY PROFESSIONAL</a:t>
            </a:r>
          </a:p>
        </p:txBody>
      </p:sp>
      <p:sp>
        <p:nvSpPr>
          <p:cNvPr id="6" name="TextBox 6"/>
          <p:cNvSpPr txBox="1"/>
          <p:nvPr/>
        </p:nvSpPr>
        <p:spPr>
          <a:xfrm>
            <a:off x="9349275" y="2501338"/>
            <a:ext cx="1422722" cy="438150"/>
          </a:xfrm>
          <a:prstGeom prst="rect">
            <a:avLst/>
          </a:prstGeom>
        </p:spPr>
        <p:txBody>
          <a:bodyPr lIns="0" tIns="0" rIns="0" bIns="0" rtlCol="0" anchor="t">
            <a:spAutoFit/>
          </a:bodyPr>
          <a:lstStyle/>
          <a:p>
            <a:pPr algn="ctr">
              <a:lnSpc>
                <a:spcPts val="3300"/>
              </a:lnSpc>
              <a:spcBef>
                <a:spcPct val="0"/>
              </a:spcBef>
            </a:pPr>
            <a:r>
              <a:rPr lang="en-US" sz="3000">
                <a:solidFill>
                  <a:srgbClr val="000000"/>
                </a:solidFill>
                <a:latin typeface="DM Sans Bold"/>
              </a:rPr>
              <a:t>AGE: </a:t>
            </a:r>
            <a:r>
              <a:rPr lang="en-US" sz="3000">
                <a:solidFill>
                  <a:srgbClr val="000000"/>
                </a:solidFill>
                <a:latin typeface="DM Sans"/>
              </a:rPr>
              <a:t>29</a:t>
            </a:r>
          </a:p>
        </p:txBody>
      </p:sp>
      <p:sp>
        <p:nvSpPr>
          <p:cNvPr id="7" name="TextBox 7"/>
          <p:cNvSpPr txBox="1"/>
          <p:nvPr/>
        </p:nvSpPr>
        <p:spPr>
          <a:xfrm>
            <a:off x="9349275" y="3236338"/>
            <a:ext cx="6514802" cy="438150"/>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OCCUPATION: </a:t>
            </a:r>
            <a:r>
              <a:rPr lang="en-US" sz="3000" dirty="0">
                <a:solidFill>
                  <a:srgbClr val="000000"/>
                </a:solidFill>
                <a:latin typeface="DM Sans"/>
              </a:rPr>
              <a:t>CORPORATE LAWYER</a:t>
            </a:r>
          </a:p>
        </p:txBody>
      </p:sp>
      <p:sp>
        <p:nvSpPr>
          <p:cNvPr id="8" name="TextBox 8"/>
          <p:cNvSpPr txBox="1"/>
          <p:nvPr/>
        </p:nvSpPr>
        <p:spPr>
          <a:xfrm>
            <a:off x="9443822" y="4016911"/>
            <a:ext cx="4350693" cy="438150"/>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TECH-SAVVINESS: </a:t>
            </a:r>
            <a:r>
              <a:rPr lang="en-US" sz="3000" dirty="0">
                <a:solidFill>
                  <a:srgbClr val="000000"/>
                </a:solidFill>
                <a:latin typeface="DM Sans"/>
              </a:rPr>
              <a:t>HIGH</a:t>
            </a:r>
          </a:p>
        </p:txBody>
      </p:sp>
      <p:sp>
        <p:nvSpPr>
          <p:cNvPr id="9" name="TextBox 9"/>
          <p:cNvSpPr txBox="1"/>
          <p:nvPr/>
        </p:nvSpPr>
        <p:spPr>
          <a:xfrm>
            <a:off x="9443822" y="4724400"/>
            <a:ext cx="6822180" cy="1273682"/>
          </a:xfrm>
          <a:prstGeom prst="rect">
            <a:avLst/>
          </a:prstGeom>
        </p:spPr>
        <p:txBody>
          <a:bodyPr lIns="0" tIns="0" rIns="0" bIns="0" rtlCol="0" anchor="t">
            <a:spAutoFit/>
          </a:bodyPr>
          <a:lstStyle/>
          <a:p>
            <a:pPr>
              <a:lnSpc>
                <a:spcPts val="3300"/>
              </a:lnSpc>
            </a:pPr>
            <a:r>
              <a:rPr lang="en-US" sz="3000" dirty="0">
                <a:solidFill>
                  <a:srgbClr val="000000"/>
                </a:solidFill>
                <a:latin typeface="DM Sans Bold"/>
              </a:rPr>
              <a:t>NEEDS: </a:t>
            </a:r>
            <a:r>
              <a:rPr lang="en-US" sz="3000" dirty="0">
                <a:solidFill>
                  <a:srgbClr val="000000"/>
                </a:solidFill>
                <a:latin typeface="DM Sans"/>
              </a:rPr>
              <a:t>QUICK , RELIABLE SKIN </a:t>
            </a:r>
          </a:p>
          <a:p>
            <a:pPr>
              <a:lnSpc>
                <a:spcPts val="3300"/>
              </a:lnSpc>
            </a:pPr>
            <a:r>
              <a:rPr lang="en-US" sz="3000" dirty="0">
                <a:solidFill>
                  <a:srgbClr val="000000"/>
                </a:solidFill>
                <a:latin typeface="DM Sans"/>
              </a:rPr>
              <a:t> CONDITION CAUSED DUE TO HER BUSY WORK AND SCHEDULE.</a:t>
            </a:r>
          </a:p>
        </p:txBody>
      </p:sp>
      <p:sp>
        <p:nvSpPr>
          <p:cNvPr id="10" name="TextBox 10"/>
          <p:cNvSpPr txBox="1"/>
          <p:nvPr/>
        </p:nvSpPr>
        <p:spPr>
          <a:xfrm>
            <a:off x="9419241" y="6512999"/>
            <a:ext cx="7280344" cy="1276350"/>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DM Sans Bold"/>
              </a:rPr>
              <a:t>PAIN POINTS: </a:t>
            </a:r>
            <a:r>
              <a:rPr lang="en-US" sz="3000" dirty="0">
                <a:solidFill>
                  <a:srgbClr val="000000"/>
                </a:solidFill>
                <a:latin typeface="DM Sans"/>
              </a:rPr>
              <a:t>LACK OF TIME TO VISIT            DERMATOLOGISTS AND NEED FOR IMMEDIATE ADVICE ON SKIN CARE</a:t>
            </a:r>
            <a:r>
              <a:rPr lang="en-US" sz="3000" dirty="0">
                <a:solidFill>
                  <a:srgbClr val="000000"/>
                </a:solidFill>
                <a:latin typeface="DM Sans Bold"/>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8392" y="2467926"/>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4999" r="-24999"/>
              </a:stretch>
            </a:blipFill>
          </p:spPr>
          <p:txBody>
            <a:bodyPr/>
            <a:lstStyle/>
            <a:p>
              <a:endParaRPr lang="en-US"/>
            </a:p>
          </p:txBody>
        </p:sp>
      </p:grpSp>
      <p:sp>
        <p:nvSpPr>
          <p:cNvPr id="4" name="TextBox 4"/>
          <p:cNvSpPr txBox="1"/>
          <p:nvPr/>
        </p:nvSpPr>
        <p:spPr>
          <a:xfrm>
            <a:off x="942603" y="1076325"/>
            <a:ext cx="4135636" cy="866783"/>
          </a:xfrm>
          <a:prstGeom prst="rect">
            <a:avLst/>
          </a:prstGeom>
        </p:spPr>
        <p:txBody>
          <a:bodyPr lIns="0" tIns="0" rIns="0" bIns="0" rtlCol="0" anchor="t">
            <a:spAutoFit/>
          </a:bodyPr>
          <a:lstStyle/>
          <a:p>
            <a:pPr algn="ctr">
              <a:lnSpc>
                <a:spcPts val="6600"/>
              </a:lnSpc>
              <a:spcBef>
                <a:spcPct val="0"/>
              </a:spcBef>
            </a:pPr>
            <a:r>
              <a:rPr lang="en-US" sz="6000">
                <a:solidFill>
                  <a:srgbClr val="000000"/>
                </a:solidFill>
                <a:latin typeface="DM Sans Bold"/>
              </a:rPr>
              <a:t>PERSONA 2</a:t>
            </a:r>
          </a:p>
        </p:txBody>
      </p:sp>
      <p:sp>
        <p:nvSpPr>
          <p:cNvPr id="5" name="TextBox 5"/>
          <p:cNvSpPr txBox="1"/>
          <p:nvPr/>
        </p:nvSpPr>
        <p:spPr>
          <a:xfrm>
            <a:off x="1028700" y="8276271"/>
            <a:ext cx="8415122" cy="977900"/>
          </a:xfrm>
          <a:prstGeom prst="rect">
            <a:avLst/>
          </a:prstGeom>
        </p:spPr>
        <p:txBody>
          <a:bodyPr lIns="0" tIns="0" rIns="0" bIns="0" rtlCol="0" anchor="t">
            <a:spAutoFit/>
          </a:bodyPr>
          <a:lstStyle/>
          <a:p>
            <a:pPr>
              <a:lnSpc>
                <a:spcPts val="4399"/>
              </a:lnSpc>
            </a:pPr>
            <a:r>
              <a:rPr lang="en-US" sz="3999">
                <a:solidFill>
                  <a:srgbClr val="000000"/>
                </a:solidFill>
                <a:latin typeface="DM Sans Bold"/>
              </a:rPr>
              <a:t>DAVID </a:t>
            </a:r>
          </a:p>
          <a:p>
            <a:pPr>
              <a:lnSpc>
                <a:spcPts val="3300"/>
              </a:lnSpc>
              <a:spcBef>
                <a:spcPct val="0"/>
              </a:spcBef>
            </a:pPr>
            <a:r>
              <a:rPr lang="en-US" sz="3000">
                <a:solidFill>
                  <a:srgbClr val="000000"/>
                </a:solidFill>
                <a:latin typeface="DM Sans"/>
              </a:rPr>
              <a:t>THE RURAL RESIDENT</a:t>
            </a:r>
          </a:p>
        </p:txBody>
      </p:sp>
      <p:sp>
        <p:nvSpPr>
          <p:cNvPr id="6" name="TextBox 6"/>
          <p:cNvSpPr txBox="1"/>
          <p:nvPr/>
        </p:nvSpPr>
        <p:spPr>
          <a:xfrm>
            <a:off x="9293941" y="2544562"/>
            <a:ext cx="1428452" cy="427296"/>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AGE:</a:t>
            </a:r>
            <a:r>
              <a:rPr lang="en-US" sz="3000" dirty="0">
                <a:solidFill>
                  <a:srgbClr val="000000"/>
                </a:solidFill>
                <a:latin typeface="DM Sans"/>
              </a:rPr>
              <a:t>45</a:t>
            </a:r>
          </a:p>
        </p:txBody>
      </p:sp>
      <p:sp>
        <p:nvSpPr>
          <p:cNvPr id="7" name="TextBox 7"/>
          <p:cNvSpPr txBox="1"/>
          <p:nvPr/>
        </p:nvSpPr>
        <p:spPr>
          <a:xfrm>
            <a:off x="9276735" y="3276904"/>
            <a:ext cx="4151486" cy="438150"/>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DM Sans Bold"/>
              </a:rPr>
              <a:t>OCCUPATION: </a:t>
            </a:r>
            <a:r>
              <a:rPr lang="en-US" sz="3000" dirty="0">
                <a:solidFill>
                  <a:srgbClr val="000000"/>
                </a:solidFill>
                <a:latin typeface="DM Sans"/>
              </a:rPr>
              <a:t>FARMER</a:t>
            </a:r>
          </a:p>
        </p:txBody>
      </p:sp>
      <p:sp>
        <p:nvSpPr>
          <p:cNvPr id="8" name="TextBox 8"/>
          <p:cNvSpPr txBox="1"/>
          <p:nvPr/>
        </p:nvSpPr>
        <p:spPr>
          <a:xfrm>
            <a:off x="9296400" y="3971925"/>
            <a:ext cx="5465118" cy="438150"/>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TECH-SAVVINESS: </a:t>
            </a:r>
            <a:r>
              <a:rPr lang="en-US" sz="3000" dirty="0">
                <a:solidFill>
                  <a:srgbClr val="000000"/>
                </a:solidFill>
                <a:latin typeface="DM Sans"/>
              </a:rPr>
              <a:t>MODERATE</a:t>
            </a:r>
          </a:p>
        </p:txBody>
      </p:sp>
      <p:sp>
        <p:nvSpPr>
          <p:cNvPr id="9" name="TextBox 9"/>
          <p:cNvSpPr txBox="1"/>
          <p:nvPr/>
        </p:nvSpPr>
        <p:spPr>
          <a:xfrm>
            <a:off x="9443822" y="4724400"/>
            <a:ext cx="6822180" cy="1696875"/>
          </a:xfrm>
          <a:prstGeom prst="rect">
            <a:avLst/>
          </a:prstGeom>
        </p:spPr>
        <p:txBody>
          <a:bodyPr lIns="0" tIns="0" rIns="0" bIns="0" rtlCol="0" anchor="t">
            <a:spAutoFit/>
          </a:bodyPr>
          <a:lstStyle/>
          <a:p>
            <a:pPr>
              <a:lnSpc>
                <a:spcPts val="3300"/>
              </a:lnSpc>
            </a:pPr>
            <a:r>
              <a:rPr lang="en-US" sz="3000" dirty="0">
                <a:solidFill>
                  <a:srgbClr val="000000"/>
                </a:solidFill>
                <a:latin typeface="DM Sans Bold"/>
              </a:rPr>
              <a:t>NEEDS:  </a:t>
            </a:r>
            <a:r>
              <a:rPr lang="en-US" sz="3000" dirty="0">
                <a:solidFill>
                  <a:srgbClr val="000000"/>
                </a:solidFill>
                <a:latin typeface="DM Sans"/>
              </a:rPr>
              <a:t>EASY ACCESS TO THE  DERMATOLOGIST CARE, THE NEAREST CENTRE IS FEW HOURS AWAY</a:t>
            </a:r>
          </a:p>
          <a:p>
            <a:pPr>
              <a:lnSpc>
                <a:spcPts val="3300"/>
              </a:lnSpc>
              <a:spcBef>
                <a:spcPct val="0"/>
              </a:spcBef>
            </a:pPr>
            <a:endParaRPr lang="en-US" sz="3000" dirty="0">
              <a:solidFill>
                <a:srgbClr val="000000"/>
              </a:solidFill>
              <a:latin typeface="DM Sans"/>
            </a:endParaRPr>
          </a:p>
        </p:txBody>
      </p:sp>
      <p:sp>
        <p:nvSpPr>
          <p:cNvPr id="10" name="TextBox 10"/>
          <p:cNvSpPr txBox="1"/>
          <p:nvPr/>
        </p:nvSpPr>
        <p:spPr>
          <a:xfrm>
            <a:off x="9443822" y="6315075"/>
            <a:ext cx="7280344" cy="1695450"/>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DM Sans Bold"/>
              </a:rPr>
              <a:t>PAIN POINTS: </a:t>
            </a:r>
            <a:r>
              <a:rPr lang="en-US" sz="3000" dirty="0">
                <a:solidFill>
                  <a:srgbClr val="000000"/>
                </a:solidFill>
                <a:latin typeface="DM Sans"/>
              </a:rPr>
              <a:t>GEOGRAPHICAL ISOLATED LOCATION AND RARE COMMUTE TO THE CITY MAKES IT DIFFICULT FOR REGULAR CHECKUPS AND SKIN 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8392" y="2467926"/>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4999" r="-24999"/>
              </a:stretch>
            </a:blipFill>
          </p:spPr>
          <p:txBody>
            <a:bodyPr/>
            <a:lstStyle/>
            <a:p>
              <a:endParaRPr lang="en-US"/>
            </a:p>
          </p:txBody>
        </p:sp>
      </p:grpSp>
      <p:sp>
        <p:nvSpPr>
          <p:cNvPr id="4" name="TextBox 4"/>
          <p:cNvSpPr txBox="1"/>
          <p:nvPr/>
        </p:nvSpPr>
        <p:spPr>
          <a:xfrm>
            <a:off x="933078" y="1076325"/>
            <a:ext cx="4154686" cy="866783"/>
          </a:xfrm>
          <a:prstGeom prst="rect">
            <a:avLst/>
          </a:prstGeom>
        </p:spPr>
        <p:txBody>
          <a:bodyPr lIns="0" tIns="0" rIns="0" bIns="0" rtlCol="0" anchor="t">
            <a:spAutoFit/>
          </a:bodyPr>
          <a:lstStyle/>
          <a:p>
            <a:pPr algn="ctr">
              <a:lnSpc>
                <a:spcPts val="6600"/>
              </a:lnSpc>
              <a:spcBef>
                <a:spcPct val="0"/>
              </a:spcBef>
            </a:pPr>
            <a:r>
              <a:rPr lang="en-US" sz="6000">
                <a:solidFill>
                  <a:srgbClr val="000000"/>
                </a:solidFill>
                <a:latin typeface="DM Sans Bold"/>
              </a:rPr>
              <a:t>PERSONA 3</a:t>
            </a:r>
          </a:p>
        </p:txBody>
      </p:sp>
      <p:sp>
        <p:nvSpPr>
          <p:cNvPr id="5" name="TextBox 5"/>
          <p:cNvSpPr txBox="1"/>
          <p:nvPr/>
        </p:nvSpPr>
        <p:spPr>
          <a:xfrm>
            <a:off x="1028700" y="8276271"/>
            <a:ext cx="8415122" cy="977900"/>
          </a:xfrm>
          <a:prstGeom prst="rect">
            <a:avLst/>
          </a:prstGeom>
        </p:spPr>
        <p:txBody>
          <a:bodyPr lIns="0" tIns="0" rIns="0" bIns="0" rtlCol="0" anchor="t">
            <a:spAutoFit/>
          </a:bodyPr>
          <a:lstStyle/>
          <a:p>
            <a:pPr>
              <a:lnSpc>
                <a:spcPts val="4399"/>
              </a:lnSpc>
            </a:pPr>
            <a:r>
              <a:rPr lang="en-US" sz="3999">
                <a:solidFill>
                  <a:srgbClr val="000000"/>
                </a:solidFill>
                <a:latin typeface="DM Sans Bold"/>
              </a:rPr>
              <a:t>MICHAEL </a:t>
            </a:r>
          </a:p>
          <a:p>
            <a:pPr>
              <a:lnSpc>
                <a:spcPts val="3300"/>
              </a:lnSpc>
              <a:spcBef>
                <a:spcPct val="0"/>
              </a:spcBef>
            </a:pPr>
            <a:r>
              <a:rPr lang="en-US" sz="3000">
                <a:solidFill>
                  <a:srgbClr val="000000"/>
                </a:solidFill>
                <a:latin typeface="DM Sans"/>
              </a:rPr>
              <a:t>THE SENIOR CITIZEN</a:t>
            </a:r>
          </a:p>
        </p:txBody>
      </p:sp>
      <p:sp>
        <p:nvSpPr>
          <p:cNvPr id="6" name="TextBox 6"/>
          <p:cNvSpPr txBox="1"/>
          <p:nvPr/>
        </p:nvSpPr>
        <p:spPr>
          <a:xfrm>
            <a:off x="9351976" y="2483863"/>
            <a:ext cx="1431875" cy="438150"/>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AGE:</a:t>
            </a:r>
            <a:r>
              <a:rPr lang="en-US" sz="3000" dirty="0">
                <a:solidFill>
                  <a:srgbClr val="000000"/>
                </a:solidFill>
                <a:latin typeface="DM Sans"/>
              </a:rPr>
              <a:t>70</a:t>
            </a:r>
          </a:p>
        </p:txBody>
      </p:sp>
      <p:sp>
        <p:nvSpPr>
          <p:cNvPr id="7" name="TextBox 7"/>
          <p:cNvSpPr txBox="1"/>
          <p:nvPr/>
        </p:nvSpPr>
        <p:spPr>
          <a:xfrm>
            <a:off x="9371641" y="3254911"/>
            <a:ext cx="4154165" cy="438150"/>
          </a:xfrm>
          <a:prstGeom prst="rect">
            <a:avLst/>
          </a:prstGeom>
        </p:spPr>
        <p:txBody>
          <a:bodyPr lIns="0" tIns="0" rIns="0" bIns="0" rtlCol="0" anchor="t">
            <a:spAutoFit/>
          </a:bodyPr>
          <a:lstStyle/>
          <a:p>
            <a:pPr>
              <a:lnSpc>
                <a:spcPts val="3300"/>
              </a:lnSpc>
              <a:spcBef>
                <a:spcPct val="0"/>
              </a:spcBef>
            </a:pPr>
            <a:r>
              <a:rPr lang="en-US" sz="3000">
                <a:solidFill>
                  <a:srgbClr val="000000"/>
                </a:solidFill>
                <a:latin typeface="DM Sans Bold"/>
              </a:rPr>
              <a:t>OCCUPATION: </a:t>
            </a:r>
            <a:r>
              <a:rPr lang="en-US" sz="3000">
                <a:solidFill>
                  <a:srgbClr val="000000"/>
                </a:solidFill>
                <a:latin typeface="DM Sans"/>
              </a:rPr>
              <a:t>RETIRED</a:t>
            </a:r>
          </a:p>
        </p:txBody>
      </p:sp>
      <p:sp>
        <p:nvSpPr>
          <p:cNvPr id="8" name="TextBox 8"/>
          <p:cNvSpPr txBox="1"/>
          <p:nvPr/>
        </p:nvSpPr>
        <p:spPr>
          <a:xfrm>
            <a:off x="9371641" y="4026436"/>
            <a:ext cx="4323680" cy="438150"/>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DM Sans Bold"/>
              </a:rPr>
              <a:t>TECH-SAVVINESS: </a:t>
            </a:r>
            <a:r>
              <a:rPr lang="en-US" sz="3000" dirty="0">
                <a:solidFill>
                  <a:srgbClr val="000000"/>
                </a:solidFill>
                <a:latin typeface="DM Sans"/>
              </a:rPr>
              <a:t>LOW</a:t>
            </a:r>
          </a:p>
        </p:txBody>
      </p:sp>
      <p:sp>
        <p:nvSpPr>
          <p:cNvPr id="9" name="TextBox 9"/>
          <p:cNvSpPr txBox="1"/>
          <p:nvPr/>
        </p:nvSpPr>
        <p:spPr>
          <a:xfrm>
            <a:off x="9443822" y="4724400"/>
            <a:ext cx="6822180" cy="1273682"/>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DM Sans Bold"/>
              </a:rPr>
              <a:t>NEEDS: </a:t>
            </a:r>
            <a:r>
              <a:rPr lang="en-US" sz="3000" dirty="0">
                <a:solidFill>
                  <a:srgbClr val="000000"/>
                </a:solidFill>
                <a:latin typeface="DM Sans"/>
              </a:rPr>
              <a:t>SHOWS EASE TO USE INTERFACE FOR CHECKING SKIN CONDITIONS.</a:t>
            </a:r>
          </a:p>
        </p:txBody>
      </p:sp>
      <p:sp>
        <p:nvSpPr>
          <p:cNvPr id="10" name="TextBox 10"/>
          <p:cNvSpPr txBox="1"/>
          <p:nvPr/>
        </p:nvSpPr>
        <p:spPr>
          <a:xfrm>
            <a:off x="9443822" y="6107687"/>
            <a:ext cx="7280344" cy="1695450"/>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DM Sans Bold"/>
              </a:rPr>
              <a:t>PAIN POINTS: </a:t>
            </a:r>
            <a:r>
              <a:rPr lang="en-US" sz="3000" dirty="0">
                <a:solidFill>
                  <a:srgbClr val="000000"/>
                </a:solidFill>
                <a:latin typeface="DM Sans"/>
              </a:rPr>
              <a:t>PREFERS SIMPLICITY AND EASE IN TECHNOLOGY, OFTEN CAUTIOUS ABOUT TRYING OUT NEW DIGITAL AND AI TOOLS.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04338" y="267929"/>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78157" y="1979227"/>
            <a:ext cx="2639663" cy="3164273"/>
          </a:xfrm>
          <a:custGeom>
            <a:avLst/>
            <a:gdLst/>
            <a:ahLst/>
            <a:cxnLst/>
            <a:rect l="l" t="t" r="r" b="b"/>
            <a:pathLst>
              <a:path w="2639663" h="3164273">
                <a:moveTo>
                  <a:pt x="0" y="0"/>
                </a:moveTo>
                <a:lnTo>
                  <a:pt x="2639664" y="0"/>
                </a:lnTo>
                <a:lnTo>
                  <a:pt x="2639664" y="3164273"/>
                </a:lnTo>
                <a:lnTo>
                  <a:pt x="0" y="3164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615853" y="6000003"/>
            <a:ext cx="3164273" cy="3164273"/>
          </a:xfrm>
          <a:custGeom>
            <a:avLst/>
            <a:gdLst/>
            <a:ahLst/>
            <a:cxnLst/>
            <a:rect l="l" t="t" r="r" b="b"/>
            <a:pathLst>
              <a:path w="3164273" h="3164273">
                <a:moveTo>
                  <a:pt x="0" y="0"/>
                </a:moveTo>
                <a:lnTo>
                  <a:pt x="3164272" y="0"/>
                </a:lnTo>
                <a:lnTo>
                  <a:pt x="3164272" y="3164273"/>
                </a:lnTo>
                <a:lnTo>
                  <a:pt x="0" y="31642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469046" y="2007945"/>
            <a:ext cx="3135555" cy="3135555"/>
          </a:xfrm>
          <a:custGeom>
            <a:avLst/>
            <a:gdLst/>
            <a:ahLst/>
            <a:cxnLst/>
            <a:rect l="l" t="t" r="r" b="b"/>
            <a:pathLst>
              <a:path w="3135555" h="3135555">
                <a:moveTo>
                  <a:pt x="0" y="0"/>
                </a:moveTo>
                <a:lnTo>
                  <a:pt x="3135555" y="0"/>
                </a:lnTo>
                <a:lnTo>
                  <a:pt x="3135555" y="3135555"/>
                </a:lnTo>
                <a:lnTo>
                  <a:pt x="0" y="31355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8557101" y="2007945"/>
            <a:ext cx="5907749" cy="2953875"/>
          </a:xfrm>
          <a:custGeom>
            <a:avLst/>
            <a:gdLst/>
            <a:ahLst/>
            <a:cxnLst/>
            <a:rect l="l" t="t" r="r" b="b"/>
            <a:pathLst>
              <a:path w="5907749" h="2953875">
                <a:moveTo>
                  <a:pt x="0" y="0"/>
                </a:moveTo>
                <a:lnTo>
                  <a:pt x="5907749" y="0"/>
                </a:lnTo>
                <a:lnTo>
                  <a:pt x="5907749" y="2953874"/>
                </a:lnTo>
                <a:lnTo>
                  <a:pt x="0" y="29538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241379" y="6000003"/>
            <a:ext cx="6328545" cy="3164273"/>
          </a:xfrm>
          <a:custGeom>
            <a:avLst/>
            <a:gdLst/>
            <a:ahLst/>
            <a:cxnLst/>
            <a:rect l="l" t="t" r="r" b="b"/>
            <a:pathLst>
              <a:path w="6328545" h="3164273">
                <a:moveTo>
                  <a:pt x="0" y="0"/>
                </a:moveTo>
                <a:lnTo>
                  <a:pt x="6328545" y="0"/>
                </a:lnTo>
                <a:lnTo>
                  <a:pt x="6328545" y="3164273"/>
                </a:lnTo>
                <a:lnTo>
                  <a:pt x="0" y="316427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5247229" y="2136094"/>
            <a:ext cx="2697575" cy="2697575"/>
          </a:xfrm>
          <a:custGeom>
            <a:avLst/>
            <a:gdLst/>
            <a:ahLst/>
            <a:cxnLst/>
            <a:rect l="l" t="t" r="r" b="b"/>
            <a:pathLst>
              <a:path w="2697575" h="2697575">
                <a:moveTo>
                  <a:pt x="0" y="0"/>
                </a:moveTo>
                <a:lnTo>
                  <a:pt x="2697575" y="0"/>
                </a:lnTo>
                <a:lnTo>
                  <a:pt x="2697575" y="2697576"/>
                </a:lnTo>
                <a:lnTo>
                  <a:pt x="0" y="26975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r>
              <a:rPr lang="en-US" dirty="0"/>
              <a:t>-d</a:t>
            </a:r>
          </a:p>
        </p:txBody>
      </p:sp>
      <p:sp>
        <p:nvSpPr>
          <p:cNvPr id="9" name="Freeform 9"/>
          <p:cNvSpPr/>
          <p:nvPr/>
        </p:nvSpPr>
        <p:spPr>
          <a:xfrm>
            <a:off x="11027124" y="5840738"/>
            <a:ext cx="3957329" cy="3323538"/>
          </a:xfrm>
          <a:custGeom>
            <a:avLst/>
            <a:gdLst/>
            <a:ahLst/>
            <a:cxnLst/>
            <a:rect l="l" t="t" r="r" b="b"/>
            <a:pathLst>
              <a:path w="3957329" h="3323538">
                <a:moveTo>
                  <a:pt x="0" y="0"/>
                </a:moveTo>
                <a:lnTo>
                  <a:pt x="3957329" y="0"/>
                </a:lnTo>
                <a:lnTo>
                  <a:pt x="3957329" y="3323538"/>
                </a:lnTo>
                <a:lnTo>
                  <a:pt x="0" y="332353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0" name="TextBox 10"/>
          <p:cNvSpPr txBox="1"/>
          <p:nvPr/>
        </p:nvSpPr>
        <p:spPr>
          <a:xfrm>
            <a:off x="16002000" y="4923937"/>
            <a:ext cx="1600200" cy="647706"/>
          </a:xfrm>
          <a:prstGeom prst="rect">
            <a:avLst/>
          </a:prstGeom>
        </p:spPr>
        <p:txBody>
          <a:bodyPr wrap="square" lIns="0" tIns="0" rIns="0" bIns="0" rtlCol="0" anchor="t">
            <a:spAutoFit/>
          </a:bodyPr>
          <a:lstStyle/>
          <a:p>
            <a:pPr>
              <a:lnSpc>
                <a:spcPts val="4950"/>
              </a:lnSpc>
            </a:pPr>
            <a:r>
              <a:rPr lang="en-US" sz="4500" dirty="0">
                <a:solidFill>
                  <a:srgbClr val="8CA9AD"/>
                </a:solidFill>
                <a:latin typeface="DM Sans Bold"/>
              </a:rPr>
              <a:t>Flask</a:t>
            </a:r>
          </a:p>
        </p:txBody>
      </p:sp>
      <p:sp>
        <p:nvSpPr>
          <p:cNvPr id="12" name="TextBox 10">
            <a:extLst>
              <a:ext uri="{FF2B5EF4-FFF2-40B4-BE49-F238E27FC236}">
                <a16:creationId xmlns:a16="http://schemas.microsoft.com/office/drawing/2014/main" id="{2EA6027A-D211-D09F-AEAA-835B51D81353}"/>
              </a:ext>
            </a:extLst>
          </p:cNvPr>
          <p:cNvSpPr txBox="1"/>
          <p:nvPr/>
        </p:nvSpPr>
        <p:spPr>
          <a:xfrm>
            <a:off x="1030557" y="1219200"/>
            <a:ext cx="6726444" cy="647706"/>
          </a:xfrm>
          <a:prstGeom prst="rect">
            <a:avLst/>
          </a:prstGeom>
        </p:spPr>
        <p:txBody>
          <a:bodyPr lIns="0" tIns="0" rIns="0" bIns="0" rtlCol="0" anchor="t">
            <a:spAutoFit/>
          </a:bodyPr>
          <a:lstStyle/>
          <a:p>
            <a:pPr>
              <a:lnSpc>
                <a:spcPts val="4950"/>
              </a:lnSpc>
            </a:pPr>
            <a:r>
              <a:rPr lang="en-US" sz="4500" dirty="0">
                <a:solidFill>
                  <a:srgbClr val="8CA9AD"/>
                </a:solidFill>
                <a:latin typeface="DM Sans Bold"/>
              </a:rPr>
              <a:t>TECHNOLOGIES</a:t>
            </a:r>
          </a:p>
        </p:txBody>
      </p:sp>
      <p:sp>
        <p:nvSpPr>
          <p:cNvPr id="13" name="TextBox 10">
            <a:extLst>
              <a:ext uri="{FF2B5EF4-FFF2-40B4-BE49-F238E27FC236}">
                <a16:creationId xmlns:a16="http://schemas.microsoft.com/office/drawing/2014/main" id="{7CF6FF8C-1D7C-6CA3-2449-1495F3F48C8E}"/>
              </a:ext>
            </a:extLst>
          </p:cNvPr>
          <p:cNvSpPr txBox="1"/>
          <p:nvPr/>
        </p:nvSpPr>
        <p:spPr>
          <a:xfrm>
            <a:off x="1105824" y="9441420"/>
            <a:ext cx="2674302" cy="647706"/>
          </a:xfrm>
          <a:prstGeom prst="rect">
            <a:avLst/>
          </a:prstGeom>
        </p:spPr>
        <p:txBody>
          <a:bodyPr wrap="square" lIns="0" tIns="0" rIns="0" bIns="0" rtlCol="0" anchor="t">
            <a:spAutoFit/>
          </a:bodyPr>
          <a:lstStyle/>
          <a:p>
            <a:pPr>
              <a:lnSpc>
                <a:spcPts val="4950"/>
              </a:lnSpc>
            </a:pPr>
            <a:r>
              <a:rPr lang="en-US" sz="4500" dirty="0">
                <a:solidFill>
                  <a:srgbClr val="8CA9AD"/>
                </a:solidFill>
                <a:latin typeface="DM Sans Bold"/>
              </a:rPr>
              <a:t>Firebase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92511" y="750570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graphicFrame>
        <p:nvGraphicFramePr>
          <p:cNvPr id="3" name="Table 3"/>
          <p:cNvGraphicFramePr>
            <a:graphicFrameLocks noGrp="1"/>
          </p:cNvGraphicFramePr>
          <p:nvPr/>
        </p:nvGraphicFramePr>
        <p:xfrm>
          <a:off x="1028700" y="3081811"/>
          <a:ext cx="16230600" cy="3781290"/>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029549">
                <a:tc>
                  <a:txBody>
                    <a:bodyPr/>
                    <a:lstStyle/>
                    <a:p>
                      <a:pPr algn="ctr">
                        <a:lnSpc>
                          <a:spcPts val="2659"/>
                        </a:lnSpc>
                        <a:defRPr/>
                      </a:pPr>
                      <a:r>
                        <a:rPr lang="en-US" sz="1899">
                          <a:solidFill>
                            <a:srgbClr val="FFFFFF"/>
                          </a:solidFill>
                          <a:latin typeface="Canva Sans Bold"/>
                        </a:rPr>
                        <a:t>Tasks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a:solidFill>
                            <a:srgbClr val="FFFFFF"/>
                          </a:solidFill>
                          <a:latin typeface="Canva Sans Bold"/>
                        </a:rPr>
                        <a:t>Time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808244">
                <a:tc>
                  <a:txBody>
                    <a:bodyPr/>
                    <a:lstStyle/>
                    <a:p>
                      <a:pPr algn="ctr">
                        <a:lnSpc>
                          <a:spcPts val="2659"/>
                        </a:lnSpc>
                        <a:defRPr/>
                      </a:pPr>
                      <a:r>
                        <a:rPr lang="en-US" sz="1899">
                          <a:solidFill>
                            <a:srgbClr val="000000"/>
                          </a:solidFill>
                          <a:latin typeface="Canva Sans"/>
                        </a:rPr>
                        <a:t>Project Idea and 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Canva Sans"/>
                        </a:rPr>
                        <a:t>4 days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2683">
                <a:tc>
                  <a:txBody>
                    <a:bodyPr/>
                    <a:lstStyle/>
                    <a:p>
                      <a:pPr algn="ctr">
                        <a:lnSpc>
                          <a:spcPts val="2659"/>
                        </a:lnSpc>
                        <a:defRPr/>
                      </a:pPr>
                      <a:r>
                        <a:rPr lang="en-US" sz="1899">
                          <a:solidFill>
                            <a:srgbClr val="000000"/>
                          </a:solidFill>
                          <a:latin typeface="Canva Sans"/>
                        </a:rPr>
                        <a:t>Finalizing roles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Canva Sans"/>
                        </a:rPr>
                        <a:t>1 day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30814">
                <a:tc>
                  <a:txBody>
                    <a:bodyPr/>
                    <a:lstStyle/>
                    <a:p>
                      <a:pPr algn="ctr">
                        <a:lnSpc>
                          <a:spcPts val="2659"/>
                        </a:lnSpc>
                        <a:defRPr/>
                      </a:pPr>
                      <a:r>
                        <a:rPr lang="en-US" sz="1899">
                          <a:solidFill>
                            <a:srgbClr val="000000"/>
                          </a:solidFill>
                          <a:latin typeface="Canva Sans"/>
                        </a:rPr>
                        <a:t>Tech stack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Canva Sans"/>
                        </a:rPr>
                        <a:t>3 days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1028700" y="1066800"/>
            <a:ext cx="6726444" cy="647706"/>
          </a:xfrm>
          <a:prstGeom prst="rect">
            <a:avLst/>
          </a:prstGeom>
        </p:spPr>
        <p:txBody>
          <a:bodyPr lIns="0" tIns="0" rIns="0" bIns="0" rtlCol="0" anchor="t">
            <a:spAutoFit/>
          </a:bodyPr>
          <a:lstStyle/>
          <a:p>
            <a:pPr>
              <a:lnSpc>
                <a:spcPts val="4950"/>
              </a:lnSpc>
            </a:pPr>
            <a:r>
              <a:rPr lang="en-US" sz="4500">
                <a:solidFill>
                  <a:srgbClr val="8CA9AD"/>
                </a:solidFill>
                <a:latin typeface="DM Sans Bold"/>
              </a:rPr>
              <a:t>SPRINT 1 SCHEDULE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2214932" y="644101"/>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dirty="0"/>
            </a:p>
          </p:txBody>
        </p:sp>
        <p:sp>
          <p:nvSpPr>
            <p:cNvPr id="5" name="TextBox 5"/>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87816" y="1771994"/>
            <a:ext cx="8912367" cy="982985"/>
          </a:xfrm>
          <a:prstGeom prst="rect">
            <a:avLst/>
          </a:prstGeom>
        </p:spPr>
        <p:txBody>
          <a:bodyPr lIns="0" tIns="0" rIns="0" bIns="0" rtlCol="0" anchor="t">
            <a:spAutoFit/>
          </a:bodyPr>
          <a:lstStyle/>
          <a:p>
            <a:pPr algn="ctr">
              <a:lnSpc>
                <a:spcPts val="7590"/>
              </a:lnSpc>
            </a:pPr>
            <a:r>
              <a:rPr lang="en-US" sz="6900">
                <a:solidFill>
                  <a:srgbClr val="FFFFFF"/>
                </a:solidFill>
                <a:latin typeface="DM Sans Bold"/>
              </a:rPr>
              <a:t>RETROSPECT</a:t>
            </a:r>
          </a:p>
        </p:txBody>
      </p:sp>
      <p:grpSp>
        <p:nvGrpSpPr>
          <p:cNvPr id="7" name="Group 7"/>
          <p:cNvGrpSpPr/>
          <p:nvPr/>
        </p:nvGrpSpPr>
        <p:grpSpPr>
          <a:xfrm>
            <a:off x="2071321" y="4141858"/>
            <a:ext cx="4480694" cy="881318"/>
            <a:chOff x="0" y="0"/>
            <a:chExt cx="1180101" cy="232117"/>
          </a:xfrm>
        </p:grpSpPr>
        <p:sp>
          <p:nvSpPr>
            <p:cNvPr id="8" name="Freeform 8"/>
            <p:cNvSpPr/>
            <p:nvPr/>
          </p:nvSpPr>
          <p:spPr>
            <a:xfrm>
              <a:off x="0" y="0"/>
              <a:ext cx="1180101" cy="232117"/>
            </a:xfrm>
            <a:custGeom>
              <a:avLst/>
              <a:gdLst/>
              <a:ahLst/>
              <a:cxnLst/>
              <a:rect l="l" t="t" r="r" b="b"/>
              <a:pathLst>
                <a:path w="1180101" h="232117">
                  <a:moveTo>
                    <a:pt x="88120" y="0"/>
                  </a:moveTo>
                  <a:lnTo>
                    <a:pt x="1091981" y="0"/>
                  </a:lnTo>
                  <a:cubicBezTo>
                    <a:pt x="1115352" y="0"/>
                    <a:pt x="1137765" y="9284"/>
                    <a:pt x="1154291" y="25810"/>
                  </a:cubicBezTo>
                  <a:cubicBezTo>
                    <a:pt x="1170817" y="42335"/>
                    <a:pt x="1180101" y="64749"/>
                    <a:pt x="1180101" y="88120"/>
                  </a:cubicBezTo>
                  <a:lnTo>
                    <a:pt x="1180101" y="143997"/>
                  </a:lnTo>
                  <a:cubicBezTo>
                    <a:pt x="1180101" y="167368"/>
                    <a:pt x="1170817" y="189781"/>
                    <a:pt x="1154291" y="206307"/>
                  </a:cubicBezTo>
                  <a:cubicBezTo>
                    <a:pt x="1137765" y="222833"/>
                    <a:pt x="1115352" y="232117"/>
                    <a:pt x="1091981" y="232117"/>
                  </a:cubicBezTo>
                  <a:lnTo>
                    <a:pt x="88120" y="232117"/>
                  </a:lnTo>
                  <a:cubicBezTo>
                    <a:pt x="64749" y="232117"/>
                    <a:pt x="42335" y="222833"/>
                    <a:pt x="25810" y="206307"/>
                  </a:cubicBezTo>
                  <a:cubicBezTo>
                    <a:pt x="9284" y="189781"/>
                    <a:pt x="0" y="167368"/>
                    <a:pt x="0" y="143997"/>
                  </a:cubicBezTo>
                  <a:lnTo>
                    <a:pt x="0" y="88120"/>
                  </a:lnTo>
                  <a:cubicBezTo>
                    <a:pt x="0" y="64749"/>
                    <a:pt x="9284" y="42335"/>
                    <a:pt x="25810" y="25810"/>
                  </a:cubicBezTo>
                  <a:cubicBezTo>
                    <a:pt x="42335" y="9284"/>
                    <a:pt x="64749" y="0"/>
                    <a:pt x="88120" y="0"/>
                  </a:cubicBezTo>
                  <a:close/>
                </a:path>
              </a:pathLst>
            </a:custGeom>
            <a:solidFill>
              <a:srgbClr val="FFFFFF"/>
            </a:solidFill>
          </p:spPr>
          <p:txBody>
            <a:bodyPr/>
            <a:lstStyle/>
            <a:p>
              <a:endParaRPr lang="en-US"/>
            </a:p>
          </p:txBody>
        </p:sp>
        <p:sp>
          <p:nvSpPr>
            <p:cNvPr id="9" name="TextBox 9"/>
            <p:cNvSpPr txBox="1"/>
            <p:nvPr/>
          </p:nvSpPr>
          <p:spPr>
            <a:xfrm>
              <a:off x="0" y="-57150"/>
              <a:ext cx="1180101" cy="289267"/>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81396" y="4444994"/>
            <a:ext cx="4373269" cy="698506"/>
          </a:xfrm>
          <a:prstGeom prst="rect">
            <a:avLst/>
          </a:prstGeom>
        </p:spPr>
        <p:txBody>
          <a:bodyPr lIns="0" tIns="0" rIns="0" bIns="0" rtlCol="0" anchor="t">
            <a:spAutoFit/>
          </a:bodyPr>
          <a:lstStyle/>
          <a:p>
            <a:pPr algn="ctr">
              <a:lnSpc>
                <a:spcPts val="2750"/>
              </a:lnSpc>
            </a:pPr>
            <a:r>
              <a:rPr lang="en-US" sz="2500">
                <a:solidFill>
                  <a:srgbClr val="8CA9AD"/>
                </a:solidFill>
                <a:latin typeface="DM Sans Bold"/>
              </a:rPr>
              <a:t>WHAT WENT WELL:</a:t>
            </a:r>
          </a:p>
          <a:p>
            <a:pPr algn="ctr">
              <a:lnSpc>
                <a:spcPts val="2750"/>
              </a:lnSpc>
            </a:pPr>
            <a:endParaRPr lang="en-US" sz="2500">
              <a:solidFill>
                <a:srgbClr val="8CA9AD"/>
              </a:solidFill>
              <a:latin typeface="DM Sans Bold"/>
            </a:endParaRPr>
          </a:p>
        </p:txBody>
      </p:sp>
      <p:sp>
        <p:nvSpPr>
          <p:cNvPr id="11" name="TextBox 11"/>
          <p:cNvSpPr txBox="1"/>
          <p:nvPr/>
        </p:nvSpPr>
        <p:spPr>
          <a:xfrm>
            <a:off x="1072327" y="5270219"/>
            <a:ext cx="5587114" cy="2120068"/>
          </a:xfrm>
          <a:prstGeom prst="rect">
            <a:avLst/>
          </a:prstGeom>
        </p:spPr>
        <p:txBody>
          <a:bodyPr wrap="square" lIns="0" tIns="0" rIns="0" bIns="0" rtlCol="0" anchor="t">
            <a:spAutoFit/>
          </a:bodyPr>
          <a:lstStyle/>
          <a:p>
            <a:pPr marL="647805" lvl="1" indent="-323903">
              <a:lnSpc>
                <a:spcPts val="3300"/>
              </a:lnSpc>
              <a:buFont typeface="Arial"/>
              <a:buChar char="•"/>
            </a:pPr>
            <a:r>
              <a:rPr lang="en-US" sz="3000" dirty="0">
                <a:solidFill>
                  <a:srgbClr val="FFFFFF"/>
                </a:solidFill>
                <a:latin typeface="DM Sans"/>
              </a:rPr>
              <a:t>Active Communication among team members</a:t>
            </a:r>
          </a:p>
          <a:p>
            <a:pPr marL="647805" lvl="1" indent="-323903">
              <a:lnSpc>
                <a:spcPts val="3300"/>
              </a:lnSpc>
              <a:buFont typeface="Arial"/>
              <a:buChar char="•"/>
            </a:pPr>
            <a:r>
              <a:rPr lang="en-US" sz="3000" dirty="0">
                <a:solidFill>
                  <a:srgbClr val="FFFFFF"/>
                </a:solidFill>
                <a:latin typeface="DM Sans"/>
              </a:rPr>
              <a:t>Regular Scrum meetings</a:t>
            </a:r>
          </a:p>
          <a:p>
            <a:pPr marL="647805" lvl="1" indent="-323903">
              <a:lnSpc>
                <a:spcPts val="3300"/>
              </a:lnSpc>
              <a:buFont typeface="Arial"/>
              <a:buChar char="•"/>
            </a:pPr>
            <a:r>
              <a:rPr lang="en-US" sz="3000" dirty="0">
                <a:solidFill>
                  <a:srgbClr val="FFFFFF"/>
                </a:solidFill>
                <a:latin typeface="DM Sans"/>
              </a:rPr>
              <a:t>Quick roles and Result based decisions</a:t>
            </a:r>
          </a:p>
        </p:txBody>
      </p:sp>
      <p:grpSp>
        <p:nvGrpSpPr>
          <p:cNvPr id="12" name="Group 12"/>
          <p:cNvGrpSpPr/>
          <p:nvPr/>
        </p:nvGrpSpPr>
        <p:grpSpPr>
          <a:xfrm>
            <a:off x="6190198" y="4160908"/>
            <a:ext cx="5861598" cy="3243668"/>
            <a:chOff x="0" y="0"/>
            <a:chExt cx="7815464" cy="4324889"/>
          </a:xfrm>
        </p:grpSpPr>
        <p:grpSp>
          <p:nvGrpSpPr>
            <p:cNvPr id="13" name="Group 13"/>
            <p:cNvGrpSpPr/>
            <p:nvPr/>
          </p:nvGrpSpPr>
          <p:grpSpPr>
            <a:xfrm>
              <a:off x="720947" y="0"/>
              <a:ext cx="6373571" cy="1175091"/>
              <a:chOff x="0" y="0"/>
              <a:chExt cx="1258977" cy="232117"/>
            </a:xfrm>
          </p:grpSpPr>
          <p:sp>
            <p:nvSpPr>
              <p:cNvPr id="14" name="Freeform 14"/>
              <p:cNvSpPr/>
              <p:nvPr/>
            </p:nvSpPr>
            <p:spPr>
              <a:xfrm>
                <a:off x="0" y="0"/>
                <a:ext cx="1258977" cy="232117"/>
              </a:xfrm>
              <a:custGeom>
                <a:avLst/>
                <a:gdLst/>
                <a:ahLst/>
                <a:cxnLst/>
                <a:rect l="l" t="t" r="r" b="b"/>
                <a:pathLst>
                  <a:path w="1258977" h="232117">
                    <a:moveTo>
                      <a:pt x="82599" y="0"/>
                    </a:moveTo>
                    <a:lnTo>
                      <a:pt x="1176378" y="0"/>
                    </a:lnTo>
                    <a:cubicBezTo>
                      <a:pt x="1198285" y="0"/>
                      <a:pt x="1219294" y="8702"/>
                      <a:pt x="1234784" y="24193"/>
                    </a:cubicBezTo>
                    <a:cubicBezTo>
                      <a:pt x="1250275" y="39683"/>
                      <a:pt x="1258977" y="60692"/>
                      <a:pt x="1258977" y="82599"/>
                    </a:cubicBezTo>
                    <a:lnTo>
                      <a:pt x="1258977" y="149518"/>
                    </a:lnTo>
                    <a:cubicBezTo>
                      <a:pt x="1258977" y="171424"/>
                      <a:pt x="1250275" y="192434"/>
                      <a:pt x="1234784" y="207924"/>
                    </a:cubicBezTo>
                    <a:cubicBezTo>
                      <a:pt x="1219294" y="223414"/>
                      <a:pt x="1198285" y="232117"/>
                      <a:pt x="1176378" y="232117"/>
                    </a:cubicBezTo>
                    <a:lnTo>
                      <a:pt x="82599" y="232117"/>
                    </a:lnTo>
                    <a:cubicBezTo>
                      <a:pt x="60692" y="232117"/>
                      <a:pt x="39683" y="223414"/>
                      <a:pt x="24193" y="207924"/>
                    </a:cubicBezTo>
                    <a:cubicBezTo>
                      <a:pt x="8702" y="192434"/>
                      <a:pt x="0" y="171424"/>
                      <a:pt x="0" y="149518"/>
                    </a:cubicBezTo>
                    <a:lnTo>
                      <a:pt x="0" y="82599"/>
                    </a:lnTo>
                    <a:cubicBezTo>
                      <a:pt x="0" y="60692"/>
                      <a:pt x="8702" y="39683"/>
                      <a:pt x="24193" y="24193"/>
                    </a:cubicBezTo>
                    <a:cubicBezTo>
                      <a:pt x="39683" y="8702"/>
                      <a:pt x="60692" y="0"/>
                      <a:pt x="82599" y="0"/>
                    </a:cubicBezTo>
                    <a:close/>
                  </a:path>
                </a:pathLst>
              </a:custGeom>
              <a:solidFill>
                <a:srgbClr val="FFFFFF"/>
              </a:solidFill>
            </p:spPr>
            <p:txBody>
              <a:bodyPr/>
              <a:lstStyle/>
              <a:p>
                <a:endParaRPr lang="en-US"/>
              </a:p>
            </p:txBody>
          </p:sp>
          <p:sp>
            <p:nvSpPr>
              <p:cNvPr id="15" name="TextBox 15"/>
              <p:cNvSpPr txBox="1"/>
              <p:nvPr/>
            </p:nvSpPr>
            <p:spPr>
              <a:xfrm>
                <a:off x="0" y="-57150"/>
                <a:ext cx="1258977" cy="289267"/>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182989" y="253401"/>
              <a:ext cx="7449486" cy="480483"/>
            </a:xfrm>
            <a:prstGeom prst="rect">
              <a:avLst/>
            </a:prstGeom>
          </p:spPr>
          <p:txBody>
            <a:bodyPr lIns="0" tIns="0" rIns="0" bIns="0" rtlCol="0" anchor="t">
              <a:spAutoFit/>
            </a:bodyPr>
            <a:lstStyle/>
            <a:p>
              <a:pPr algn="ctr">
                <a:lnSpc>
                  <a:spcPts val="2749"/>
                </a:lnSpc>
              </a:pPr>
              <a:r>
                <a:rPr lang="en-US" sz="2499">
                  <a:solidFill>
                    <a:srgbClr val="8CA9AD"/>
                  </a:solidFill>
                  <a:latin typeface="DM Sans Bold"/>
                </a:rPr>
                <a:t>WHAT CAN BE IMPROVED:</a:t>
              </a:r>
            </a:p>
          </p:txBody>
        </p:sp>
        <p:sp>
          <p:nvSpPr>
            <p:cNvPr id="17" name="TextBox 17"/>
            <p:cNvSpPr txBox="1"/>
            <p:nvPr/>
          </p:nvSpPr>
          <p:spPr>
            <a:xfrm>
              <a:off x="0" y="1498132"/>
              <a:ext cx="7815464" cy="2826757"/>
            </a:xfrm>
            <a:prstGeom prst="rect">
              <a:avLst/>
            </a:prstGeom>
          </p:spPr>
          <p:txBody>
            <a:bodyPr lIns="0" tIns="0" rIns="0" bIns="0" rtlCol="0" anchor="t">
              <a:spAutoFit/>
            </a:bodyPr>
            <a:lstStyle/>
            <a:p>
              <a:pPr marL="647805" lvl="1" indent="-323903">
                <a:lnSpc>
                  <a:spcPts val="3300"/>
                </a:lnSpc>
                <a:buFont typeface="Arial"/>
                <a:buChar char="•"/>
              </a:pPr>
              <a:r>
                <a:rPr lang="en-US" sz="3000" dirty="0">
                  <a:solidFill>
                    <a:srgbClr val="FFFFFF"/>
                  </a:solidFill>
                  <a:latin typeface="DM Sans"/>
                </a:rPr>
                <a:t>Being more efficient in critical points of the project</a:t>
              </a:r>
            </a:p>
            <a:p>
              <a:pPr marL="647805" lvl="1" indent="-323903">
                <a:lnSpc>
                  <a:spcPts val="3300"/>
                </a:lnSpc>
                <a:buFont typeface="Arial"/>
                <a:buChar char="•"/>
              </a:pPr>
              <a:r>
                <a:rPr lang="en-US" sz="3000" dirty="0">
                  <a:solidFill>
                    <a:srgbClr val="FFFFFF"/>
                  </a:solidFill>
                  <a:latin typeface="DM Sans"/>
                </a:rPr>
                <a:t>Team building skills</a:t>
              </a:r>
            </a:p>
            <a:p>
              <a:pPr marL="647805" lvl="1" indent="-323903">
                <a:lnSpc>
                  <a:spcPts val="3300"/>
                </a:lnSpc>
                <a:buFont typeface="Arial"/>
                <a:buChar char="•"/>
              </a:pPr>
              <a:r>
                <a:rPr lang="en-US" sz="3000" dirty="0">
                  <a:solidFill>
                    <a:srgbClr val="FFFFFF"/>
                  </a:solidFill>
                  <a:latin typeface="DM Sans"/>
                </a:rPr>
                <a:t>Comprehensive analysis in further sprint meetings</a:t>
              </a:r>
            </a:p>
          </p:txBody>
        </p:sp>
      </p:grpSp>
      <p:grpSp>
        <p:nvGrpSpPr>
          <p:cNvPr id="18" name="Group 18"/>
          <p:cNvGrpSpPr/>
          <p:nvPr/>
        </p:nvGrpSpPr>
        <p:grpSpPr>
          <a:xfrm>
            <a:off x="12051796" y="4141858"/>
            <a:ext cx="3741646" cy="881318"/>
            <a:chOff x="0" y="0"/>
            <a:chExt cx="985454" cy="232117"/>
          </a:xfrm>
        </p:grpSpPr>
        <p:sp>
          <p:nvSpPr>
            <p:cNvPr id="19" name="Freeform 19"/>
            <p:cNvSpPr/>
            <p:nvPr/>
          </p:nvSpPr>
          <p:spPr>
            <a:xfrm>
              <a:off x="0" y="0"/>
              <a:ext cx="985454" cy="232117"/>
            </a:xfrm>
            <a:custGeom>
              <a:avLst/>
              <a:gdLst/>
              <a:ahLst/>
              <a:cxnLst/>
              <a:rect l="l" t="t" r="r" b="b"/>
              <a:pathLst>
                <a:path w="985454" h="232117">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txBody>
            <a:bodyPr/>
            <a:lstStyle/>
            <a:p>
              <a:endParaRPr lang="en-US"/>
            </a:p>
          </p:txBody>
        </p:sp>
        <p:sp>
          <p:nvSpPr>
            <p:cNvPr id="20" name="TextBox 20"/>
            <p:cNvSpPr txBox="1"/>
            <p:nvPr/>
          </p:nvSpPr>
          <p:spPr>
            <a:xfrm>
              <a:off x="0" y="-57150"/>
              <a:ext cx="985454" cy="289267"/>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11735985" y="4444994"/>
            <a:ext cx="4373269" cy="698500"/>
          </a:xfrm>
          <a:prstGeom prst="rect">
            <a:avLst/>
          </a:prstGeom>
        </p:spPr>
        <p:txBody>
          <a:bodyPr lIns="0" tIns="0" rIns="0" bIns="0" rtlCol="0" anchor="t">
            <a:spAutoFit/>
          </a:bodyPr>
          <a:lstStyle/>
          <a:p>
            <a:pPr algn="ctr">
              <a:lnSpc>
                <a:spcPts val="2749"/>
              </a:lnSpc>
            </a:pPr>
            <a:r>
              <a:rPr lang="en-US" sz="2499">
                <a:solidFill>
                  <a:srgbClr val="8CA9AD"/>
                </a:solidFill>
                <a:latin typeface="DM Sans Bold"/>
              </a:rPr>
              <a:t>ACTION ITEMS:</a:t>
            </a:r>
          </a:p>
          <a:p>
            <a:pPr algn="ctr">
              <a:lnSpc>
                <a:spcPts val="2749"/>
              </a:lnSpc>
            </a:pPr>
            <a:endParaRPr lang="en-US" sz="2499">
              <a:solidFill>
                <a:srgbClr val="8CA9AD"/>
              </a:solidFill>
              <a:latin typeface="DM Sans Bold"/>
            </a:endParaRPr>
          </a:p>
        </p:txBody>
      </p:sp>
      <p:sp>
        <p:nvSpPr>
          <p:cNvPr id="22" name="TextBox 22"/>
          <p:cNvSpPr txBox="1"/>
          <p:nvPr/>
        </p:nvSpPr>
        <p:spPr>
          <a:xfrm>
            <a:off x="11628560" y="5270219"/>
            <a:ext cx="5392356" cy="2120068"/>
          </a:xfrm>
          <a:prstGeom prst="rect">
            <a:avLst/>
          </a:prstGeom>
        </p:spPr>
        <p:txBody>
          <a:bodyPr wrap="square" lIns="0" tIns="0" rIns="0" bIns="0" rtlCol="0" anchor="t">
            <a:spAutoFit/>
          </a:bodyPr>
          <a:lstStyle/>
          <a:p>
            <a:pPr marL="647805" lvl="1" indent="-323903">
              <a:lnSpc>
                <a:spcPts val="3300"/>
              </a:lnSpc>
              <a:buFont typeface="Arial"/>
              <a:buChar char="•"/>
            </a:pPr>
            <a:r>
              <a:rPr lang="en-US" sz="3000" dirty="0">
                <a:solidFill>
                  <a:srgbClr val="FFFFFF"/>
                </a:solidFill>
                <a:latin typeface="DM Sans"/>
              </a:rPr>
              <a:t>Making and implementing  realistic goals</a:t>
            </a:r>
          </a:p>
          <a:p>
            <a:pPr marL="647805" lvl="1" indent="-323903">
              <a:lnSpc>
                <a:spcPts val="3300"/>
              </a:lnSpc>
              <a:buFont typeface="Arial"/>
              <a:buChar char="•"/>
            </a:pPr>
            <a:r>
              <a:rPr lang="en-US" sz="3000" dirty="0">
                <a:solidFill>
                  <a:srgbClr val="FFFFFF"/>
                </a:solidFill>
                <a:latin typeface="DM Sans"/>
              </a:rPr>
              <a:t>Raising questions and further discussion about project analysis</a:t>
            </a:r>
          </a:p>
        </p:txBody>
      </p:sp>
      <p:sp>
        <p:nvSpPr>
          <p:cNvPr id="23" name="Freeform 23"/>
          <p:cNvSpPr/>
          <p:nvPr/>
        </p:nvSpPr>
        <p:spPr>
          <a:xfrm>
            <a:off x="2071321" y="7537900"/>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2" name="Freeform 2"/>
          <p:cNvSpPr/>
          <p:nvPr/>
        </p:nvSpPr>
        <p:spPr>
          <a:xfrm>
            <a:off x="7092510" y="6972300"/>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28700"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505858" y="3284852"/>
            <a:ext cx="11276283" cy="2279650"/>
          </a:xfrm>
          <a:prstGeom prst="rect">
            <a:avLst/>
          </a:prstGeom>
        </p:spPr>
        <p:txBody>
          <a:bodyPr lIns="0" tIns="0" rIns="0" bIns="0" rtlCol="0" anchor="t">
            <a:spAutoFit/>
          </a:bodyPr>
          <a:lstStyle/>
          <a:p>
            <a:pPr algn="ctr">
              <a:lnSpc>
                <a:spcPts val="17599"/>
              </a:lnSpc>
            </a:pPr>
            <a:r>
              <a:rPr lang="en-US" sz="15999" dirty="0">
                <a:solidFill>
                  <a:srgbClr val="FFFFFF"/>
                </a:solidFill>
                <a:latin typeface="DM Sans Bold"/>
              </a:rPr>
              <a:t>WIKIPAGE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BAB15-55D3-3882-E0D6-CD1224310F42}"/>
              </a:ext>
            </a:extLst>
          </p:cNvPr>
          <p:cNvSpPr txBox="1"/>
          <p:nvPr/>
        </p:nvSpPr>
        <p:spPr>
          <a:xfrm>
            <a:off x="152400" y="190500"/>
            <a:ext cx="17983200" cy="8524513"/>
          </a:xfrm>
          <a:prstGeom prst="rect">
            <a:avLst/>
          </a:prstGeom>
          <a:noFill/>
        </p:spPr>
        <p:txBody>
          <a:bodyPr wrap="square">
            <a:spAutoFit/>
          </a:bodyPr>
          <a:lstStyle/>
          <a:p>
            <a:pPr marL="0" marR="0" algn="ctr">
              <a:lnSpc>
                <a:spcPct val="115000"/>
              </a:lnSpc>
              <a:spcBef>
                <a:spcPts val="0"/>
              </a:spcBef>
              <a:spcAft>
                <a:spcPts val="0"/>
              </a:spcAft>
            </a:pPr>
            <a:r>
              <a:rPr lang="en-US" sz="2800" dirty="0">
                <a:effectLst/>
                <a:latin typeface="Arial" panose="020B0604020202020204" pitchFamily="34" charset="0"/>
                <a:ea typeface="Arial" panose="020B0604020202020204" pitchFamily="34" charset="0"/>
              </a:rPr>
              <a:t>TEAM WORKING AGREEMENT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Team Name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Team Purpose: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Our goal is to bring collaborative knowledge and skills together for the completion of the Computer Science Capstone Project. Our project might have challenges to tackle and we will tackle those challenges and deliver the project on time.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Team Members: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1.</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Bhargava Chilukuri</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2.</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Jagadeesh </a:t>
            </a:r>
            <a:r>
              <a:rPr lang="en-US" sz="1400" dirty="0" err="1">
                <a:solidFill>
                  <a:srgbClr val="374151"/>
                </a:solidFill>
                <a:effectLst/>
                <a:latin typeface="Arial" panose="020B0604020202020204" pitchFamily="34" charset="0"/>
                <a:ea typeface="Times New Roman" panose="02020603050405020304" pitchFamily="18" charset="0"/>
              </a:rPr>
              <a:t>Mekhapothula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3.</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Sai </a:t>
            </a:r>
            <a:r>
              <a:rPr lang="en-US" sz="1400" dirty="0" err="1">
                <a:solidFill>
                  <a:srgbClr val="374151"/>
                </a:solidFill>
                <a:effectLst/>
                <a:latin typeface="Arial" panose="020B0604020202020204" pitchFamily="34" charset="0"/>
                <a:ea typeface="Times New Roman" panose="02020603050405020304" pitchFamily="18" charset="0"/>
              </a:rPr>
              <a:t>Praneeth</a:t>
            </a:r>
            <a:r>
              <a:rPr lang="en-US" sz="1400" dirty="0">
                <a:solidFill>
                  <a:srgbClr val="374151"/>
                </a:solidFill>
                <a:effectLst/>
                <a:latin typeface="Arial" panose="020B0604020202020204" pitchFamily="34" charset="0"/>
                <a:ea typeface="Times New Roman" panose="02020603050405020304" pitchFamily="18" charset="0"/>
              </a:rPr>
              <a:t> </a:t>
            </a:r>
            <a:r>
              <a:rPr lang="en-US" sz="1400" dirty="0" err="1">
                <a:solidFill>
                  <a:srgbClr val="374151"/>
                </a:solidFill>
                <a:effectLst/>
                <a:latin typeface="Arial" panose="020B0604020202020204" pitchFamily="34" charset="0"/>
                <a:ea typeface="Times New Roman" panose="02020603050405020304" pitchFamily="18" charset="0"/>
              </a:rPr>
              <a:t>Chagiri</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4.</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Kushal Arya Neela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5.</a:t>
            </a:r>
            <a:r>
              <a:rPr lang="en-US" sz="1400" dirty="0">
                <a:solidFill>
                  <a:srgbClr val="374151"/>
                </a:solidFill>
                <a:effectLst/>
                <a:latin typeface="Arial" panose="020B0604020202020204" pitchFamily="34" charset="0"/>
                <a:ea typeface="Arial" panose="020B0604020202020204" pitchFamily="34" charset="0"/>
              </a:rPr>
              <a:t> </a:t>
            </a:r>
            <a:r>
              <a:rPr lang="en-US" sz="1400" dirty="0" err="1">
                <a:solidFill>
                  <a:srgbClr val="374151"/>
                </a:solidFill>
                <a:effectLst/>
                <a:latin typeface="Arial" panose="020B0604020202020204" pitchFamily="34" charset="0"/>
                <a:ea typeface="Times New Roman" panose="02020603050405020304" pitchFamily="18" charset="0"/>
              </a:rPr>
              <a:t>Manideep</a:t>
            </a:r>
            <a:r>
              <a:rPr lang="en-US" sz="1400" dirty="0">
                <a:solidFill>
                  <a:srgbClr val="374151"/>
                </a:solidFill>
                <a:effectLst/>
                <a:latin typeface="Arial" panose="020B0604020202020204" pitchFamily="34" charset="0"/>
                <a:ea typeface="Times New Roman" panose="02020603050405020304" pitchFamily="18" charset="0"/>
              </a:rPr>
              <a:t> Kumar Reddy Kotha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6.</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Manoj Kumar </a:t>
            </a:r>
            <a:r>
              <a:rPr lang="en-US" sz="1400" dirty="0" err="1">
                <a:solidFill>
                  <a:srgbClr val="374151"/>
                </a:solidFill>
                <a:effectLst/>
                <a:latin typeface="Arial" panose="020B0604020202020204" pitchFamily="34" charset="0"/>
                <a:ea typeface="Times New Roman" panose="02020603050405020304" pitchFamily="18" charset="0"/>
              </a:rPr>
              <a:t>Madhavarapu</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7.</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Srinath </a:t>
            </a:r>
            <a:r>
              <a:rPr lang="en-US" sz="1400" dirty="0" err="1">
                <a:solidFill>
                  <a:srgbClr val="374151"/>
                </a:solidFill>
                <a:effectLst/>
                <a:latin typeface="Arial" panose="020B0604020202020204" pitchFamily="34" charset="0"/>
                <a:ea typeface="Times New Roman" panose="02020603050405020304" pitchFamily="18" charset="0"/>
              </a:rPr>
              <a:t>Madagoni</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8.</a:t>
            </a:r>
            <a:r>
              <a:rPr lang="en-US" sz="1400" dirty="0">
                <a:solidFill>
                  <a:srgbClr val="374151"/>
                </a:solidFill>
                <a:effectLst/>
                <a:latin typeface="Arial" panose="020B0604020202020204" pitchFamily="34" charset="0"/>
                <a:ea typeface="Arial" panose="020B0604020202020204" pitchFamily="34" charset="0"/>
              </a:rPr>
              <a:t> </a:t>
            </a:r>
            <a:r>
              <a:rPr lang="en-US" sz="1400" dirty="0">
                <a:solidFill>
                  <a:srgbClr val="374151"/>
                </a:solidFill>
                <a:effectLst/>
                <a:latin typeface="Arial" panose="020B0604020202020204" pitchFamily="34" charset="0"/>
                <a:ea typeface="Times New Roman" panose="02020603050405020304" pitchFamily="18" charset="0"/>
              </a:rPr>
              <a:t>Akshara </a:t>
            </a:r>
            <a:r>
              <a:rPr lang="en-US" sz="1400" dirty="0" err="1">
                <a:solidFill>
                  <a:srgbClr val="374151"/>
                </a:solidFill>
                <a:effectLst/>
                <a:latin typeface="Arial" panose="020B0604020202020204" pitchFamily="34" charset="0"/>
                <a:ea typeface="Times New Roman" panose="02020603050405020304" pitchFamily="18" charset="0"/>
              </a:rPr>
              <a:t>Uppu</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E101A"/>
                </a:solidFill>
                <a:effectLst/>
                <a:latin typeface="Arial" panose="020B0604020202020204" pitchFamily="34" charset="0"/>
                <a:ea typeface="Arial" panose="020B0604020202020204" pitchFamily="34" charset="0"/>
              </a:rPr>
              <a:t>Agreement</a:t>
            </a:r>
            <a:endParaRPr lang="en-US" sz="18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All teammates should share their opinions and even respect each other's opinions. The sharing of information should be transparent, if any of the team members is having any issue, they can react to other team members and try to solve the issue.</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Team Members are responsible for their respective tasks and should deliver before the due date and if they are unable to finish it before the due date, they can reach out to other members.</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All the roles are given based on your strengths and there shouldn't be any conflict between team members regarding roles.</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Communication is key for success and weekly 2 meetings will be held one on Wednesday and the other on Saturday all team members should take part in the team meetings and all communications are done via Slack.</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If any team member is unable to attend the meeting, then they have to prior inform the scrum master about it, and missing any team meeting is not advisable.</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Missing more than 3 meetings will be informed to the professor.</a:t>
            </a:r>
            <a:endParaRPr lang="en-US" sz="18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Clr>
                <a:srgbClr val="0E101A"/>
              </a:buClr>
              <a:buFont typeface="+mj-lt"/>
              <a:buAutoNum type="arabicPeriod"/>
            </a:pPr>
            <a:r>
              <a:rPr lang="en-US" sz="1800" u="none" strike="noStrike" dirty="0">
                <a:solidFill>
                  <a:srgbClr val="0E101A"/>
                </a:solidFill>
                <a:effectLst/>
                <a:latin typeface="Arial" panose="020B0604020202020204" pitchFamily="34" charset="0"/>
                <a:ea typeface="Arial" panose="020B0604020202020204" pitchFamily="34" charset="0"/>
              </a:rPr>
              <a:t>All members should equally take part and give their best effort.</a:t>
            </a:r>
            <a:endParaRPr lang="en-US" sz="18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2131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8FCFF372-8404-5C76-8733-F681CEB1E134}"/>
              </a:ext>
            </a:extLst>
          </p:cNvPr>
          <p:cNvPicPr>
            <a:picLocks noChangeAspect="1"/>
          </p:cNvPicPr>
          <p:nvPr/>
        </p:nvPicPr>
        <p:blipFill rotWithShape="1">
          <a:blip r:embed="rId2">
            <a:alphaModFix amt="40000"/>
          </a:blip>
          <a:srcRect t="5858" b="19142"/>
          <a:stretch/>
        </p:blipFill>
        <p:spPr>
          <a:xfrm>
            <a:off x="20" y="10"/>
            <a:ext cx="18287980" cy="10286990"/>
          </a:xfrm>
          <a:prstGeom prst="rect">
            <a:avLst/>
          </a:prstGeom>
        </p:spPr>
      </p:pic>
      <p:sp>
        <p:nvSpPr>
          <p:cNvPr id="2" name="TextBox 4">
            <a:extLst>
              <a:ext uri="{FF2B5EF4-FFF2-40B4-BE49-F238E27FC236}">
                <a16:creationId xmlns:a16="http://schemas.microsoft.com/office/drawing/2014/main" id="{1BFE7ECB-FAFF-C1E9-A4EE-4B7DD5D61B25}"/>
              </a:ext>
            </a:extLst>
          </p:cNvPr>
          <p:cNvSpPr txBox="1"/>
          <p:nvPr/>
        </p:nvSpPr>
        <p:spPr>
          <a:xfrm>
            <a:off x="1447800" y="1447800"/>
            <a:ext cx="15392400" cy="53473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7300">
                <a:ln w="22225">
                  <a:solidFill>
                    <a:schemeClr val="tx1"/>
                  </a:solidFill>
                  <a:miter lim="800000"/>
                </a:ln>
                <a:noFill/>
                <a:latin typeface="+mj-lt"/>
                <a:ea typeface="+mj-ea"/>
                <a:cs typeface="+mj-cs"/>
              </a:rPr>
              <a:t>THANK YOU</a:t>
            </a:r>
          </a:p>
        </p:txBody>
      </p:sp>
    </p:spTree>
    <p:extLst>
      <p:ext uri="{BB962C8B-B14F-4D97-AF65-F5344CB8AC3E}">
        <p14:creationId xmlns:p14="http://schemas.microsoft.com/office/powerpoint/2010/main" val="25271198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80116" y="92331"/>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867400" y="434879"/>
            <a:ext cx="5562600" cy="2137508"/>
          </a:xfrm>
          <a:prstGeom prst="rect">
            <a:avLst/>
          </a:prstGeom>
        </p:spPr>
        <p:txBody>
          <a:bodyPr wrap="square" lIns="0" tIns="0" rIns="0" bIns="0" rtlCol="0" anchor="t">
            <a:spAutoFit/>
          </a:bodyPr>
          <a:lstStyle/>
          <a:p>
            <a:pPr algn="r">
              <a:lnSpc>
                <a:spcPts val="8250"/>
              </a:lnSpc>
            </a:pPr>
            <a:r>
              <a:rPr lang="en-US" sz="7500" dirty="0">
                <a:solidFill>
                  <a:srgbClr val="8CA9AD"/>
                </a:solidFill>
                <a:latin typeface="DM Sans Bold"/>
              </a:rPr>
              <a:t>TABLE OF</a:t>
            </a:r>
          </a:p>
          <a:p>
            <a:pPr algn="r">
              <a:lnSpc>
                <a:spcPts val="8250"/>
              </a:lnSpc>
            </a:pPr>
            <a:r>
              <a:rPr lang="en-US" sz="7500" dirty="0">
                <a:solidFill>
                  <a:srgbClr val="8CA9AD"/>
                </a:solidFill>
                <a:latin typeface="DM Sans Bold"/>
              </a:rPr>
              <a:t>CONTENTS</a:t>
            </a:r>
          </a:p>
        </p:txBody>
      </p:sp>
      <p:grpSp>
        <p:nvGrpSpPr>
          <p:cNvPr id="4" name="Group 4"/>
          <p:cNvGrpSpPr/>
          <p:nvPr/>
        </p:nvGrpSpPr>
        <p:grpSpPr>
          <a:xfrm>
            <a:off x="449648" y="3324169"/>
            <a:ext cx="8664856" cy="5414535"/>
            <a:chOff x="0" y="0"/>
            <a:chExt cx="11553141" cy="7219379"/>
          </a:xfrm>
        </p:grpSpPr>
        <p:sp>
          <p:nvSpPr>
            <p:cNvPr id="5" name="TextBox 5"/>
            <p:cNvSpPr txBox="1"/>
            <p:nvPr/>
          </p:nvSpPr>
          <p:spPr>
            <a:xfrm>
              <a:off x="0" y="57150"/>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01.</a:t>
              </a:r>
            </a:p>
          </p:txBody>
        </p:sp>
        <p:sp>
          <p:nvSpPr>
            <p:cNvPr id="6" name="TextBox 6"/>
            <p:cNvSpPr txBox="1"/>
            <p:nvPr/>
          </p:nvSpPr>
          <p:spPr>
            <a:xfrm>
              <a:off x="2457550" y="382059"/>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TEAM MEMBERS</a:t>
              </a:r>
            </a:p>
          </p:txBody>
        </p:sp>
        <p:sp>
          <p:nvSpPr>
            <p:cNvPr id="7" name="TextBox 7"/>
            <p:cNvSpPr txBox="1"/>
            <p:nvPr/>
          </p:nvSpPr>
          <p:spPr>
            <a:xfrm>
              <a:off x="0" y="1803954"/>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02.</a:t>
              </a:r>
            </a:p>
          </p:txBody>
        </p:sp>
        <p:sp>
          <p:nvSpPr>
            <p:cNvPr id="8" name="TextBox 8"/>
            <p:cNvSpPr txBox="1"/>
            <p:nvPr/>
          </p:nvSpPr>
          <p:spPr>
            <a:xfrm>
              <a:off x="0" y="3833270"/>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03.</a:t>
              </a:r>
            </a:p>
          </p:txBody>
        </p:sp>
        <p:sp>
          <p:nvSpPr>
            <p:cNvPr id="9" name="TextBox 9"/>
            <p:cNvSpPr txBox="1"/>
            <p:nvPr/>
          </p:nvSpPr>
          <p:spPr>
            <a:xfrm>
              <a:off x="0" y="5862586"/>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04.</a:t>
              </a:r>
            </a:p>
          </p:txBody>
        </p:sp>
        <p:sp>
          <p:nvSpPr>
            <p:cNvPr id="10" name="TextBox 10"/>
            <p:cNvSpPr txBox="1"/>
            <p:nvPr/>
          </p:nvSpPr>
          <p:spPr>
            <a:xfrm>
              <a:off x="2584550" y="2128864"/>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PROJECT STATEMENT</a:t>
              </a:r>
            </a:p>
          </p:txBody>
        </p:sp>
        <p:sp>
          <p:nvSpPr>
            <p:cNvPr id="11" name="TextBox 11"/>
            <p:cNvSpPr txBox="1"/>
            <p:nvPr/>
          </p:nvSpPr>
          <p:spPr>
            <a:xfrm>
              <a:off x="2584550" y="4158179"/>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PROJECT DESCRIPTION</a:t>
              </a:r>
            </a:p>
          </p:txBody>
        </p:sp>
        <p:sp>
          <p:nvSpPr>
            <p:cNvPr id="12" name="TextBox 12"/>
            <p:cNvSpPr txBox="1"/>
            <p:nvPr/>
          </p:nvSpPr>
          <p:spPr>
            <a:xfrm>
              <a:off x="2584550" y="6187495"/>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MARKET ANALYSIS</a:t>
              </a:r>
            </a:p>
          </p:txBody>
        </p:sp>
      </p:grpSp>
      <p:sp>
        <p:nvSpPr>
          <p:cNvPr id="13" name="Freeform 13"/>
          <p:cNvSpPr/>
          <p:nvPr/>
        </p:nvSpPr>
        <p:spPr>
          <a:xfrm>
            <a:off x="838200" y="617952"/>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4" name="TextBox 14"/>
          <p:cNvSpPr txBox="1"/>
          <p:nvPr/>
        </p:nvSpPr>
        <p:spPr>
          <a:xfrm>
            <a:off x="454565" y="9016720"/>
            <a:ext cx="1938412" cy="1003308"/>
          </a:xfrm>
          <a:prstGeom prst="rect">
            <a:avLst/>
          </a:prstGeom>
        </p:spPr>
        <p:txBody>
          <a:bodyPr lIns="0" tIns="0" rIns="0" bIns="0" rtlCol="0" anchor="t">
            <a:spAutoFit/>
          </a:bodyPr>
          <a:lstStyle/>
          <a:p>
            <a:pPr>
              <a:lnSpc>
                <a:spcPts val="7700"/>
              </a:lnSpc>
            </a:pPr>
            <a:r>
              <a:rPr lang="en-US" sz="7000" dirty="0">
                <a:solidFill>
                  <a:srgbClr val="8CA9AD"/>
                </a:solidFill>
                <a:latin typeface="DM Sans Bold"/>
              </a:rPr>
              <a:t>05.</a:t>
            </a:r>
          </a:p>
        </p:txBody>
      </p:sp>
      <p:sp>
        <p:nvSpPr>
          <p:cNvPr id="15" name="TextBox 15"/>
          <p:cNvSpPr txBox="1"/>
          <p:nvPr/>
        </p:nvSpPr>
        <p:spPr>
          <a:xfrm>
            <a:off x="2285436" y="9281834"/>
            <a:ext cx="6726444" cy="501656"/>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PERSONAS</a:t>
            </a:r>
          </a:p>
        </p:txBody>
      </p:sp>
      <p:grpSp>
        <p:nvGrpSpPr>
          <p:cNvPr id="16" name="Group 16"/>
          <p:cNvGrpSpPr/>
          <p:nvPr/>
        </p:nvGrpSpPr>
        <p:grpSpPr>
          <a:xfrm>
            <a:off x="9753600" y="3381524"/>
            <a:ext cx="8664856" cy="5635196"/>
            <a:chOff x="0" y="0"/>
            <a:chExt cx="11553141" cy="7513595"/>
          </a:xfrm>
        </p:grpSpPr>
        <p:sp>
          <p:nvSpPr>
            <p:cNvPr id="17" name="TextBox 17"/>
            <p:cNvSpPr txBox="1"/>
            <p:nvPr/>
          </p:nvSpPr>
          <p:spPr>
            <a:xfrm>
              <a:off x="0" y="57150"/>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06.</a:t>
              </a:r>
            </a:p>
          </p:txBody>
        </p:sp>
        <p:sp>
          <p:nvSpPr>
            <p:cNvPr id="18" name="TextBox 18"/>
            <p:cNvSpPr txBox="1"/>
            <p:nvPr/>
          </p:nvSpPr>
          <p:spPr>
            <a:xfrm>
              <a:off x="2457550" y="382059"/>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TECHNOLOGIES</a:t>
              </a:r>
            </a:p>
          </p:txBody>
        </p:sp>
        <p:sp>
          <p:nvSpPr>
            <p:cNvPr id="19" name="TextBox 19"/>
            <p:cNvSpPr txBox="1"/>
            <p:nvPr/>
          </p:nvSpPr>
          <p:spPr>
            <a:xfrm>
              <a:off x="0" y="1803954"/>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07.</a:t>
              </a:r>
            </a:p>
          </p:txBody>
        </p:sp>
        <p:sp>
          <p:nvSpPr>
            <p:cNvPr id="20" name="TextBox 20"/>
            <p:cNvSpPr txBox="1"/>
            <p:nvPr/>
          </p:nvSpPr>
          <p:spPr>
            <a:xfrm>
              <a:off x="0" y="3833270"/>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08.</a:t>
              </a:r>
            </a:p>
          </p:txBody>
        </p:sp>
        <p:sp>
          <p:nvSpPr>
            <p:cNvPr id="21" name="TextBox 21"/>
            <p:cNvSpPr txBox="1"/>
            <p:nvPr/>
          </p:nvSpPr>
          <p:spPr>
            <a:xfrm>
              <a:off x="0" y="5862586"/>
              <a:ext cx="2584550" cy="1356794"/>
            </a:xfrm>
            <a:prstGeom prst="rect">
              <a:avLst/>
            </a:prstGeom>
          </p:spPr>
          <p:txBody>
            <a:bodyPr lIns="0" tIns="0" rIns="0" bIns="0" rtlCol="0" anchor="t">
              <a:spAutoFit/>
            </a:bodyPr>
            <a:lstStyle/>
            <a:p>
              <a:pPr>
                <a:lnSpc>
                  <a:spcPts val="7700"/>
                </a:lnSpc>
              </a:pPr>
              <a:r>
                <a:rPr lang="en-US" sz="7000">
                  <a:solidFill>
                    <a:srgbClr val="8CA9AD"/>
                  </a:solidFill>
                  <a:latin typeface="DM Sans Bold"/>
                </a:rPr>
                <a:t>09.</a:t>
              </a:r>
            </a:p>
          </p:txBody>
        </p:sp>
        <p:sp>
          <p:nvSpPr>
            <p:cNvPr id="22" name="TextBox 22"/>
            <p:cNvSpPr txBox="1"/>
            <p:nvPr/>
          </p:nvSpPr>
          <p:spPr>
            <a:xfrm>
              <a:off x="2584550" y="2128864"/>
              <a:ext cx="8968591" cy="678400"/>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SPRINT SCHEDULE</a:t>
              </a:r>
            </a:p>
          </p:txBody>
        </p:sp>
        <p:sp>
          <p:nvSpPr>
            <p:cNvPr id="23" name="TextBox 23"/>
            <p:cNvSpPr txBox="1"/>
            <p:nvPr/>
          </p:nvSpPr>
          <p:spPr>
            <a:xfrm>
              <a:off x="2584550" y="4158179"/>
              <a:ext cx="8968591" cy="1326100"/>
            </a:xfrm>
            <a:prstGeom prst="rect">
              <a:avLst/>
            </a:prstGeom>
          </p:spPr>
          <p:txBody>
            <a:bodyPr lIns="0" tIns="0" rIns="0" bIns="0" rtlCol="0" anchor="t">
              <a:spAutoFit/>
            </a:bodyPr>
            <a:lstStyle/>
            <a:p>
              <a:pPr>
                <a:lnSpc>
                  <a:spcPts val="3850"/>
                </a:lnSpc>
              </a:pPr>
              <a:r>
                <a:rPr lang="en-US" sz="3500">
                  <a:solidFill>
                    <a:srgbClr val="737373"/>
                  </a:solidFill>
                  <a:latin typeface="DM Sans Bold"/>
                </a:rPr>
                <a:t>TEAM WORKING AGREEMENT</a:t>
              </a:r>
            </a:p>
            <a:p>
              <a:pPr>
                <a:lnSpc>
                  <a:spcPts val="3850"/>
                </a:lnSpc>
              </a:pPr>
              <a:endParaRPr lang="en-US" sz="3500">
                <a:solidFill>
                  <a:srgbClr val="737373"/>
                </a:solidFill>
                <a:latin typeface="DM Sans Bold"/>
              </a:endParaRPr>
            </a:p>
          </p:txBody>
        </p:sp>
        <p:sp>
          <p:nvSpPr>
            <p:cNvPr id="24" name="TextBox 24"/>
            <p:cNvSpPr txBox="1"/>
            <p:nvPr/>
          </p:nvSpPr>
          <p:spPr>
            <a:xfrm>
              <a:off x="2584550" y="6187495"/>
              <a:ext cx="8968591" cy="1326100"/>
            </a:xfrm>
            <a:prstGeom prst="rect">
              <a:avLst/>
            </a:prstGeom>
          </p:spPr>
          <p:txBody>
            <a:bodyPr lIns="0" tIns="0" rIns="0" bIns="0" rtlCol="0" anchor="t">
              <a:spAutoFit/>
            </a:bodyPr>
            <a:lstStyle/>
            <a:p>
              <a:pPr>
                <a:lnSpc>
                  <a:spcPts val="3850"/>
                </a:lnSpc>
              </a:pPr>
              <a:r>
                <a:rPr lang="en-US" sz="3500">
                  <a:solidFill>
                    <a:srgbClr val="737373"/>
                  </a:solidFill>
                  <a:latin typeface="DM Sans Bold"/>
                </a:rPr>
                <a:t>RETROSPECTIVE</a:t>
              </a:r>
            </a:p>
            <a:p>
              <a:pPr>
                <a:lnSpc>
                  <a:spcPts val="3850"/>
                </a:lnSpc>
              </a:pPr>
              <a:endParaRPr lang="en-US" sz="3500">
                <a:solidFill>
                  <a:srgbClr val="737373"/>
                </a:solidFill>
                <a:latin typeface="DM Sans 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45007" y="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TextBox 3"/>
          <p:cNvSpPr txBox="1"/>
          <p:nvPr/>
        </p:nvSpPr>
        <p:spPr>
          <a:xfrm>
            <a:off x="5379157" y="798496"/>
            <a:ext cx="6726444" cy="647706"/>
          </a:xfrm>
          <a:prstGeom prst="rect">
            <a:avLst/>
          </a:prstGeom>
        </p:spPr>
        <p:txBody>
          <a:bodyPr lIns="0" tIns="0" rIns="0" bIns="0" rtlCol="0" anchor="t">
            <a:spAutoFit/>
          </a:bodyPr>
          <a:lstStyle/>
          <a:p>
            <a:pPr algn="ctr">
              <a:lnSpc>
                <a:spcPts val="4950"/>
              </a:lnSpc>
            </a:pPr>
            <a:r>
              <a:rPr lang="en-US" sz="4500" dirty="0">
                <a:solidFill>
                  <a:srgbClr val="8CA9AD"/>
                </a:solidFill>
                <a:latin typeface="DM Sans Bold"/>
              </a:rPr>
              <a:t>TEAM MEMBERS</a:t>
            </a:r>
          </a:p>
        </p:txBody>
      </p:sp>
      <p:pic>
        <p:nvPicPr>
          <p:cNvPr id="5" name="Picture 4" descr="A person standing in front of a piano&#10;&#10;Description automatically generated">
            <a:extLst>
              <a:ext uri="{FF2B5EF4-FFF2-40B4-BE49-F238E27FC236}">
                <a16:creationId xmlns:a16="http://schemas.microsoft.com/office/drawing/2014/main" id="{D07C4CC3-7AF6-E5CB-365B-2E00A26F0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281" y="2173034"/>
            <a:ext cx="3758741" cy="5283200"/>
          </a:xfrm>
          <a:prstGeom prst="rect">
            <a:avLst/>
          </a:prstGeom>
        </p:spPr>
      </p:pic>
      <p:pic>
        <p:nvPicPr>
          <p:cNvPr id="7" name="Picture 6" descr="A person in a striped shirt&#10;&#10;Description automatically generated">
            <a:extLst>
              <a:ext uri="{FF2B5EF4-FFF2-40B4-BE49-F238E27FC236}">
                <a16:creationId xmlns:a16="http://schemas.microsoft.com/office/drawing/2014/main" id="{CB8A588A-1B82-B7D4-2EF0-9C22832162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400" y="2208093"/>
            <a:ext cx="4225959" cy="5283200"/>
          </a:xfrm>
          <a:prstGeom prst="rect">
            <a:avLst/>
          </a:prstGeom>
        </p:spPr>
      </p:pic>
      <p:pic>
        <p:nvPicPr>
          <p:cNvPr id="9" name="Picture 8" descr="A person standing in front of trees&#10;&#10;Description automatically generated">
            <a:extLst>
              <a:ext uri="{FF2B5EF4-FFF2-40B4-BE49-F238E27FC236}">
                <a16:creationId xmlns:a16="http://schemas.microsoft.com/office/drawing/2014/main" id="{23200A65-5855-3E48-99E2-E80DC284E8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44400" y="2184095"/>
            <a:ext cx="4812399" cy="5331196"/>
          </a:xfrm>
          <a:prstGeom prst="rect">
            <a:avLst/>
          </a:prstGeom>
        </p:spPr>
      </p:pic>
      <p:sp>
        <p:nvSpPr>
          <p:cNvPr id="11" name="TextBox 10">
            <a:extLst>
              <a:ext uri="{FF2B5EF4-FFF2-40B4-BE49-F238E27FC236}">
                <a16:creationId xmlns:a16="http://schemas.microsoft.com/office/drawing/2014/main" id="{957A4223-87CF-245A-4948-92839F6BB75D}"/>
              </a:ext>
            </a:extLst>
          </p:cNvPr>
          <p:cNvSpPr txBox="1"/>
          <p:nvPr/>
        </p:nvSpPr>
        <p:spPr>
          <a:xfrm>
            <a:off x="927236" y="7718172"/>
            <a:ext cx="3492364" cy="1070165"/>
          </a:xfrm>
          <a:prstGeom prst="rect">
            <a:avLst/>
          </a:prstGeom>
          <a:noFill/>
        </p:spPr>
        <p:txBody>
          <a:bodyPr wrap="square">
            <a:spAutoFit/>
          </a:bodyPr>
          <a:lstStyle/>
          <a:p>
            <a:pPr>
              <a:lnSpc>
                <a:spcPts val="3850"/>
              </a:lnSpc>
            </a:pPr>
            <a:r>
              <a:rPr lang="en-US" sz="2800" dirty="0">
                <a:latin typeface="DM Sans Bold"/>
              </a:rPr>
              <a:t>Bhargava Chilukuri</a:t>
            </a:r>
          </a:p>
          <a:p>
            <a:pPr>
              <a:lnSpc>
                <a:spcPts val="3850"/>
              </a:lnSpc>
            </a:pPr>
            <a:r>
              <a:rPr lang="en-US" sz="2800" dirty="0">
                <a:latin typeface="DM Sans Bold"/>
              </a:rPr>
              <a:t>Project manager</a:t>
            </a:r>
          </a:p>
        </p:txBody>
      </p:sp>
      <p:sp>
        <p:nvSpPr>
          <p:cNvPr id="18" name="TextBox 17">
            <a:extLst>
              <a:ext uri="{FF2B5EF4-FFF2-40B4-BE49-F238E27FC236}">
                <a16:creationId xmlns:a16="http://schemas.microsoft.com/office/drawing/2014/main" id="{E705F748-2663-4B54-67B0-BC6222604CFF}"/>
              </a:ext>
            </a:extLst>
          </p:cNvPr>
          <p:cNvSpPr txBox="1"/>
          <p:nvPr/>
        </p:nvSpPr>
        <p:spPr>
          <a:xfrm>
            <a:off x="12801600" y="7793893"/>
            <a:ext cx="4101964" cy="1070165"/>
          </a:xfrm>
          <a:prstGeom prst="rect">
            <a:avLst/>
          </a:prstGeom>
          <a:noFill/>
        </p:spPr>
        <p:txBody>
          <a:bodyPr wrap="square">
            <a:spAutoFit/>
          </a:bodyPr>
          <a:lstStyle/>
          <a:p>
            <a:pPr>
              <a:lnSpc>
                <a:spcPts val="3850"/>
              </a:lnSpc>
            </a:pPr>
            <a:r>
              <a:rPr lang="en-US" sz="2800" dirty="0">
                <a:latin typeface="DM Sans Bold"/>
              </a:rPr>
              <a:t>Sai </a:t>
            </a:r>
            <a:r>
              <a:rPr lang="en-US" sz="2800" dirty="0" err="1">
                <a:latin typeface="DM Sans Bold"/>
              </a:rPr>
              <a:t>Praneeth</a:t>
            </a:r>
            <a:r>
              <a:rPr lang="en-US" sz="2800" dirty="0">
                <a:latin typeface="DM Sans Bold"/>
              </a:rPr>
              <a:t> </a:t>
            </a:r>
            <a:r>
              <a:rPr lang="en-US" sz="2800" dirty="0" err="1">
                <a:latin typeface="DM Sans Bold"/>
              </a:rPr>
              <a:t>Chagiri</a:t>
            </a:r>
            <a:endParaRPr lang="en-US" sz="2800" dirty="0">
              <a:latin typeface="DM Sans Bold"/>
            </a:endParaRPr>
          </a:p>
          <a:p>
            <a:pPr>
              <a:lnSpc>
                <a:spcPts val="3850"/>
              </a:lnSpc>
            </a:pPr>
            <a:r>
              <a:rPr lang="en-US" sz="2800" dirty="0">
                <a:latin typeface="DM Sans Bold"/>
              </a:rPr>
              <a:t>Front end developers</a:t>
            </a:r>
          </a:p>
        </p:txBody>
      </p:sp>
      <p:sp>
        <p:nvSpPr>
          <p:cNvPr id="19" name="TextBox 18">
            <a:extLst>
              <a:ext uri="{FF2B5EF4-FFF2-40B4-BE49-F238E27FC236}">
                <a16:creationId xmlns:a16="http://schemas.microsoft.com/office/drawing/2014/main" id="{9F72956E-A0BA-58D7-FC7E-47C31BDAC16F}"/>
              </a:ext>
            </a:extLst>
          </p:cNvPr>
          <p:cNvSpPr txBox="1"/>
          <p:nvPr/>
        </p:nvSpPr>
        <p:spPr>
          <a:xfrm>
            <a:off x="6996197" y="7793893"/>
            <a:ext cx="3492364" cy="1570302"/>
          </a:xfrm>
          <a:prstGeom prst="rect">
            <a:avLst/>
          </a:prstGeom>
          <a:noFill/>
        </p:spPr>
        <p:txBody>
          <a:bodyPr wrap="square">
            <a:spAutoFit/>
          </a:bodyPr>
          <a:lstStyle/>
          <a:p>
            <a:pPr>
              <a:lnSpc>
                <a:spcPts val="3850"/>
              </a:lnSpc>
            </a:pPr>
            <a:r>
              <a:rPr lang="en-US" sz="2800" dirty="0">
                <a:latin typeface="DM Sans Bold"/>
              </a:rPr>
              <a:t>Kushal Arya Neela</a:t>
            </a:r>
          </a:p>
          <a:p>
            <a:pPr>
              <a:lnSpc>
                <a:spcPts val="3850"/>
              </a:lnSpc>
            </a:pPr>
            <a:r>
              <a:rPr lang="en-US" sz="2800" dirty="0">
                <a:latin typeface="DM Sans Bold"/>
              </a:rPr>
              <a:t>Front end developers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7677223-8EB2-845B-5CE1-E1B753F6BE24}"/>
              </a:ext>
            </a:extLst>
          </p:cNvPr>
          <p:cNvSpPr txBox="1"/>
          <p:nvPr/>
        </p:nvSpPr>
        <p:spPr>
          <a:xfrm>
            <a:off x="4572000" y="495300"/>
            <a:ext cx="9144000" cy="749116"/>
          </a:xfrm>
          <a:prstGeom prst="rect">
            <a:avLst/>
          </a:prstGeom>
          <a:noFill/>
        </p:spPr>
        <p:txBody>
          <a:bodyPr wrap="square">
            <a:spAutoFit/>
          </a:bodyPr>
          <a:lstStyle/>
          <a:p>
            <a:pPr algn="ctr">
              <a:lnSpc>
                <a:spcPts val="4950"/>
              </a:lnSpc>
            </a:pPr>
            <a:r>
              <a:rPr lang="en-US" sz="4400" dirty="0">
                <a:solidFill>
                  <a:srgbClr val="8CA9AD"/>
                </a:solidFill>
                <a:latin typeface="DM Sans Bold"/>
              </a:rPr>
              <a:t>TEAM </a:t>
            </a:r>
            <a:r>
              <a:rPr lang="en-US" sz="4800" dirty="0">
                <a:solidFill>
                  <a:srgbClr val="8CA9AD"/>
                </a:solidFill>
                <a:latin typeface="DM Sans Bold"/>
              </a:rPr>
              <a:t>MEMBERS</a:t>
            </a:r>
          </a:p>
        </p:txBody>
      </p:sp>
      <p:pic>
        <p:nvPicPr>
          <p:cNvPr id="11" name="Picture 10" descr="A person leaning on a railing&#10;&#10;Description automatically generated">
            <a:extLst>
              <a:ext uri="{FF2B5EF4-FFF2-40B4-BE49-F238E27FC236}">
                <a16:creationId xmlns:a16="http://schemas.microsoft.com/office/drawing/2014/main" id="{4232B59C-3913-8320-6B5E-AEF731A57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0" y="1646891"/>
            <a:ext cx="3829665" cy="6051785"/>
          </a:xfrm>
          <a:prstGeom prst="rect">
            <a:avLst/>
          </a:prstGeom>
        </p:spPr>
      </p:pic>
      <p:pic>
        <p:nvPicPr>
          <p:cNvPr id="17" name="Picture 16" descr="A person standing in front of a building&#10;&#10;Description automatically generated">
            <a:extLst>
              <a:ext uri="{FF2B5EF4-FFF2-40B4-BE49-F238E27FC236}">
                <a16:creationId xmlns:a16="http://schemas.microsoft.com/office/drawing/2014/main" id="{74FA4B75-2B7F-97CF-0635-07D8908F4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1714500"/>
            <a:ext cx="7291847" cy="5916569"/>
          </a:xfrm>
          <a:prstGeom prst="rect">
            <a:avLst/>
          </a:prstGeom>
        </p:spPr>
      </p:pic>
      <p:pic>
        <p:nvPicPr>
          <p:cNvPr id="19" name="Picture 18" descr="A person standing in the snow&#10;&#10;Description automatically generated">
            <a:extLst>
              <a:ext uri="{FF2B5EF4-FFF2-40B4-BE49-F238E27FC236}">
                <a16:creationId xmlns:a16="http://schemas.microsoft.com/office/drawing/2014/main" id="{61B8C80C-1562-A2AF-8203-14D95FA35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768" y="1714500"/>
            <a:ext cx="3292078" cy="5852583"/>
          </a:xfrm>
          <a:prstGeom prst="rect">
            <a:avLst/>
          </a:prstGeom>
        </p:spPr>
      </p:pic>
      <p:sp>
        <p:nvSpPr>
          <p:cNvPr id="20" name="TextBox 19">
            <a:extLst>
              <a:ext uri="{FF2B5EF4-FFF2-40B4-BE49-F238E27FC236}">
                <a16:creationId xmlns:a16="http://schemas.microsoft.com/office/drawing/2014/main" id="{95CA746D-4B71-A161-4368-CA2DE381017D}"/>
              </a:ext>
            </a:extLst>
          </p:cNvPr>
          <p:cNvSpPr txBox="1"/>
          <p:nvPr/>
        </p:nvSpPr>
        <p:spPr>
          <a:xfrm>
            <a:off x="594625" y="8002472"/>
            <a:ext cx="3492364" cy="1570302"/>
          </a:xfrm>
          <a:prstGeom prst="rect">
            <a:avLst/>
          </a:prstGeom>
          <a:noFill/>
        </p:spPr>
        <p:txBody>
          <a:bodyPr wrap="square">
            <a:spAutoFit/>
          </a:bodyPr>
          <a:lstStyle/>
          <a:p>
            <a:pPr>
              <a:lnSpc>
                <a:spcPts val="3850"/>
              </a:lnSpc>
            </a:pPr>
            <a:r>
              <a:rPr lang="en-US" sz="2800" dirty="0">
                <a:latin typeface="DM Sans Bold"/>
              </a:rPr>
              <a:t>Srinath </a:t>
            </a:r>
            <a:r>
              <a:rPr lang="en-US" sz="2800" dirty="0" err="1">
                <a:latin typeface="DM Sans Bold"/>
              </a:rPr>
              <a:t>Madagoni</a:t>
            </a:r>
            <a:endParaRPr lang="en-US" sz="2800" dirty="0">
              <a:latin typeface="DM Sans Bold"/>
            </a:endParaRPr>
          </a:p>
          <a:p>
            <a:pPr>
              <a:lnSpc>
                <a:spcPts val="3850"/>
              </a:lnSpc>
            </a:pPr>
            <a:r>
              <a:rPr lang="en-US" sz="2800" dirty="0">
                <a:latin typeface="DM Sans Bold"/>
              </a:rPr>
              <a:t>Machine learning engineers</a:t>
            </a:r>
          </a:p>
        </p:txBody>
      </p:sp>
      <p:sp>
        <p:nvSpPr>
          <p:cNvPr id="21" name="TextBox 20">
            <a:extLst>
              <a:ext uri="{FF2B5EF4-FFF2-40B4-BE49-F238E27FC236}">
                <a16:creationId xmlns:a16="http://schemas.microsoft.com/office/drawing/2014/main" id="{D9144898-9422-7660-97AB-1E8F1E0BB2CA}"/>
              </a:ext>
            </a:extLst>
          </p:cNvPr>
          <p:cNvSpPr txBox="1"/>
          <p:nvPr/>
        </p:nvSpPr>
        <p:spPr>
          <a:xfrm>
            <a:off x="13884650" y="8002472"/>
            <a:ext cx="4022350" cy="1070165"/>
          </a:xfrm>
          <a:prstGeom prst="rect">
            <a:avLst/>
          </a:prstGeom>
          <a:noFill/>
        </p:spPr>
        <p:txBody>
          <a:bodyPr wrap="square">
            <a:spAutoFit/>
          </a:bodyPr>
          <a:lstStyle/>
          <a:p>
            <a:pPr>
              <a:lnSpc>
                <a:spcPts val="3850"/>
              </a:lnSpc>
            </a:pPr>
            <a:r>
              <a:rPr lang="en-US" sz="2800" dirty="0">
                <a:latin typeface="DM Sans Bold"/>
              </a:rPr>
              <a:t>Akshara </a:t>
            </a:r>
            <a:r>
              <a:rPr lang="en-US" sz="2800" dirty="0" err="1">
                <a:latin typeface="DM Sans Bold"/>
              </a:rPr>
              <a:t>Uppu</a:t>
            </a:r>
            <a:endParaRPr lang="en-US" sz="2800" dirty="0">
              <a:latin typeface="DM Sans Bold"/>
            </a:endParaRPr>
          </a:p>
          <a:p>
            <a:pPr>
              <a:lnSpc>
                <a:spcPts val="3850"/>
              </a:lnSpc>
            </a:pPr>
            <a:r>
              <a:rPr lang="en-US" sz="2800" dirty="0">
                <a:latin typeface="DM Sans Bold"/>
              </a:rPr>
              <a:t>Backend developers</a:t>
            </a:r>
          </a:p>
        </p:txBody>
      </p:sp>
      <p:sp>
        <p:nvSpPr>
          <p:cNvPr id="23" name="TextBox 22">
            <a:extLst>
              <a:ext uri="{FF2B5EF4-FFF2-40B4-BE49-F238E27FC236}">
                <a16:creationId xmlns:a16="http://schemas.microsoft.com/office/drawing/2014/main" id="{3ED023CF-8917-4029-1283-996AE47EE685}"/>
              </a:ext>
            </a:extLst>
          </p:cNvPr>
          <p:cNvSpPr txBox="1"/>
          <p:nvPr/>
        </p:nvSpPr>
        <p:spPr>
          <a:xfrm>
            <a:off x="6217991" y="8002472"/>
            <a:ext cx="5219061" cy="1070165"/>
          </a:xfrm>
          <a:prstGeom prst="rect">
            <a:avLst/>
          </a:prstGeom>
          <a:noFill/>
        </p:spPr>
        <p:txBody>
          <a:bodyPr wrap="square">
            <a:spAutoFit/>
          </a:bodyPr>
          <a:lstStyle/>
          <a:p>
            <a:pPr>
              <a:lnSpc>
                <a:spcPts val="3850"/>
              </a:lnSpc>
            </a:pPr>
            <a:r>
              <a:rPr lang="en-US" sz="2800" dirty="0">
                <a:latin typeface="DM Sans Bold"/>
              </a:rPr>
              <a:t>Manoj Kumar </a:t>
            </a:r>
            <a:r>
              <a:rPr lang="en-US" sz="2800" dirty="0" err="1">
                <a:latin typeface="DM Sans Bold"/>
              </a:rPr>
              <a:t>Madhavarapu</a:t>
            </a:r>
            <a:endParaRPr lang="en-US" sz="2800" dirty="0">
              <a:latin typeface="DM Sans Bold"/>
            </a:endParaRPr>
          </a:p>
          <a:p>
            <a:pPr>
              <a:lnSpc>
                <a:spcPts val="3850"/>
              </a:lnSpc>
            </a:pPr>
            <a:r>
              <a:rPr lang="en-US" sz="2800" dirty="0">
                <a:latin typeface="DM Sans Bold"/>
              </a:rPr>
              <a:t>Machine learning engineers</a:t>
            </a:r>
          </a:p>
        </p:txBody>
      </p:sp>
      <p:sp>
        <p:nvSpPr>
          <p:cNvPr id="24" name="Freeform 2">
            <a:extLst>
              <a:ext uri="{FF2B5EF4-FFF2-40B4-BE49-F238E27FC236}">
                <a16:creationId xmlns:a16="http://schemas.microsoft.com/office/drawing/2014/main" id="{3F480CA4-2AFA-E353-7956-AD4C487AA5FC}"/>
              </a:ext>
            </a:extLst>
          </p:cNvPr>
          <p:cNvSpPr/>
          <p:nvPr/>
        </p:nvSpPr>
        <p:spPr>
          <a:xfrm>
            <a:off x="6745007" y="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Tree>
    <p:extLst>
      <p:ext uri="{BB962C8B-B14F-4D97-AF65-F5344CB8AC3E}">
        <p14:creationId xmlns:p14="http://schemas.microsoft.com/office/powerpoint/2010/main" val="83719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E947D-46BC-4B83-5C2E-5748A9D6EA79}"/>
              </a:ext>
            </a:extLst>
          </p:cNvPr>
          <p:cNvSpPr txBox="1"/>
          <p:nvPr/>
        </p:nvSpPr>
        <p:spPr>
          <a:xfrm>
            <a:off x="4224496" y="684357"/>
            <a:ext cx="9144000" cy="749116"/>
          </a:xfrm>
          <a:prstGeom prst="rect">
            <a:avLst/>
          </a:prstGeom>
          <a:noFill/>
        </p:spPr>
        <p:txBody>
          <a:bodyPr wrap="square">
            <a:spAutoFit/>
          </a:bodyPr>
          <a:lstStyle/>
          <a:p>
            <a:pPr algn="ctr">
              <a:lnSpc>
                <a:spcPts val="4950"/>
              </a:lnSpc>
            </a:pPr>
            <a:r>
              <a:rPr lang="en-US" sz="4800" dirty="0">
                <a:solidFill>
                  <a:srgbClr val="8CA9AD"/>
                </a:solidFill>
                <a:latin typeface="DM Sans Bold"/>
              </a:rPr>
              <a:t>TEAM MEMBERS</a:t>
            </a:r>
          </a:p>
        </p:txBody>
      </p:sp>
      <p:pic>
        <p:nvPicPr>
          <p:cNvPr id="6" name="Picture 5" descr="A person in a white shirt&#10;&#10;Description automatically generated">
            <a:extLst>
              <a:ext uri="{FF2B5EF4-FFF2-40B4-BE49-F238E27FC236}">
                <a16:creationId xmlns:a16="http://schemas.microsoft.com/office/drawing/2014/main" id="{0ECB37C9-C726-9193-9C34-47F59906D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003500"/>
            <a:ext cx="4538663" cy="5991150"/>
          </a:xfrm>
          <a:prstGeom prst="rect">
            <a:avLst/>
          </a:prstGeom>
        </p:spPr>
      </p:pic>
      <p:pic>
        <p:nvPicPr>
          <p:cNvPr id="8" name="Picture 7" descr="A person in a white shirt&#10;&#10;Description automatically generated">
            <a:extLst>
              <a:ext uri="{FF2B5EF4-FFF2-40B4-BE49-F238E27FC236}">
                <a16:creationId xmlns:a16="http://schemas.microsoft.com/office/drawing/2014/main" id="{B833FB4C-DB48-C9E6-5D40-8A722E5A4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2003501"/>
            <a:ext cx="5943600" cy="5991149"/>
          </a:xfrm>
          <a:prstGeom prst="rect">
            <a:avLst/>
          </a:prstGeom>
        </p:spPr>
      </p:pic>
      <p:sp>
        <p:nvSpPr>
          <p:cNvPr id="9" name="TextBox 8">
            <a:extLst>
              <a:ext uri="{FF2B5EF4-FFF2-40B4-BE49-F238E27FC236}">
                <a16:creationId xmlns:a16="http://schemas.microsoft.com/office/drawing/2014/main" id="{EE0A75AB-8E66-317C-D53A-EB4853F06849}"/>
              </a:ext>
            </a:extLst>
          </p:cNvPr>
          <p:cNvSpPr txBox="1"/>
          <p:nvPr/>
        </p:nvSpPr>
        <p:spPr>
          <a:xfrm>
            <a:off x="751750" y="8283499"/>
            <a:ext cx="6106251" cy="1070165"/>
          </a:xfrm>
          <a:prstGeom prst="rect">
            <a:avLst/>
          </a:prstGeom>
          <a:noFill/>
        </p:spPr>
        <p:txBody>
          <a:bodyPr wrap="square">
            <a:spAutoFit/>
          </a:bodyPr>
          <a:lstStyle/>
          <a:p>
            <a:pPr>
              <a:lnSpc>
                <a:spcPts val="3850"/>
              </a:lnSpc>
            </a:pPr>
            <a:r>
              <a:rPr lang="en-US" sz="2800" dirty="0" err="1">
                <a:latin typeface="DM Sans Bold"/>
              </a:rPr>
              <a:t>Manideep</a:t>
            </a:r>
            <a:r>
              <a:rPr lang="en-US" sz="2800" dirty="0">
                <a:latin typeface="DM Sans Bold"/>
              </a:rPr>
              <a:t> Kumar Reddy Kotha</a:t>
            </a:r>
          </a:p>
          <a:p>
            <a:pPr>
              <a:lnSpc>
                <a:spcPts val="3850"/>
              </a:lnSpc>
            </a:pPr>
            <a:r>
              <a:rPr lang="en-US" sz="2800" dirty="0" err="1">
                <a:latin typeface="DM Sans Bold"/>
              </a:rPr>
              <a:t>Backened</a:t>
            </a:r>
            <a:r>
              <a:rPr lang="en-US" sz="2800" dirty="0">
                <a:latin typeface="DM Sans Bold"/>
              </a:rPr>
              <a:t> developer</a:t>
            </a:r>
          </a:p>
        </p:txBody>
      </p:sp>
      <p:sp>
        <p:nvSpPr>
          <p:cNvPr id="10" name="TextBox 9">
            <a:extLst>
              <a:ext uri="{FF2B5EF4-FFF2-40B4-BE49-F238E27FC236}">
                <a16:creationId xmlns:a16="http://schemas.microsoft.com/office/drawing/2014/main" id="{249B0D5A-28A3-EE3C-28E9-A0ED36F13546}"/>
              </a:ext>
            </a:extLst>
          </p:cNvPr>
          <p:cNvSpPr txBox="1"/>
          <p:nvPr/>
        </p:nvSpPr>
        <p:spPr>
          <a:xfrm>
            <a:off x="10744200" y="8283499"/>
            <a:ext cx="5943600" cy="1570302"/>
          </a:xfrm>
          <a:prstGeom prst="rect">
            <a:avLst/>
          </a:prstGeom>
          <a:noFill/>
        </p:spPr>
        <p:txBody>
          <a:bodyPr wrap="square">
            <a:spAutoFit/>
          </a:bodyPr>
          <a:lstStyle/>
          <a:p>
            <a:pPr>
              <a:lnSpc>
                <a:spcPts val="3850"/>
              </a:lnSpc>
            </a:pPr>
            <a:r>
              <a:rPr lang="en-US" sz="2800" dirty="0">
                <a:latin typeface="DM Sans Bold"/>
              </a:rPr>
              <a:t>Jagadeesh </a:t>
            </a:r>
            <a:r>
              <a:rPr lang="en-US" sz="2800" dirty="0" err="1">
                <a:latin typeface="DM Sans Bold"/>
              </a:rPr>
              <a:t>Mekhapothula</a:t>
            </a:r>
            <a:endParaRPr lang="en-US" sz="2800" dirty="0">
              <a:latin typeface="DM Sans Bold"/>
            </a:endParaRPr>
          </a:p>
          <a:p>
            <a:pPr>
              <a:lnSpc>
                <a:spcPts val="3850"/>
              </a:lnSpc>
            </a:pPr>
            <a:r>
              <a:rPr lang="en-US" sz="2800" dirty="0" err="1">
                <a:latin typeface="DM Sans Bold"/>
              </a:rPr>
              <a:t>Backened</a:t>
            </a:r>
            <a:r>
              <a:rPr lang="en-US" sz="2800" dirty="0">
                <a:latin typeface="DM Sans Bold"/>
              </a:rPr>
              <a:t> developer and QA tester</a:t>
            </a:r>
          </a:p>
        </p:txBody>
      </p:sp>
      <p:sp>
        <p:nvSpPr>
          <p:cNvPr id="11" name="Freeform 2">
            <a:extLst>
              <a:ext uri="{FF2B5EF4-FFF2-40B4-BE49-F238E27FC236}">
                <a16:creationId xmlns:a16="http://schemas.microsoft.com/office/drawing/2014/main" id="{A2FA137C-1B8C-C1E9-0431-6B3B0829A9C5}"/>
              </a:ext>
            </a:extLst>
          </p:cNvPr>
          <p:cNvSpPr/>
          <p:nvPr/>
        </p:nvSpPr>
        <p:spPr>
          <a:xfrm>
            <a:off x="6324600" y="354330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313417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72262" y="750570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TextBox 3"/>
          <p:cNvSpPr txBox="1"/>
          <p:nvPr/>
        </p:nvSpPr>
        <p:spPr>
          <a:xfrm>
            <a:off x="1028700" y="1066800"/>
            <a:ext cx="12493081" cy="647706"/>
          </a:xfrm>
          <a:prstGeom prst="rect">
            <a:avLst/>
          </a:prstGeom>
        </p:spPr>
        <p:txBody>
          <a:bodyPr lIns="0" tIns="0" rIns="0" bIns="0" rtlCol="0" anchor="t">
            <a:spAutoFit/>
          </a:bodyPr>
          <a:lstStyle/>
          <a:p>
            <a:pPr algn="ctr">
              <a:lnSpc>
                <a:spcPts val="4950"/>
              </a:lnSpc>
            </a:pPr>
            <a:r>
              <a:rPr lang="en-US" sz="4500">
                <a:solidFill>
                  <a:srgbClr val="8CA9AD"/>
                </a:solidFill>
                <a:latin typeface="DM Sans Bold"/>
              </a:rPr>
              <a:t>PROBLEM STATEMENT</a:t>
            </a:r>
          </a:p>
        </p:txBody>
      </p:sp>
      <p:sp>
        <p:nvSpPr>
          <p:cNvPr id="4" name="TextBox 4"/>
          <p:cNvSpPr txBox="1"/>
          <p:nvPr/>
        </p:nvSpPr>
        <p:spPr>
          <a:xfrm>
            <a:off x="1028700" y="2103474"/>
            <a:ext cx="13283843" cy="4504438"/>
          </a:xfrm>
          <a:prstGeom prst="rect">
            <a:avLst/>
          </a:prstGeom>
        </p:spPr>
        <p:txBody>
          <a:bodyPr wrap="square" lIns="0" tIns="0" rIns="0" bIns="0" rtlCol="0" anchor="t">
            <a:spAutoFit/>
          </a:bodyPr>
          <a:lstStyle/>
          <a:p>
            <a:pPr>
              <a:lnSpc>
                <a:spcPts val="3850"/>
              </a:lnSpc>
            </a:pPr>
            <a:r>
              <a:rPr lang="en-US" sz="3500" dirty="0">
                <a:solidFill>
                  <a:srgbClr val="737373"/>
                </a:solidFill>
                <a:latin typeface="DM Sans"/>
              </a:rPr>
              <a:t>The diagnosis of the dermatological problem is quite complex and it requires expert knowledge and even inaccurate results with no proper knowledge. At present digital solutions lack accuracy and simplicity usage of the application. Thus ,it creates a gap between the human solution and the digital solution. So </a:t>
            </a:r>
            <a:r>
              <a:rPr lang="en-US" sz="3500" dirty="0" err="1">
                <a:solidFill>
                  <a:srgbClr val="737373"/>
                </a:solidFill>
                <a:latin typeface="DM Sans"/>
              </a:rPr>
              <a:t>DermAI</a:t>
            </a:r>
            <a:r>
              <a:rPr lang="en-US" sz="3500" dirty="0">
                <a:solidFill>
                  <a:srgbClr val="737373"/>
                </a:solidFill>
                <a:latin typeface="DM Sans"/>
              </a:rPr>
              <a:t> comes in place which has a user-friendly interface and employs deep learning to diagnose skin conditions and give precision results. Which empowers everyone from general public to have expert dermatologists in their hands.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52800" y="7734300"/>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TextBox 3"/>
          <p:cNvSpPr txBox="1"/>
          <p:nvPr/>
        </p:nvSpPr>
        <p:spPr>
          <a:xfrm>
            <a:off x="1028700" y="1066800"/>
            <a:ext cx="6726444" cy="647706"/>
          </a:xfrm>
          <a:prstGeom prst="rect">
            <a:avLst/>
          </a:prstGeom>
        </p:spPr>
        <p:txBody>
          <a:bodyPr lIns="0" tIns="0" rIns="0" bIns="0" rtlCol="0" anchor="t">
            <a:spAutoFit/>
          </a:bodyPr>
          <a:lstStyle/>
          <a:p>
            <a:pPr algn="ctr">
              <a:lnSpc>
                <a:spcPts val="4950"/>
              </a:lnSpc>
            </a:pPr>
            <a:r>
              <a:rPr lang="en-US" sz="4500">
                <a:solidFill>
                  <a:srgbClr val="8CA9AD"/>
                </a:solidFill>
                <a:latin typeface="DM Sans Bold"/>
              </a:rPr>
              <a:t>PROJECT DESCRIPTION</a:t>
            </a:r>
          </a:p>
        </p:txBody>
      </p:sp>
      <p:sp>
        <p:nvSpPr>
          <p:cNvPr id="4" name="TextBox 4"/>
          <p:cNvSpPr txBox="1"/>
          <p:nvPr/>
        </p:nvSpPr>
        <p:spPr>
          <a:xfrm>
            <a:off x="1028700" y="2103474"/>
            <a:ext cx="13283843" cy="5004575"/>
          </a:xfrm>
          <a:prstGeom prst="rect">
            <a:avLst/>
          </a:prstGeom>
        </p:spPr>
        <p:txBody>
          <a:bodyPr lIns="0" tIns="0" rIns="0" bIns="0" rtlCol="0" anchor="t">
            <a:spAutoFit/>
          </a:bodyPr>
          <a:lstStyle/>
          <a:p>
            <a:pPr>
              <a:lnSpc>
                <a:spcPts val="3850"/>
              </a:lnSpc>
            </a:pPr>
            <a:r>
              <a:rPr lang="en-US" sz="3500" dirty="0" err="1">
                <a:solidFill>
                  <a:srgbClr val="737373"/>
                </a:solidFill>
                <a:latin typeface="DM Sans"/>
              </a:rPr>
              <a:t>DermAI</a:t>
            </a:r>
            <a:r>
              <a:rPr lang="en-US" sz="3500" dirty="0">
                <a:solidFill>
                  <a:srgbClr val="737373"/>
                </a:solidFill>
                <a:latin typeface="DM Sans"/>
              </a:rPr>
              <a:t> is a next-generation mobile Application that is designed to keep easy to use and get accurate diagnosis reports. It uses the latest deep learning model for detection of skin disease which powers the application. The Application is built with react native which gives a seamless cross-platform experience and the backend is supported by node </a:t>
            </a:r>
            <a:r>
              <a:rPr lang="en-US" sz="3500" dirty="0" err="1">
                <a:solidFill>
                  <a:srgbClr val="737373"/>
                </a:solidFill>
                <a:latin typeface="DM Sans"/>
              </a:rPr>
              <a:t>js</a:t>
            </a:r>
            <a:r>
              <a:rPr lang="en-US" sz="3500" dirty="0">
                <a:solidFill>
                  <a:srgbClr val="737373"/>
                </a:solidFill>
                <a:latin typeface="DM Sans"/>
              </a:rPr>
              <a:t> and flask. Use of TensorFlow is for deep learning and Firebase is used for authentication and database management. </a:t>
            </a:r>
            <a:r>
              <a:rPr lang="en-US" sz="3500" dirty="0" err="1">
                <a:solidFill>
                  <a:srgbClr val="737373"/>
                </a:solidFill>
                <a:latin typeface="DM Sans"/>
              </a:rPr>
              <a:t>Digiocean</a:t>
            </a:r>
            <a:r>
              <a:rPr lang="en-US" sz="3500" dirty="0">
                <a:solidFill>
                  <a:srgbClr val="737373"/>
                </a:solidFill>
                <a:latin typeface="DM Sans"/>
              </a:rPr>
              <a:t> is used for deploying the backend services to allow </a:t>
            </a:r>
            <a:r>
              <a:rPr lang="en-US" sz="3500" dirty="0" err="1">
                <a:solidFill>
                  <a:srgbClr val="737373"/>
                </a:solidFill>
                <a:latin typeface="DM Sans"/>
              </a:rPr>
              <a:t>DermAI</a:t>
            </a:r>
            <a:r>
              <a:rPr lang="en-US" sz="3500" dirty="0">
                <a:solidFill>
                  <a:srgbClr val="737373"/>
                </a:solidFill>
                <a:latin typeface="DM Sans"/>
              </a:rPr>
              <a:t> to give real-time results in dermatological reports.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00000">
                <a:alpha val="0"/>
              </a:srgbClr>
            </a:solidFill>
            <a:ln w="38100" cap="rnd">
              <a:solidFill>
                <a:srgbClr val="8CA9AD"/>
              </a:solidFill>
              <a:prstDash val="solid"/>
              <a:round/>
            </a:ln>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91478" y="2382662"/>
            <a:ext cx="2618968" cy="616879"/>
            <a:chOff x="0" y="0"/>
            <a:chExt cx="985454" cy="232117"/>
          </a:xfrm>
        </p:grpSpPr>
        <p:sp>
          <p:nvSpPr>
            <p:cNvPr id="6" name="Freeform 6"/>
            <p:cNvSpPr/>
            <p:nvPr/>
          </p:nvSpPr>
          <p:spPr>
            <a:xfrm>
              <a:off x="0" y="0"/>
              <a:ext cx="985454" cy="232117"/>
            </a:xfrm>
            <a:custGeom>
              <a:avLst/>
              <a:gdLst/>
              <a:ahLst/>
              <a:cxnLst/>
              <a:rect l="l" t="t" r="r" b="b"/>
              <a:pathLst>
                <a:path w="985454" h="232117">
                  <a:moveTo>
                    <a:pt x="116058" y="0"/>
                  </a:moveTo>
                  <a:lnTo>
                    <a:pt x="869396" y="0"/>
                  </a:lnTo>
                  <a:cubicBezTo>
                    <a:pt x="900176" y="0"/>
                    <a:pt x="929696" y="12228"/>
                    <a:pt x="951461" y="33993"/>
                  </a:cubicBezTo>
                  <a:cubicBezTo>
                    <a:pt x="973227" y="55758"/>
                    <a:pt x="985454" y="85278"/>
                    <a:pt x="985454" y="116058"/>
                  </a:cubicBezTo>
                  <a:lnTo>
                    <a:pt x="985454" y="116058"/>
                  </a:lnTo>
                  <a:cubicBezTo>
                    <a:pt x="985454" y="146839"/>
                    <a:pt x="973227" y="176359"/>
                    <a:pt x="951461" y="198124"/>
                  </a:cubicBezTo>
                  <a:cubicBezTo>
                    <a:pt x="929696" y="219889"/>
                    <a:pt x="900176" y="232117"/>
                    <a:pt x="869396" y="232117"/>
                  </a:cubicBezTo>
                  <a:lnTo>
                    <a:pt x="116058" y="232117"/>
                  </a:lnTo>
                  <a:cubicBezTo>
                    <a:pt x="85278" y="232117"/>
                    <a:pt x="55758" y="219889"/>
                    <a:pt x="33993" y="198124"/>
                  </a:cubicBezTo>
                  <a:cubicBezTo>
                    <a:pt x="12228" y="176359"/>
                    <a:pt x="0" y="146839"/>
                    <a:pt x="0" y="116058"/>
                  </a:cubicBezTo>
                  <a:lnTo>
                    <a:pt x="0" y="116058"/>
                  </a:lnTo>
                  <a:cubicBezTo>
                    <a:pt x="0" y="85278"/>
                    <a:pt x="12228" y="55758"/>
                    <a:pt x="33993" y="33993"/>
                  </a:cubicBezTo>
                  <a:cubicBezTo>
                    <a:pt x="55758" y="12228"/>
                    <a:pt x="85278" y="0"/>
                    <a:pt x="116058" y="0"/>
                  </a:cubicBezTo>
                  <a:close/>
                </a:path>
              </a:pathLst>
            </a:custGeom>
            <a:solidFill>
              <a:srgbClr val="8CA9AD"/>
            </a:solidFill>
          </p:spPr>
          <p:txBody>
            <a:bodyPr/>
            <a:lstStyle/>
            <a:p>
              <a:endParaRPr lang="en-US"/>
            </a:p>
          </p:txBody>
        </p:sp>
        <p:sp>
          <p:nvSpPr>
            <p:cNvPr id="7" name="TextBox 7"/>
            <p:cNvSpPr txBox="1"/>
            <p:nvPr/>
          </p:nvSpPr>
          <p:spPr>
            <a:xfrm>
              <a:off x="0" y="-57150"/>
              <a:ext cx="985454" cy="289267"/>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074373" y="2516794"/>
            <a:ext cx="3061073" cy="377190"/>
          </a:xfrm>
          <a:prstGeom prst="rect">
            <a:avLst/>
          </a:prstGeom>
        </p:spPr>
        <p:txBody>
          <a:bodyPr lIns="0" tIns="0" rIns="0" bIns="0" rtlCol="0" anchor="t">
            <a:spAutoFit/>
          </a:bodyPr>
          <a:lstStyle/>
          <a:p>
            <a:pPr>
              <a:lnSpc>
                <a:spcPts val="2970"/>
              </a:lnSpc>
            </a:pPr>
            <a:r>
              <a:rPr lang="en-US" sz="2700">
                <a:solidFill>
                  <a:srgbClr val="FFFFFF"/>
                </a:solidFill>
                <a:latin typeface="DM Sans Bold"/>
              </a:rPr>
              <a:t>PEOPLE</a:t>
            </a:r>
          </a:p>
        </p:txBody>
      </p:sp>
      <p:sp>
        <p:nvSpPr>
          <p:cNvPr id="9" name="TextBox 9"/>
          <p:cNvSpPr txBox="1"/>
          <p:nvPr/>
        </p:nvSpPr>
        <p:spPr>
          <a:xfrm>
            <a:off x="13894251" y="2723011"/>
            <a:ext cx="2147524" cy="419100"/>
          </a:xfrm>
          <a:prstGeom prst="rect">
            <a:avLst/>
          </a:prstGeom>
        </p:spPr>
        <p:txBody>
          <a:bodyPr lIns="0" tIns="0" rIns="0" bIns="0" rtlCol="0" anchor="t">
            <a:spAutoFit/>
          </a:bodyPr>
          <a:lstStyle/>
          <a:p>
            <a:pPr algn="ctr">
              <a:lnSpc>
                <a:spcPts val="3299"/>
              </a:lnSpc>
            </a:pPr>
            <a:r>
              <a:rPr lang="en-US" sz="2999">
                <a:solidFill>
                  <a:srgbClr val="FFFFFF"/>
                </a:solidFill>
                <a:latin typeface="DM Sans Bold"/>
              </a:rPr>
              <a:t>458K</a:t>
            </a:r>
          </a:p>
        </p:txBody>
      </p:sp>
      <p:sp>
        <p:nvSpPr>
          <p:cNvPr id="10" name="TextBox 10"/>
          <p:cNvSpPr txBox="1"/>
          <p:nvPr/>
        </p:nvSpPr>
        <p:spPr>
          <a:xfrm>
            <a:off x="13894251" y="4912607"/>
            <a:ext cx="2147524" cy="419100"/>
          </a:xfrm>
          <a:prstGeom prst="rect">
            <a:avLst/>
          </a:prstGeom>
        </p:spPr>
        <p:txBody>
          <a:bodyPr lIns="0" tIns="0" rIns="0" bIns="0" rtlCol="0" anchor="t">
            <a:spAutoFit/>
          </a:bodyPr>
          <a:lstStyle/>
          <a:p>
            <a:pPr algn="ctr">
              <a:lnSpc>
                <a:spcPts val="3299"/>
              </a:lnSpc>
            </a:pPr>
            <a:r>
              <a:rPr lang="en-US" sz="2999">
                <a:solidFill>
                  <a:srgbClr val="FFFFFF"/>
                </a:solidFill>
                <a:latin typeface="DM Sans Bold"/>
              </a:rPr>
              <a:t>$752,000</a:t>
            </a:r>
          </a:p>
        </p:txBody>
      </p:sp>
      <p:sp>
        <p:nvSpPr>
          <p:cNvPr id="11" name="TextBox 11"/>
          <p:cNvSpPr txBox="1"/>
          <p:nvPr/>
        </p:nvSpPr>
        <p:spPr>
          <a:xfrm>
            <a:off x="13894251" y="7119865"/>
            <a:ext cx="2147524" cy="419100"/>
          </a:xfrm>
          <a:prstGeom prst="rect">
            <a:avLst/>
          </a:prstGeom>
        </p:spPr>
        <p:txBody>
          <a:bodyPr lIns="0" tIns="0" rIns="0" bIns="0" rtlCol="0" anchor="t">
            <a:spAutoFit/>
          </a:bodyPr>
          <a:lstStyle/>
          <a:p>
            <a:pPr algn="ctr">
              <a:lnSpc>
                <a:spcPts val="3299"/>
              </a:lnSpc>
            </a:pPr>
            <a:r>
              <a:rPr lang="en-US" sz="2999">
                <a:solidFill>
                  <a:srgbClr val="FFFFFF"/>
                </a:solidFill>
                <a:latin typeface="DM Sans Bold"/>
              </a:rPr>
              <a:t>86%</a:t>
            </a:r>
          </a:p>
        </p:txBody>
      </p:sp>
      <p:sp>
        <p:nvSpPr>
          <p:cNvPr id="12" name="TextBox 12"/>
          <p:cNvSpPr txBox="1"/>
          <p:nvPr/>
        </p:nvSpPr>
        <p:spPr>
          <a:xfrm>
            <a:off x="2074373" y="4639457"/>
            <a:ext cx="3061073" cy="377190"/>
          </a:xfrm>
          <a:prstGeom prst="rect">
            <a:avLst/>
          </a:prstGeom>
        </p:spPr>
        <p:txBody>
          <a:bodyPr lIns="0" tIns="0" rIns="0" bIns="0" rtlCol="0" anchor="t">
            <a:spAutoFit/>
          </a:bodyPr>
          <a:lstStyle/>
          <a:p>
            <a:pPr>
              <a:lnSpc>
                <a:spcPts val="2970"/>
              </a:lnSpc>
            </a:pPr>
            <a:r>
              <a:rPr lang="en-US" sz="2700">
                <a:solidFill>
                  <a:srgbClr val="FFFFFF"/>
                </a:solidFill>
                <a:latin typeface="DM Sans Bold"/>
              </a:rPr>
              <a:t>SALES</a:t>
            </a:r>
          </a:p>
        </p:txBody>
      </p:sp>
      <p:sp>
        <p:nvSpPr>
          <p:cNvPr id="13" name="TextBox 13"/>
          <p:cNvSpPr txBox="1"/>
          <p:nvPr/>
        </p:nvSpPr>
        <p:spPr>
          <a:xfrm>
            <a:off x="2074373" y="3178175"/>
            <a:ext cx="3536224" cy="2428742"/>
          </a:xfrm>
          <a:prstGeom prst="rect">
            <a:avLst/>
          </a:prstGeom>
        </p:spPr>
        <p:txBody>
          <a:bodyPr lIns="0" tIns="0" rIns="0" bIns="0" rtlCol="0" anchor="t">
            <a:spAutoFit/>
          </a:bodyPr>
          <a:lstStyle/>
          <a:p>
            <a:pPr>
              <a:lnSpc>
                <a:spcPts val="2749"/>
              </a:lnSpc>
            </a:pPr>
            <a:r>
              <a:rPr lang="en-US" sz="2499" dirty="0">
                <a:solidFill>
                  <a:srgbClr val="A6A6A6"/>
                </a:solidFill>
                <a:latin typeface="DM Sans"/>
              </a:rPr>
              <a:t>With the raise of smartphones, </a:t>
            </a:r>
            <a:r>
              <a:rPr lang="en-US" sz="2499" dirty="0" err="1">
                <a:solidFill>
                  <a:srgbClr val="A6A6A6"/>
                </a:solidFill>
                <a:latin typeface="DM Sans"/>
              </a:rPr>
              <a:t>DermAI</a:t>
            </a:r>
            <a:r>
              <a:rPr lang="en-US" sz="2499" dirty="0">
                <a:solidFill>
                  <a:srgbClr val="A6A6A6"/>
                </a:solidFill>
                <a:latin typeface="DM Sans"/>
              </a:rPr>
              <a:t> targets a growing demographic where users who require preliminary analysis tools.</a:t>
            </a:r>
          </a:p>
        </p:txBody>
      </p:sp>
      <p:sp>
        <p:nvSpPr>
          <p:cNvPr id="14" name="TextBox 14"/>
          <p:cNvSpPr txBox="1"/>
          <p:nvPr/>
        </p:nvSpPr>
        <p:spPr>
          <a:xfrm>
            <a:off x="13789753" y="5350757"/>
            <a:ext cx="2356520" cy="698500"/>
          </a:xfrm>
          <a:prstGeom prst="rect">
            <a:avLst/>
          </a:prstGeom>
        </p:spPr>
        <p:txBody>
          <a:bodyPr lIns="0" tIns="0" rIns="0" bIns="0" rtlCol="0" anchor="t">
            <a:spAutoFit/>
          </a:bodyPr>
          <a:lstStyle/>
          <a:p>
            <a:pPr algn="ctr">
              <a:lnSpc>
                <a:spcPts val="2749"/>
              </a:lnSpc>
            </a:pPr>
            <a:r>
              <a:rPr lang="en-US" sz="2499" dirty="0">
                <a:solidFill>
                  <a:srgbClr val="FFFFFF"/>
                </a:solidFill>
                <a:latin typeface="DM Sans"/>
              </a:rPr>
              <a:t>Total revenue in 2022</a:t>
            </a:r>
          </a:p>
        </p:txBody>
      </p:sp>
      <p:sp>
        <p:nvSpPr>
          <p:cNvPr id="15" name="TextBox 15"/>
          <p:cNvSpPr txBox="1"/>
          <p:nvPr/>
        </p:nvSpPr>
        <p:spPr>
          <a:xfrm>
            <a:off x="13789753" y="7558015"/>
            <a:ext cx="2356520" cy="698500"/>
          </a:xfrm>
          <a:prstGeom prst="rect">
            <a:avLst/>
          </a:prstGeom>
        </p:spPr>
        <p:txBody>
          <a:bodyPr lIns="0" tIns="0" rIns="0" bIns="0" rtlCol="0" anchor="t">
            <a:spAutoFit/>
          </a:bodyPr>
          <a:lstStyle/>
          <a:p>
            <a:pPr algn="ctr">
              <a:lnSpc>
                <a:spcPts val="2749"/>
              </a:lnSpc>
            </a:pPr>
            <a:r>
              <a:rPr lang="en-US" sz="2499">
                <a:solidFill>
                  <a:srgbClr val="FFFFFF"/>
                </a:solidFill>
                <a:latin typeface="DM Sans"/>
              </a:rPr>
              <a:t>Market share in global</a:t>
            </a:r>
          </a:p>
        </p:txBody>
      </p:sp>
      <p:grpSp>
        <p:nvGrpSpPr>
          <p:cNvPr id="16" name="Group 16"/>
          <p:cNvGrpSpPr/>
          <p:nvPr/>
        </p:nvGrpSpPr>
        <p:grpSpPr>
          <a:xfrm>
            <a:off x="13058453" y="2382662"/>
            <a:ext cx="3819118" cy="2207259"/>
            <a:chOff x="0" y="0"/>
            <a:chExt cx="5092158" cy="2943012"/>
          </a:xfrm>
        </p:grpSpPr>
        <p:grpSp>
          <p:nvGrpSpPr>
            <p:cNvPr id="17" name="Group 17"/>
            <p:cNvGrpSpPr/>
            <p:nvPr/>
          </p:nvGrpSpPr>
          <p:grpSpPr>
            <a:xfrm>
              <a:off x="0" y="0"/>
              <a:ext cx="3491958" cy="822506"/>
              <a:chOff x="0" y="0"/>
              <a:chExt cx="985454" cy="232117"/>
            </a:xfrm>
          </p:grpSpPr>
          <p:sp>
            <p:nvSpPr>
              <p:cNvPr id="18" name="Freeform 18"/>
              <p:cNvSpPr/>
              <p:nvPr/>
            </p:nvSpPr>
            <p:spPr>
              <a:xfrm>
                <a:off x="0" y="0"/>
                <a:ext cx="985454" cy="232117"/>
              </a:xfrm>
              <a:custGeom>
                <a:avLst/>
                <a:gdLst/>
                <a:ahLst/>
                <a:cxnLst/>
                <a:rect l="l" t="t" r="r" b="b"/>
                <a:pathLst>
                  <a:path w="985454" h="232117">
                    <a:moveTo>
                      <a:pt x="116058" y="0"/>
                    </a:moveTo>
                    <a:lnTo>
                      <a:pt x="869396" y="0"/>
                    </a:lnTo>
                    <a:cubicBezTo>
                      <a:pt x="900176" y="0"/>
                      <a:pt x="929696" y="12228"/>
                      <a:pt x="951461" y="33993"/>
                    </a:cubicBezTo>
                    <a:cubicBezTo>
                      <a:pt x="973227" y="55758"/>
                      <a:pt x="985454" y="85278"/>
                      <a:pt x="985454" y="116058"/>
                    </a:cubicBezTo>
                    <a:lnTo>
                      <a:pt x="985454" y="116058"/>
                    </a:lnTo>
                    <a:cubicBezTo>
                      <a:pt x="985454" y="146839"/>
                      <a:pt x="973227" y="176359"/>
                      <a:pt x="951461" y="198124"/>
                    </a:cubicBezTo>
                    <a:cubicBezTo>
                      <a:pt x="929696" y="219889"/>
                      <a:pt x="900176" y="232117"/>
                      <a:pt x="869396" y="232117"/>
                    </a:cubicBezTo>
                    <a:lnTo>
                      <a:pt x="116058" y="232117"/>
                    </a:lnTo>
                    <a:cubicBezTo>
                      <a:pt x="85278" y="232117"/>
                      <a:pt x="55758" y="219889"/>
                      <a:pt x="33993" y="198124"/>
                    </a:cubicBezTo>
                    <a:cubicBezTo>
                      <a:pt x="12228" y="176359"/>
                      <a:pt x="0" y="146839"/>
                      <a:pt x="0" y="116058"/>
                    </a:cubicBezTo>
                    <a:lnTo>
                      <a:pt x="0" y="116058"/>
                    </a:lnTo>
                    <a:cubicBezTo>
                      <a:pt x="0" y="85278"/>
                      <a:pt x="12228" y="55758"/>
                      <a:pt x="33993" y="33993"/>
                    </a:cubicBezTo>
                    <a:cubicBezTo>
                      <a:pt x="55758" y="12228"/>
                      <a:pt x="85278" y="0"/>
                      <a:pt x="116058" y="0"/>
                    </a:cubicBezTo>
                    <a:close/>
                  </a:path>
                </a:pathLst>
              </a:custGeom>
              <a:solidFill>
                <a:srgbClr val="8CA9AD"/>
              </a:solidFill>
            </p:spPr>
            <p:txBody>
              <a:bodyPr/>
              <a:lstStyle/>
              <a:p>
                <a:endParaRPr lang="en-US"/>
              </a:p>
            </p:txBody>
          </p:sp>
          <p:sp>
            <p:nvSpPr>
              <p:cNvPr id="19" name="TextBox 19"/>
              <p:cNvSpPr txBox="1"/>
              <p:nvPr/>
            </p:nvSpPr>
            <p:spPr>
              <a:xfrm>
                <a:off x="0" y="-57150"/>
                <a:ext cx="985454" cy="289267"/>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77193" y="169318"/>
              <a:ext cx="4081431" cy="512445"/>
            </a:xfrm>
            <a:prstGeom prst="rect">
              <a:avLst/>
            </a:prstGeom>
          </p:spPr>
          <p:txBody>
            <a:bodyPr lIns="0" tIns="0" rIns="0" bIns="0" rtlCol="0" anchor="t">
              <a:spAutoFit/>
            </a:bodyPr>
            <a:lstStyle/>
            <a:p>
              <a:pPr>
                <a:lnSpc>
                  <a:spcPts val="2970"/>
                </a:lnSpc>
              </a:pPr>
              <a:r>
                <a:rPr lang="en-US" sz="2700">
                  <a:solidFill>
                    <a:srgbClr val="FFFFFF"/>
                  </a:solidFill>
                  <a:latin typeface="DM Sans Bold"/>
                </a:rPr>
                <a:t>MARKET</a:t>
              </a:r>
            </a:p>
          </p:txBody>
        </p:sp>
        <p:sp>
          <p:nvSpPr>
            <p:cNvPr id="21" name="TextBox 21"/>
            <p:cNvSpPr txBox="1"/>
            <p:nvPr/>
          </p:nvSpPr>
          <p:spPr>
            <a:xfrm>
              <a:off x="377193" y="1090928"/>
              <a:ext cx="4714965" cy="1852083"/>
            </a:xfrm>
            <a:prstGeom prst="rect">
              <a:avLst/>
            </a:prstGeom>
          </p:spPr>
          <p:txBody>
            <a:bodyPr lIns="0" tIns="0" rIns="0" bIns="0" rtlCol="0" anchor="t">
              <a:spAutoFit/>
            </a:bodyPr>
            <a:lstStyle/>
            <a:p>
              <a:pPr>
                <a:lnSpc>
                  <a:spcPts val="2749"/>
                </a:lnSpc>
              </a:pPr>
              <a:r>
                <a:rPr lang="en-US" sz="2499" dirty="0">
                  <a:solidFill>
                    <a:srgbClr val="A6A6A6"/>
                  </a:solidFill>
                  <a:latin typeface="DM Sans"/>
                </a:rPr>
                <a:t>The </a:t>
              </a:r>
              <a:r>
                <a:rPr lang="en-US" sz="2499" dirty="0" err="1">
                  <a:solidFill>
                    <a:srgbClr val="A6A6A6"/>
                  </a:solidFill>
                  <a:latin typeface="DM Sans"/>
                </a:rPr>
                <a:t>teledermatology</a:t>
              </a:r>
              <a:r>
                <a:rPr lang="en-US" sz="2499" dirty="0">
                  <a:solidFill>
                    <a:srgbClr val="A6A6A6"/>
                  </a:solidFill>
                  <a:latin typeface="DM Sans"/>
                </a:rPr>
                <a:t> market is expanding and with CAGR of 16.3% by 2025</a:t>
              </a:r>
            </a:p>
          </p:txBody>
        </p:sp>
      </p:grpSp>
      <p:sp>
        <p:nvSpPr>
          <p:cNvPr id="22" name="TextBox 22"/>
          <p:cNvSpPr txBox="1"/>
          <p:nvPr/>
        </p:nvSpPr>
        <p:spPr>
          <a:xfrm>
            <a:off x="5515347" y="1771994"/>
            <a:ext cx="7257307" cy="1945010"/>
          </a:xfrm>
          <a:prstGeom prst="rect">
            <a:avLst/>
          </a:prstGeom>
        </p:spPr>
        <p:txBody>
          <a:bodyPr lIns="0" tIns="0" rIns="0" bIns="0" rtlCol="0" anchor="t">
            <a:spAutoFit/>
          </a:bodyPr>
          <a:lstStyle/>
          <a:p>
            <a:pPr algn="ctr">
              <a:lnSpc>
                <a:spcPts val="7590"/>
              </a:lnSpc>
            </a:pPr>
            <a:r>
              <a:rPr lang="en-US" sz="6900">
                <a:solidFill>
                  <a:srgbClr val="8CA9AD"/>
                </a:solidFill>
                <a:latin typeface="DM Sans Bold"/>
              </a:rPr>
              <a:t>MARKET ANALYSIS</a:t>
            </a:r>
          </a:p>
        </p:txBody>
      </p:sp>
      <p:pic>
        <p:nvPicPr>
          <p:cNvPr id="23" name="Picture 23"/>
          <p:cNvPicPr>
            <a:picLocks noChangeAspect="1"/>
          </p:cNvPicPr>
          <p:nvPr/>
        </p:nvPicPr>
        <p:blipFill>
          <a:blip r:embed="rId2"/>
          <a:stretch>
            <a:fillRect/>
          </a:stretch>
        </p:blipFill>
        <p:spPr>
          <a:xfrm rot="-5400000">
            <a:off x="5928441" y="1858350"/>
            <a:ext cx="6344786" cy="78786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2573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dirty="0"/>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4124325"/>
            <a:ext cx="7571992" cy="1066800"/>
          </a:xfrm>
          <a:prstGeom prst="rect">
            <a:avLst/>
          </a:prstGeom>
        </p:spPr>
        <p:txBody>
          <a:bodyPr lIns="0" tIns="0" rIns="0" bIns="0" rtlCol="0" anchor="t">
            <a:spAutoFit/>
          </a:bodyPr>
          <a:lstStyle/>
          <a:p>
            <a:pPr algn="r">
              <a:lnSpc>
                <a:spcPts val="8250"/>
              </a:lnSpc>
            </a:pPr>
            <a:r>
              <a:rPr lang="en-US" sz="7500" dirty="0">
                <a:solidFill>
                  <a:srgbClr val="FFFFFF"/>
                </a:solidFill>
                <a:latin typeface="DM Sans Bold"/>
              </a:rPr>
              <a:t>PERSONAS</a:t>
            </a:r>
          </a:p>
        </p:txBody>
      </p:sp>
      <p:sp>
        <p:nvSpPr>
          <p:cNvPr id="6" name="TextBox 6"/>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05.</a:t>
            </a:r>
          </a:p>
        </p:txBody>
      </p:sp>
      <p:sp>
        <p:nvSpPr>
          <p:cNvPr id="7" name="Freeform 7"/>
          <p:cNvSpPr/>
          <p:nvPr/>
        </p:nvSpPr>
        <p:spPr>
          <a:xfrm>
            <a:off x="2362200" y="4381500"/>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8" name="Freeform 8"/>
          <p:cNvSpPr/>
          <p:nvPr/>
        </p:nvSpPr>
        <p:spPr>
          <a:xfrm>
            <a:off x="8991600" y="5191125"/>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9" name="Freeform 9"/>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861</Words>
  <Application>Microsoft Office PowerPoint</Application>
  <PresentationFormat>Custom</PresentationFormat>
  <Paragraphs>132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Canva Sans Bold</vt:lpstr>
      <vt:lpstr>Canva Sans</vt:lpstr>
      <vt:lpstr>DM Sans Italics</vt:lpstr>
      <vt:lpstr>Arial</vt:lpstr>
      <vt:lpstr>DM Sans Bold</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Pitch Deck</dc:title>
  <cp:lastModifiedBy>Chilukuri, Mr. Bhargava</cp:lastModifiedBy>
  <cp:revision>25</cp:revision>
  <dcterms:created xsi:type="dcterms:W3CDTF">2006-08-16T00:00:00Z</dcterms:created>
  <dcterms:modified xsi:type="dcterms:W3CDTF">2024-02-15T04:06:42Z</dcterms:modified>
  <dc:identifier>DAF8vqN0qHA</dc:identifier>
</cp:coreProperties>
</file>