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652"/>
  </p:normalViewPr>
  <p:slideViewPr>
    <p:cSldViewPr snapToGrid="0">
      <p:cViewPr varScale="1">
        <p:scale>
          <a:sx n="85" d="100"/>
          <a:sy n="85" d="100"/>
        </p:scale>
        <p:origin x="1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B76CE-3EC4-41FE-B85B-1A1ECC5C6E10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3A2080-3766-4BC4-AC5B-8B32EFA273D9}">
      <dgm:prSet/>
      <dgm:spPr/>
      <dgm:t>
        <a:bodyPr/>
        <a:lstStyle/>
        <a:p>
          <a:r>
            <a:rPr lang="en-IN" b="1"/>
            <a:t>Team Member Roles and Responsibilities</a:t>
          </a:r>
          <a:endParaRPr lang="en-US"/>
        </a:p>
      </dgm:t>
    </dgm:pt>
    <dgm:pt modelId="{75D6F167-BB3E-4868-A427-A5B4C0ED1845}" type="parTrans" cxnId="{36C1CA23-348B-4CE0-AD63-EB4CC0FDEA00}">
      <dgm:prSet/>
      <dgm:spPr/>
      <dgm:t>
        <a:bodyPr/>
        <a:lstStyle/>
        <a:p>
          <a:endParaRPr lang="en-US"/>
        </a:p>
      </dgm:t>
    </dgm:pt>
    <dgm:pt modelId="{1E4F846C-664C-4314-8B0B-C75E3AF4FE69}" type="sibTrans" cxnId="{36C1CA23-348B-4CE0-AD63-EB4CC0FDEA00}">
      <dgm:prSet/>
      <dgm:spPr/>
      <dgm:t>
        <a:bodyPr/>
        <a:lstStyle/>
        <a:p>
          <a:endParaRPr lang="en-US"/>
        </a:p>
      </dgm:t>
    </dgm:pt>
    <dgm:pt modelId="{89E91D4C-9D29-41DC-B58E-F1E40081D164}">
      <dgm:prSet/>
      <dgm:spPr/>
      <dgm:t>
        <a:bodyPr/>
        <a:lstStyle/>
        <a:p>
          <a:r>
            <a:rPr lang="en-IN" b="1"/>
            <a:t>Problem Statement</a:t>
          </a:r>
          <a:endParaRPr lang="en-US"/>
        </a:p>
      </dgm:t>
    </dgm:pt>
    <dgm:pt modelId="{126E5D82-865F-4105-AF18-0EEA06E2C0CA}" type="parTrans" cxnId="{E1E9562D-9C3C-4693-BBE9-750A0EAC254D}">
      <dgm:prSet/>
      <dgm:spPr/>
      <dgm:t>
        <a:bodyPr/>
        <a:lstStyle/>
        <a:p>
          <a:endParaRPr lang="en-US"/>
        </a:p>
      </dgm:t>
    </dgm:pt>
    <dgm:pt modelId="{2402536C-D0C2-4C4C-9ECD-25B6F2C7CEC5}" type="sibTrans" cxnId="{E1E9562D-9C3C-4693-BBE9-750A0EAC254D}">
      <dgm:prSet/>
      <dgm:spPr/>
      <dgm:t>
        <a:bodyPr/>
        <a:lstStyle/>
        <a:p>
          <a:endParaRPr lang="en-US"/>
        </a:p>
      </dgm:t>
    </dgm:pt>
    <dgm:pt modelId="{D2996A31-B2E6-4171-9203-3E6F3AB57692}">
      <dgm:prSet/>
      <dgm:spPr/>
      <dgm:t>
        <a:bodyPr/>
        <a:lstStyle/>
        <a:p>
          <a:r>
            <a:rPr lang="en-IN" b="1"/>
            <a:t>Project Description</a:t>
          </a:r>
          <a:endParaRPr lang="en-US"/>
        </a:p>
      </dgm:t>
    </dgm:pt>
    <dgm:pt modelId="{797EDF72-C441-4677-953D-A7007692ACDF}" type="parTrans" cxnId="{9A9F79B1-D77D-4F56-86DA-A46577474446}">
      <dgm:prSet/>
      <dgm:spPr/>
      <dgm:t>
        <a:bodyPr/>
        <a:lstStyle/>
        <a:p>
          <a:endParaRPr lang="en-US"/>
        </a:p>
      </dgm:t>
    </dgm:pt>
    <dgm:pt modelId="{E988AB5C-F09D-4673-A460-28F4DA405D7E}" type="sibTrans" cxnId="{9A9F79B1-D77D-4F56-86DA-A46577474446}">
      <dgm:prSet/>
      <dgm:spPr/>
      <dgm:t>
        <a:bodyPr/>
        <a:lstStyle/>
        <a:p>
          <a:endParaRPr lang="en-US"/>
        </a:p>
      </dgm:t>
    </dgm:pt>
    <dgm:pt modelId="{9099B2FB-7EA8-4E39-BA0F-BB0FA133A6DB}">
      <dgm:prSet/>
      <dgm:spPr/>
      <dgm:t>
        <a:bodyPr/>
        <a:lstStyle/>
        <a:p>
          <a:r>
            <a:rPr lang="en-IN" b="1"/>
            <a:t>Personas </a:t>
          </a:r>
          <a:endParaRPr lang="en-US"/>
        </a:p>
      </dgm:t>
    </dgm:pt>
    <dgm:pt modelId="{3330CAA0-D847-4B89-8DA8-0F9D90D82C70}" type="parTrans" cxnId="{DD698F79-46A1-4B04-B8FF-A6F4F1B88AC3}">
      <dgm:prSet/>
      <dgm:spPr/>
      <dgm:t>
        <a:bodyPr/>
        <a:lstStyle/>
        <a:p>
          <a:endParaRPr lang="en-US"/>
        </a:p>
      </dgm:t>
    </dgm:pt>
    <dgm:pt modelId="{745EED30-B4A7-4907-B779-B70817AA3800}" type="sibTrans" cxnId="{DD698F79-46A1-4B04-B8FF-A6F4F1B88AC3}">
      <dgm:prSet/>
      <dgm:spPr/>
      <dgm:t>
        <a:bodyPr/>
        <a:lstStyle/>
        <a:p>
          <a:endParaRPr lang="en-US"/>
        </a:p>
      </dgm:t>
    </dgm:pt>
    <dgm:pt modelId="{85E2D4F0-F99A-4236-82A2-E061E4A98A32}">
      <dgm:prSet/>
      <dgm:spPr/>
      <dgm:t>
        <a:bodyPr/>
        <a:lstStyle/>
        <a:p>
          <a:r>
            <a:rPr lang="en-IN" b="1"/>
            <a:t>Technologies</a:t>
          </a:r>
          <a:endParaRPr lang="en-US"/>
        </a:p>
      </dgm:t>
    </dgm:pt>
    <dgm:pt modelId="{C1449D8D-1130-478C-8FB6-2873E946E37F}" type="parTrans" cxnId="{3B7E7DC8-FF3D-443F-8800-DEEC7A3F147D}">
      <dgm:prSet/>
      <dgm:spPr/>
      <dgm:t>
        <a:bodyPr/>
        <a:lstStyle/>
        <a:p>
          <a:endParaRPr lang="en-US"/>
        </a:p>
      </dgm:t>
    </dgm:pt>
    <dgm:pt modelId="{EA139696-6805-46B5-8C32-B08EECCA8247}" type="sibTrans" cxnId="{3B7E7DC8-FF3D-443F-8800-DEEC7A3F147D}">
      <dgm:prSet/>
      <dgm:spPr/>
      <dgm:t>
        <a:bodyPr/>
        <a:lstStyle/>
        <a:p>
          <a:endParaRPr lang="en-US"/>
        </a:p>
      </dgm:t>
    </dgm:pt>
    <dgm:pt modelId="{14760AA5-7585-4B73-A359-4FC2D70330B0}">
      <dgm:prSet/>
      <dgm:spPr/>
      <dgm:t>
        <a:bodyPr/>
        <a:lstStyle/>
        <a:p>
          <a:r>
            <a:rPr lang="en-IN" b="1"/>
            <a:t>Algorithms</a:t>
          </a:r>
          <a:endParaRPr lang="en-US"/>
        </a:p>
      </dgm:t>
    </dgm:pt>
    <dgm:pt modelId="{6DA9DC72-E1E0-4292-A2B7-B05B5DA7A1F6}" type="parTrans" cxnId="{B8B1C0AF-B54F-40EE-9C0B-113EE289863A}">
      <dgm:prSet/>
      <dgm:spPr/>
      <dgm:t>
        <a:bodyPr/>
        <a:lstStyle/>
        <a:p>
          <a:endParaRPr lang="en-US"/>
        </a:p>
      </dgm:t>
    </dgm:pt>
    <dgm:pt modelId="{56D290E7-36B3-4D99-A11C-7A9E78F906D0}" type="sibTrans" cxnId="{B8B1C0AF-B54F-40EE-9C0B-113EE289863A}">
      <dgm:prSet/>
      <dgm:spPr/>
      <dgm:t>
        <a:bodyPr/>
        <a:lstStyle/>
        <a:p>
          <a:endParaRPr lang="en-US"/>
        </a:p>
      </dgm:t>
    </dgm:pt>
    <dgm:pt modelId="{37D98F06-AA5D-4CDB-8E37-51446C15CC9F}">
      <dgm:prSet/>
      <dgm:spPr/>
      <dgm:t>
        <a:bodyPr/>
        <a:lstStyle/>
        <a:p>
          <a:r>
            <a:rPr lang="en-IN" b="1"/>
            <a:t>Project Schedule</a:t>
          </a:r>
          <a:endParaRPr lang="en-US"/>
        </a:p>
      </dgm:t>
    </dgm:pt>
    <dgm:pt modelId="{1822C0ED-E42C-4234-B9D6-2E1A0D2A0900}" type="parTrans" cxnId="{20E87EC2-FA3F-48B8-8FD4-A095428EED97}">
      <dgm:prSet/>
      <dgm:spPr/>
      <dgm:t>
        <a:bodyPr/>
        <a:lstStyle/>
        <a:p>
          <a:endParaRPr lang="en-US"/>
        </a:p>
      </dgm:t>
    </dgm:pt>
    <dgm:pt modelId="{F228D567-2580-4E7A-8537-F6996568AFF5}" type="sibTrans" cxnId="{20E87EC2-FA3F-48B8-8FD4-A095428EED97}">
      <dgm:prSet/>
      <dgm:spPr/>
      <dgm:t>
        <a:bodyPr/>
        <a:lstStyle/>
        <a:p>
          <a:endParaRPr lang="en-US"/>
        </a:p>
      </dgm:t>
    </dgm:pt>
    <dgm:pt modelId="{E4B88B41-E4BC-4B0B-8DD8-52CCC83CE60F}">
      <dgm:prSet/>
      <dgm:spPr/>
      <dgm:t>
        <a:bodyPr/>
        <a:lstStyle/>
        <a:p>
          <a:r>
            <a:rPr lang="en-IN" b="1"/>
            <a:t>Team Working Agreement</a:t>
          </a:r>
          <a:endParaRPr lang="en-US"/>
        </a:p>
      </dgm:t>
    </dgm:pt>
    <dgm:pt modelId="{FDD9DC40-F7A8-48B4-97B0-6F552A625325}" type="parTrans" cxnId="{717774D0-B6AD-45AB-ADC6-4392F974F0C7}">
      <dgm:prSet/>
      <dgm:spPr/>
      <dgm:t>
        <a:bodyPr/>
        <a:lstStyle/>
        <a:p>
          <a:endParaRPr lang="en-US"/>
        </a:p>
      </dgm:t>
    </dgm:pt>
    <dgm:pt modelId="{8A661668-38F5-4EC6-AD66-3B21EA64EB24}" type="sibTrans" cxnId="{717774D0-B6AD-45AB-ADC6-4392F974F0C7}">
      <dgm:prSet/>
      <dgm:spPr/>
      <dgm:t>
        <a:bodyPr/>
        <a:lstStyle/>
        <a:p>
          <a:endParaRPr lang="en-US"/>
        </a:p>
      </dgm:t>
    </dgm:pt>
    <dgm:pt modelId="{B0CDEE3A-EE90-4752-B94D-2F82E3658B44}">
      <dgm:prSet/>
      <dgm:spPr/>
      <dgm:t>
        <a:bodyPr/>
        <a:lstStyle/>
        <a:p>
          <a:r>
            <a:rPr lang="en-IN" b="1"/>
            <a:t>Retrospective </a:t>
          </a:r>
          <a:endParaRPr lang="en-US"/>
        </a:p>
      </dgm:t>
    </dgm:pt>
    <dgm:pt modelId="{47F73991-D11F-4070-83C9-48BF1918BDDA}" type="parTrans" cxnId="{42FEC1A5-58A6-4789-BBB3-70C2655AF453}">
      <dgm:prSet/>
      <dgm:spPr/>
      <dgm:t>
        <a:bodyPr/>
        <a:lstStyle/>
        <a:p>
          <a:endParaRPr lang="en-US"/>
        </a:p>
      </dgm:t>
    </dgm:pt>
    <dgm:pt modelId="{E1605856-C6A1-4643-AF92-1A7FC8D59CA5}" type="sibTrans" cxnId="{42FEC1A5-58A6-4789-BBB3-70C2655AF453}">
      <dgm:prSet/>
      <dgm:spPr/>
      <dgm:t>
        <a:bodyPr/>
        <a:lstStyle/>
        <a:p>
          <a:endParaRPr lang="en-US"/>
        </a:p>
      </dgm:t>
    </dgm:pt>
    <dgm:pt modelId="{3972D14F-665F-47C4-88DD-AA909A2860F1}">
      <dgm:prSet/>
      <dgm:spPr/>
      <dgm:t>
        <a:bodyPr/>
        <a:lstStyle/>
        <a:p>
          <a:r>
            <a:rPr lang="en-IN" b="1"/>
            <a:t>Group Wikipage Link</a:t>
          </a:r>
          <a:endParaRPr lang="en-US"/>
        </a:p>
      </dgm:t>
    </dgm:pt>
    <dgm:pt modelId="{729D842A-5CF4-4711-A557-2228DECFF306}" type="parTrans" cxnId="{0D954065-ADD6-495F-9060-2165DF7BE589}">
      <dgm:prSet/>
      <dgm:spPr/>
      <dgm:t>
        <a:bodyPr/>
        <a:lstStyle/>
        <a:p>
          <a:endParaRPr lang="en-US"/>
        </a:p>
      </dgm:t>
    </dgm:pt>
    <dgm:pt modelId="{97E05412-657D-49BE-A450-E90C9C54EF40}" type="sibTrans" cxnId="{0D954065-ADD6-495F-9060-2165DF7BE589}">
      <dgm:prSet/>
      <dgm:spPr/>
      <dgm:t>
        <a:bodyPr/>
        <a:lstStyle/>
        <a:p>
          <a:endParaRPr lang="en-US"/>
        </a:p>
      </dgm:t>
    </dgm:pt>
    <dgm:pt modelId="{0DCF1F28-DBC5-E24F-8316-AEFD12BA0B49}" type="pres">
      <dgm:prSet presAssocID="{8CDB76CE-3EC4-41FE-B85B-1A1ECC5C6E10}" presName="Name0" presStyleCnt="0">
        <dgm:presLayoutVars>
          <dgm:dir/>
          <dgm:resizeHandles val="exact"/>
        </dgm:presLayoutVars>
      </dgm:prSet>
      <dgm:spPr/>
    </dgm:pt>
    <dgm:pt modelId="{D71F023A-BB98-A444-9248-8117DF6DB84B}" type="pres">
      <dgm:prSet presAssocID="{8CDB76CE-3EC4-41FE-B85B-1A1ECC5C6E10}" presName="cycle" presStyleCnt="0"/>
      <dgm:spPr/>
    </dgm:pt>
    <dgm:pt modelId="{3172DB11-A8ED-7C47-9B4D-5B9BE602B5A5}" type="pres">
      <dgm:prSet presAssocID="{F53A2080-3766-4BC4-AC5B-8B32EFA273D9}" presName="nodeFirstNode" presStyleLbl="node1" presStyleIdx="0" presStyleCnt="10">
        <dgm:presLayoutVars>
          <dgm:bulletEnabled val="1"/>
        </dgm:presLayoutVars>
      </dgm:prSet>
      <dgm:spPr/>
    </dgm:pt>
    <dgm:pt modelId="{C95FD494-6447-7144-9472-6523836650A6}" type="pres">
      <dgm:prSet presAssocID="{1E4F846C-664C-4314-8B0B-C75E3AF4FE69}" presName="sibTransFirstNode" presStyleLbl="bgShp" presStyleIdx="0" presStyleCnt="1"/>
      <dgm:spPr/>
    </dgm:pt>
    <dgm:pt modelId="{7CCBC89C-7210-8345-8841-61CA50761833}" type="pres">
      <dgm:prSet presAssocID="{89E91D4C-9D29-41DC-B58E-F1E40081D164}" presName="nodeFollowingNodes" presStyleLbl="node1" presStyleIdx="1" presStyleCnt="10">
        <dgm:presLayoutVars>
          <dgm:bulletEnabled val="1"/>
        </dgm:presLayoutVars>
      </dgm:prSet>
      <dgm:spPr/>
    </dgm:pt>
    <dgm:pt modelId="{D244902E-B76B-E341-9D15-35D5643CB362}" type="pres">
      <dgm:prSet presAssocID="{D2996A31-B2E6-4171-9203-3E6F3AB57692}" presName="nodeFollowingNodes" presStyleLbl="node1" presStyleIdx="2" presStyleCnt="10">
        <dgm:presLayoutVars>
          <dgm:bulletEnabled val="1"/>
        </dgm:presLayoutVars>
      </dgm:prSet>
      <dgm:spPr/>
    </dgm:pt>
    <dgm:pt modelId="{36BE798F-F1B8-F741-B720-77D44703899F}" type="pres">
      <dgm:prSet presAssocID="{9099B2FB-7EA8-4E39-BA0F-BB0FA133A6DB}" presName="nodeFollowingNodes" presStyleLbl="node1" presStyleIdx="3" presStyleCnt="10">
        <dgm:presLayoutVars>
          <dgm:bulletEnabled val="1"/>
        </dgm:presLayoutVars>
      </dgm:prSet>
      <dgm:spPr/>
    </dgm:pt>
    <dgm:pt modelId="{7B9F7A4C-131B-6544-B325-2C88C7F63D9C}" type="pres">
      <dgm:prSet presAssocID="{85E2D4F0-F99A-4236-82A2-E061E4A98A32}" presName="nodeFollowingNodes" presStyleLbl="node1" presStyleIdx="4" presStyleCnt="10">
        <dgm:presLayoutVars>
          <dgm:bulletEnabled val="1"/>
        </dgm:presLayoutVars>
      </dgm:prSet>
      <dgm:spPr/>
    </dgm:pt>
    <dgm:pt modelId="{D0DDF2A7-8058-B94B-89AA-E675ABA8D3FB}" type="pres">
      <dgm:prSet presAssocID="{14760AA5-7585-4B73-A359-4FC2D70330B0}" presName="nodeFollowingNodes" presStyleLbl="node1" presStyleIdx="5" presStyleCnt="10">
        <dgm:presLayoutVars>
          <dgm:bulletEnabled val="1"/>
        </dgm:presLayoutVars>
      </dgm:prSet>
      <dgm:spPr/>
    </dgm:pt>
    <dgm:pt modelId="{BB2B526F-92CB-3341-89E7-307E7D588DDE}" type="pres">
      <dgm:prSet presAssocID="{37D98F06-AA5D-4CDB-8E37-51446C15CC9F}" presName="nodeFollowingNodes" presStyleLbl="node1" presStyleIdx="6" presStyleCnt="10">
        <dgm:presLayoutVars>
          <dgm:bulletEnabled val="1"/>
        </dgm:presLayoutVars>
      </dgm:prSet>
      <dgm:spPr/>
    </dgm:pt>
    <dgm:pt modelId="{51BCAFA6-403E-4740-95C3-289A6F8650F8}" type="pres">
      <dgm:prSet presAssocID="{E4B88B41-E4BC-4B0B-8DD8-52CCC83CE60F}" presName="nodeFollowingNodes" presStyleLbl="node1" presStyleIdx="7" presStyleCnt="10">
        <dgm:presLayoutVars>
          <dgm:bulletEnabled val="1"/>
        </dgm:presLayoutVars>
      </dgm:prSet>
      <dgm:spPr/>
    </dgm:pt>
    <dgm:pt modelId="{F313E25F-043C-EB4A-9E58-8C2DE2E94B7A}" type="pres">
      <dgm:prSet presAssocID="{B0CDEE3A-EE90-4752-B94D-2F82E3658B44}" presName="nodeFollowingNodes" presStyleLbl="node1" presStyleIdx="8" presStyleCnt="10">
        <dgm:presLayoutVars>
          <dgm:bulletEnabled val="1"/>
        </dgm:presLayoutVars>
      </dgm:prSet>
      <dgm:spPr/>
    </dgm:pt>
    <dgm:pt modelId="{AA823B51-2FEF-9448-B4D2-05F3A784B54F}" type="pres">
      <dgm:prSet presAssocID="{3972D14F-665F-47C4-88DD-AA909A2860F1}" presName="nodeFollowingNodes" presStyleLbl="node1" presStyleIdx="9" presStyleCnt="10">
        <dgm:presLayoutVars>
          <dgm:bulletEnabled val="1"/>
        </dgm:presLayoutVars>
      </dgm:prSet>
      <dgm:spPr/>
    </dgm:pt>
  </dgm:ptLst>
  <dgm:cxnLst>
    <dgm:cxn modelId="{890A2D14-0FE1-F648-9541-4C4C0822D0D0}" type="presOf" srcId="{1E4F846C-664C-4314-8B0B-C75E3AF4FE69}" destId="{C95FD494-6447-7144-9472-6523836650A6}" srcOrd="0" destOrd="0" presId="urn:microsoft.com/office/officeart/2005/8/layout/cycle3"/>
    <dgm:cxn modelId="{7707641D-992F-8248-B939-2233B1F83B49}" type="presOf" srcId="{37D98F06-AA5D-4CDB-8E37-51446C15CC9F}" destId="{BB2B526F-92CB-3341-89E7-307E7D588DDE}" srcOrd="0" destOrd="0" presId="urn:microsoft.com/office/officeart/2005/8/layout/cycle3"/>
    <dgm:cxn modelId="{36C1CA23-348B-4CE0-AD63-EB4CC0FDEA00}" srcId="{8CDB76CE-3EC4-41FE-B85B-1A1ECC5C6E10}" destId="{F53A2080-3766-4BC4-AC5B-8B32EFA273D9}" srcOrd="0" destOrd="0" parTransId="{75D6F167-BB3E-4868-A427-A5B4C0ED1845}" sibTransId="{1E4F846C-664C-4314-8B0B-C75E3AF4FE69}"/>
    <dgm:cxn modelId="{E1E9562D-9C3C-4693-BBE9-750A0EAC254D}" srcId="{8CDB76CE-3EC4-41FE-B85B-1A1ECC5C6E10}" destId="{89E91D4C-9D29-41DC-B58E-F1E40081D164}" srcOrd="1" destOrd="0" parTransId="{126E5D82-865F-4105-AF18-0EEA06E2C0CA}" sibTransId="{2402536C-D0C2-4C4C-9ECD-25B6F2C7CEC5}"/>
    <dgm:cxn modelId="{9CE6A34D-EE21-9F45-A332-555E6C6A2A2B}" type="presOf" srcId="{89E91D4C-9D29-41DC-B58E-F1E40081D164}" destId="{7CCBC89C-7210-8345-8841-61CA50761833}" srcOrd="0" destOrd="0" presId="urn:microsoft.com/office/officeart/2005/8/layout/cycle3"/>
    <dgm:cxn modelId="{6D78D360-05D4-084C-852C-4BD4C24DBB37}" type="presOf" srcId="{8CDB76CE-3EC4-41FE-B85B-1A1ECC5C6E10}" destId="{0DCF1F28-DBC5-E24F-8316-AEFD12BA0B49}" srcOrd="0" destOrd="0" presId="urn:microsoft.com/office/officeart/2005/8/layout/cycle3"/>
    <dgm:cxn modelId="{0D954065-ADD6-495F-9060-2165DF7BE589}" srcId="{8CDB76CE-3EC4-41FE-B85B-1A1ECC5C6E10}" destId="{3972D14F-665F-47C4-88DD-AA909A2860F1}" srcOrd="9" destOrd="0" parTransId="{729D842A-5CF4-4711-A557-2228DECFF306}" sibTransId="{97E05412-657D-49BE-A450-E90C9C54EF40}"/>
    <dgm:cxn modelId="{F7325666-94B6-D44C-A239-95E577946576}" type="presOf" srcId="{14760AA5-7585-4B73-A359-4FC2D70330B0}" destId="{D0DDF2A7-8058-B94B-89AA-E675ABA8D3FB}" srcOrd="0" destOrd="0" presId="urn:microsoft.com/office/officeart/2005/8/layout/cycle3"/>
    <dgm:cxn modelId="{2F605074-3901-274D-A15E-325A503EAC87}" type="presOf" srcId="{D2996A31-B2E6-4171-9203-3E6F3AB57692}" destId="{D244902E-B76B-E341-9D15-35D5643CB362}" srcOrd="0" destOrd="0" presId="urn:microsoft.com/office/officeart/2005/8/layout/cycle3"/>
    <dgm:cxn modelId="{9F4BEB75-DF40-9642-B11A-AF3FB303F4EC}" type="presOf" srcId="{85E2D4F0-F99A-4236-82A2-E061E4A98A32}" destId="{7B9F7A4C-131B-6544-B325-2C88C7F63D9C}" srcOrd="0" destOrd="0" presId="urn:microsoft.com/office/officeart/2005/8/layout/cycle3"/>
    <dgm:cxn modelId="{DD698F79-46A1-4B04-B8FF-A6F4F1B88AC3}" srcId="{8CDB76CE-3EC4-41FE-B85B-1A1ECC5C6E10}" destId="{9099B2FB-7EA8-4E39-BA0F-BB0FA133A6DB}" srcOrd="3" destOrd="0" parTransId="{3330CAA0-D847-4B89-8DA8-0F9D90D82C70}" sibTransId="{745EED30-B4A7-4907-B779-B70817AA3800}"/>
    <dgm:cxn modelId="{5D273A7B-3967-7244-A80F-706251BC2F04}" type="presOf" srcId="{3972D14F-665F-47C4-88DD-AA909A2860F1}" destId="{AA823B51-2FEF-9448-B4D2-05F3A784B54F}" srcOrd="0" destOrd="0" presId="urn:microsoft.com/office/officeart/2005/8/layout/cycle3"/>
    <dgm:cxn modelId="{42FEC1A5-58A6-4789-BBB3-70C2655AF453}" srcId="{8CDB76CE-3EC4-41FE-B85B-1A1ECC5C6E10}" destId="{B0CDEE3A-EE90-4752-B94D-2F82E3658B44}" srcOrd="8" destOrd="0" parTransId="{47F73991-D11F-4070-83C9-48BF1918BDDA}" sibTransId="{E1605856-C6A1-4643-AF92-1A7FC8D59CA5}"/>
    <dgm:cxn modelId="{B8B1C0AF-B54F-40EE-9C0B-113EE289863A}" srcId="{8CDB76CE-3EC4-41FE-B85B-1A1ECC5C6E10}" destId="{14760AA5-7585-4B73-A359-4FC2D70330B0}" srcOrd="5" destOrd="0" parTransId="{6DA9DC72-E1E0-4292-A2B7-B05B5DA7A1F6}" sibTransId="{56D290E7-36B3-4D99-A11C-7A9E78F906D0}"/>
    <dgm:cxn modelId="{EB1D01B1-6E4C-2A49-9C0C-9A45A1C30018}" type="presOf" srcId="{F53A2080-3766-4BC4-AC5B-8B32EFA273D9}" destId="{3172DB11-A8ED-7C47-9B4D-5B9BE602B5A5}" srcOrd="0" destOrd="0" presId="urn:microsoft.com/office/officeart/2005/8/layout/cycle3"/>
    <dgm:cxn modelId="{9A9F79B1-D77D-4F56-86DA-A46577474446}" srcId="{8CDB76CE-3EC4-41FE-B85B-1A1ECC5C6E10}" destId="{D2996A31-B2E6-4171-9203-3E6F3AB57692}" srcOrd="2" destOrd="0" parTransId="{797EDF72-C441-4677-953D-A7007692ACDF}" sibTransId="{E988AB5C-F09D-4673-A460-28F4DA405D7E}"/>
    <dgm:cxn modelId="{20E87EC2-FA3F-48B8-8FD4-A095428EED97}" srcId="{8CDB76CE-3EC4-41FE-B85B-1A1ECC5C6E10}" destId="{37D98F06-AA5D-4CDB-8E37-51446C15CC9F}" srcOrd="6" destOrd="0" parTransId="{1822C0ED-E42C-4234-B9D6-2E1A0D2A0900}" sibTransId="{F228D567-2580-4E7A-8537-F6996568AFF5}"/>
    <dgm:cxn modelId="{3B7E7DC8-FF3D-443F-8800-DEEC7A3F147D}" srcId="{8CDB76CE-3EC4-41FE-B85B-1A1ECC5C6E10}" destId="{85E2D4F0-F99A-4236-82A2-E061E4A98A32}" srcOrd="4" destOrd="0" parTransId="{C1449D8D-1130-478C-8FB6-2873E946E37F}" sibTransId="{EA139696-6805-46B5-8C32-B08EECCA8247}"/>
    <dgm:cxn modelId="{717774D0-B6AD-45AB-ADC6-4392F974F0C7}" srcId="{8CDB76CE-3EC4-41FE-B85B-1A1ECC5C6E10}" destId="{E4B88B41-E4BC-4B0B-8DD8-52CCC83CE60F}" srcOrd="7" destOrd="0" parTransId="{FDD9DC40-F7A8-48B4-97B0-6F552A625325}" sibTransId="{8A661668-38F5-4EC6-AD66-3B21EA64EB24}"/>
    <dgm:cxn modelId="{98C0E3E3-4DB4-3340-9E37-B5FC00DD899A}" type="presOf" srcId="{E4B88B41-E4BC-4B0B-8DD8-52CCC83CE60F}" destId="{51BCAFA6-403E-4740-95C3-289A6F8650F8}" srcOrd="0" destOrd="0" presId="urn:microsoft.com/office/officeart/2005/8/layout/cycle3"/>
    <dgm:cxn modelId="{D949F3F1-C199-9342-B4EB-70A93859C384}" type="presOf" srcId="{B0CDEE3A-EE90-4752-B94D-2F82E3658B44}" destId="{F313E25F-043C-EB4A-9E58-8C2DE2E94B7A}" srcOrd="0" destOrd="0" presId="urn:microsoft.com/office/officeart/2005/8/layout/cycle3"/>
    <dgm:cxn modelId="{08455BF6-BCE8-8446-B102-CA67F77D1D81}" type="presOf" srcId="{9099B2FB-7EA8-4E39-BA0F-BB0FA133A6DB}" destId="{36BE798F-F1B8-F741-B720-77D44703899F}" srcOrd="0" destOrd="0" presId="urn:microsoft.com/office/officeart/2005/8/layout/cycle3"/>
    <dgm:cxn modelId="{1DD4C620-1B1D-5F43-8CCA-CDF6C24958DC}" type="presParOf" srcId="{0DCF1F28-DBC5-E24F-8316-AEFD12BA0B49}" destId="{D71F023A-BB98-A444-9248-8117DF6DB84B}" srcOrd="0" destOrd="0" presId="urn:microsoft.com/office/officeart/2005/8/layout/cycle3"/>
    <dgm:cxn modelId="{EDD07669-3B64-984B-8308-A607DE28AA65}" type="presParOf" srcId="{D71F023A-BB98-A444-9248-8117DF6DB84B}" destId="{3172DB11-A8ED-7C47-9B4D-5B9BE602B5A5}" srcOrd="0" destOrd="0" presId="urn:microsoft.com/office/officeart/2005/8/layout/cycle3"/>
    <dgm:cxn modelId="{C2B5D596-60DA-6E44-9805-BD25F3F3E5CE}" type="presParOf" srcId="{D71F023A-BB98-A444-9248-8117DF6DB84B}" destId="{C95FD494-6447-7144-9472-6523836650A6}" srcOrd="1" destOrd="0" presId="urn:microsoft.com/office/officeart/2005/8/layout/cycle3"/>
    <dgm:cxn modelId="{D4A45973-CC96-0249-8542-65552BAE9442}" type="presParOf" srcId="{D71F023A-BB98-A444-9248-8117DF6DB84B}" destId="{7CCBC89C-7210-8345-8841-61CA50761833}" srcOrd="2" destOrd="0" presId="urn:microsoft.com/office/officeart/2005/8/layout/cycle3"/>
    <dgm:cxn modelId="{2511723A-CC8A-F64C-B958-54DB1CFFA938}" type="presParOf" srcId="{D71F023A-BB98-A444-9248-8117DF6DB84B}" destId="{D244902E-B76B-E341-9D15-35D5643CB362}" srcOrd="3" destOrd="0" presId="urn:microsoft.com/office/officeart/2005/8/layout/cycle3"/>
    <dgm:cxn modelId="{9A8EEC90-2714-DD40-99B9-DABFE2A18A2A}" type="presParOf" srcId="{D71F023A-BB98-A444-9248-8117DF6DB84B}" destId="{36BE798F-F1B8-F741-B720-77D44703899F}" srcOrd="4" destOrd="0" presId="urn:microsoft.com/office/officeart/2005/8/layout/cycle3"/>
    <dgm:cxn modelId="{E655AB70-65BD-FA4E-8306-52590171B05D}" type="presParOf" srcId="{D71F023A-BB98-A444-9248-8117DF6DB84B}" destId="{7B9F7A4C-131B-6544-B325-2C88C7F63D9C}" srcOrd="5" destOrd="0" presId="urn:microsoft.com/office/officeart/2005/8/layout/cycle3"/>
    <dgm:cxn modelId="{AF06115A-EF41-0845-8436-32E85980E316}" type="presParOf" srcId="{D71F023A-BB98-A444-9248-8117DF6DB84B}" destId="{D0DDF2A7-8058-B94B-89AA-E675ABA8D3FB}" srcOrd="6" destOrd="0" presId="urn:microsoft.com/office/officeart/2005/8/layout/cycle3"/>
    <dgm:cxn modelId="{A64FA98C-4CBA-F046-829E-803E97F33480}" type="presParOf" srcId="{D71F023A-BB98-A444-9248-8117DF6DB84B}" destId="{BB2B526F-92CB-3341-89E7-307E7D588DDE}" srcOrd="7" destOrd="0" presId="urn:microsoft.com/office/officeart/2005/8/layout/cycle3"/>
    <dgm:cxn modelId="{05F320DA-52A8-BD44-9417-20CE8C5C71A4}" type="presParOf" srcId="{D71F023A-BB98-A444-9248-8117DF6DB84B}" destId="{51BCAFA6-403E-4740-95C3-289A6F8650F8}" srcOrd="8" destOrd="0" presId="urn:microsoft.com/office/officeart/2005/8/layout/cycle3"/>
    <dgm:cxn modelId="{088768A4-09D8-714E-A8F8-370BAF48548D}" type="presParOf" srcId="{D71F023A-BB98-A444-9248-8117DF6DB84B}" destId="{F313E25F-043C-EB4A-9E58-8C2DE2E94B7A}" srcOrd="9" destOrd="0" presId="urn:microsoft.com/office/officeart/2005/8/layout/cycle3"/>
    <dgm:cxn modelId="{42C67975-ED1F-D24C-AEA1-763C3CB3704A}" type="presParOf" srcId="{D71F023A-BB98-A444-9248-8117DF6DB84B}" destId="{AA823B51-2FEF-9448-B4D2-05F3A784B54F}" srcOrd="1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FD494-6447-7144-9472-6523836650A6}">
      <dsp:nvSpPr>
        <dsp:cNvPr id="0" name=""/>
        <dsp:cNvSpPr/>
      </dsp:nvSpPr>
      <dsp:spPr>
        <a:xfrm>
          <a:off x="942065" y="-71706"/>
          <a:ext cx="5558069" cy="5558069"/>
        </a:xfrm>
        <a:prstGeom prst="circularArrow">
          <a:avLst>
            <a:gd name="adj1" fmla="val 5544"/>
            <a:gd name="adj2" fmla="val 330680"/>
            <a:gd name="adj3" fmla="val 14859131"/>
            <a:gd name="adj4" fmla="val 16755975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2DB11-A8ED-7C47-9B4D-5B9BE602B5A5}">
      <dsp:nvSpPr>
        <dsp:cNvPr id="0" name=""/>
        <dsp:cNvSpPr/>
      </dsp:nvSpPr>
      <dsp:spPr>
        <a:xfrm>
          <a:off x="3069726" y="4275"/>
          <a:ext cx="1302748" cy="6513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Team Member Roles and Responsibilities</a:t>
          </a:r>
          <a:endParaRPr lang="en-US" sz="1200" kern="1200"/>
        </a:p>
      </dsp:txBody>
      <dsp:txXfrm>
        <a:off x="3101523" y="36072"/>
        <a:ext cx="1239154" cy="587780"/>
      </dsp:txXfrm>
    </dsp:sp>
    <dsp:sp modelId="{7CCBC89C-7210-8345-8841-61CA50761833}">
      <dsp:nvSpPr>
        <dsp:cNvPr id="0" name=""/>
        <dsp:cNvSpPr/>
      </dsp:nvSpPr>
      <dsp:spPr>
        <a:xfrm>
          <a:off x="4462882" y="456939"/>
          <a:ext cx="1302748" cy="6513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Problem Statement</a:t>
          </a:r>
          <a:endParaRPr lang="en-US" sz="1200" kern="1200"/>
        </a:p>
      </dsp:txBody>
      <dsp:txXfrm>
        <a:off x="4494679" y="488736"/>
        <a:ext cx="1239154" cy="587780"/>
      </dsp:txXfrm>
    </dsp:sp>
    <dsp:sp modelId="{D244902E-B76B-E341-9D15-35D5643CB362}">
      <dsp:nvSpPr>
        <dsp:cNvPr id="0" name=""/>
        <dsp:cNvSpPr/>
      </dsp:nvSpPr>
      <dsp:spPr>
        <a:xfrm>
          <a:off x="5323900" y="1642029"/>
          <a:ext cx="1302748" cy="6513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Project Description</a:t>
          </a:r>
          <a:endParaRPr lang="en-US" sz="1200" kern="1200"/>
        </a:p>
      </dsp:txBody>
      <dsp:txXfrm>
        <a:off x="5355697" y="1673826"/>
        <a:ext cx="1239154" cy="587780"/>
      </dsp:txXfrm>
    </dsp:sp>
    <dsp:sp modelId="{36BE798F-F1B8-F741-B720-77D44703899F}">
      <dsp:nvSpPr>
        <dsp:cNvPr id="0" name=""/>
        <dsp:cNvSpPr/>
      </dsp:nvSpPr>
      <dsp:spPr>
        <a:xfrm>
          <a:off x="5323900" y="3106880"/>
          <a:ext cx="1302748" cy="6513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Personas </a:t>
          </a:r>
          <a:endParaRPr lang="en-US" sz="1200" kern="1200"/>
        </a:p>
      </dsp:txBody>
      <dsp:txXfrm>
        <a:off x="5355697" y="3138677"/>
        <a:ext cx="1239154" cy="587780"/>
      </dsp:txXfrm>
    </dsp:sp>
    <dsp:sp modelId="{7B9F7A4C-131B-6544-B325-2C88C7F63D9C}">
      <dsp:nvSpPr>
        <dsp:cNvPr id="0" name=""/>
        <dsp:cNvSpPr/>
      </dsp:nvSpPr>
      <dsp:spPr>
        <a:xfrm>
          <a:off x="4462882" y="4291969"/>
          <a:ext cx="1302748" cy="6513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Technologies</a:t>
          </a:r>
          <a:endParaRPr lang="en-US" sz="1200" kern="1200"/>
        </a:p>
      </dsp:txBody>
      <dsp:txXfrm>
        <a:off x="4494679" y="4323766"/>
        <a:ext cx="1239154" cy="587780"/>
      </dsp:txXfrm>
    </dsp:sp>
    <dsp:sp modelId="{D0DDF2A7-8058-B94B-89AA-E675ABA8D3FB}">
      <dsp:nvSpPr>
        <dsp:cNvPr id="0" name=""/>
        <dsp:cNvSpPr/>
      </dsp:nvSpPr>
      <dsp:spPr>
        <a:xfrm>
          <a:off x="3069726" y="4744633"/>
          <a:ext cx="1302748" cy="6513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Algorithms</a:t>
          </a:r>
          <a:endParaRPr lang="en-US" sz="1200" kern="1200"/>
        </a:p>
      </dsp:txBody>
      <dsp:txXfrm>
        <a:off x="3101523" y="4776430"/>
        <a:ext cx="1239154" cy="587780"/>
      </dsp:txXfrm>
    </dsp:sp>
    <dsp:sp modelId="{BB2B526F-92CB-3341-89E7-307E7D588DDE}">
      <dsp:nvSpPr>
        <dsp:cNvPr id="0" name=""/>
        <dsp:cNvSpPr/>
      </dsp:nvSpPr>
      <dsp:spPr>
        <a:xfrm>
          <a:off x="1676569" y="4291969"/>
          <a:ext cx="1302748" cy="6513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Project Schedule</a:t>
          </a:r>
          <a:endParaRPr lang="en-US" sz="1200" kern="1200"/>
        </a:p>
      </dsp:txBody>
      <dsp:txXfrm>
        <a:off x="1708366" y="4323766"/>
        <a:ext cx="1239154" cy="587780"/>
      </dsp:txXfrm>
    </dsp:sp>
    <dsp:sp modelId="{51BCAFA6-403E-4740-95C3-289A6F8650F8}">
      <dsp:nvSpPr>
        <dsp:cNvPr id="0" name=""/>
        <dsp:cNvSpPr/>
      </dsp:nvSpPr>
      <dsp:spPr>
        <a:xfrm>
          <a:off x="815552" y="3106880"/>
          <a:ext cx="1302748" cy="6513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Team Working Agreement</a:t>
          </a:r>
          <a:endParaRPr lang="en-US" sz="1200" kern="1200"/>
        </a:p>
      </dsp:txBody>
      <dsp:txXfrm>
        <a:off x="847349" y="3138677"/>
        <a:ext cx="1239154" cy="587780"/>
      </dsp:txXfrm>
    </dsp:sp>
    <dsp:sp modelId="{F313E25F-043C-EB4A-9E58-8C2DE2E94B7A}">
      <dsp:nvSpPr>
        <dsp:cNvPr id="0" name=""/>
        <dsp:cNvSpPr/>
      </dsp:nvSpPr>
      <dsp:spPr>
        <a:xfrm>
          <a:off x="815552" y="1642029"/>
          <a:ext cx="1302748" cy="6513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Retrospective </a:t>
          </a:r>
          <a:endParaRPr lang="en-US" sz="1200" kern="1200"/>
        </a:p>
      </dsp:txBody>
      <dsp:txXfrm>
        <a:off x="847349" y="1673826"/>
        <a:ext cx="1239154" cy="587780"/>
      </dsp:txXfrm>
    </dsp:sp>
    <dsp:sp modelId="{AA823B51-2FEF-9448-B4D2-05F3A784B54F}">
      <dsp:nvSpPr>
        <dsp:cNvPr id="0" name=""/>
        <dsp:cNvSpPr/>
      </dsp:nvSpPr>
      <dsp:spPr>
        <a:xfrm>
          <a:off x="1676569" y="456939"/>
          <a:ext cx="1302748" cy="6513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Group Wikipage Link</a:t>
          </a:r>
          <a:endParaRPr lang="en-US" sz="1200" kern="1200"/>
        </a:p>
      </dsp:txBody>
      <dsp:txXfrm>
        <a:off x="1708366" y="488736"/>
        <a:ext cx="1239154" cy="5877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7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6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3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85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1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4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2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8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5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43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53A223-2D3A-9056-EF67-498952A57A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20" b="16705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1DD5C-CF70-D32D-39DC-84FC5FE57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IN" b="1" dirty="0" err="1">
                <a:solidFill>
                  <a:srgbClr val="FFFFFF"/>
                </a:solidFill>
              </a:rPr>
              <a:t>ImageMedix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6F6BA-3616-BC77-7F41-195A0449F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 Team 5 The Minions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Sprint 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833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16120D-7F83-54AB-098F-65254BA78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50 years old single man indian image Stock Photos - Page 1 : Masterfile">
            <a:extLst>
              <a:ext uri="{FF2B5EF4-FFF2-40B4-BE49-F238E27FC236}">
                <a16:creationId xmlns:a16="http://schemas.microsoft.com/office/drawing/2014/main" id="{C0121895-24E3-F661-70E2-E46CAB004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0680"/>
          <a:stretch/>
        </p:blipFill>
        <p:spPr bwMode="auto">
          <a:xfrm>
            <a:off x="6420752" y="-1"/>
            <a:ext cx="577124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FEF5B7-3285-B415-EA07-F30467B5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 dirty="0"/>
              <a:t>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3D89-B7F6-4289-A075-CA266F4B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b="1" dirty="0" err="1"/>
              <a:t>Dr.</a:t>
            </a:r>
            <a:r>
              <a:rPr lang="en-IN" sz="1200" b="1" dirty="0"/>
              <a:t> Raj Aryan (Healthcare Director)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Age:</a:t>
            </a:r>
            <a:r>
              <a:rPr lang="en-IN" sz="1200" dirty="0"/>
              <a:t> 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Occupation:</a:t>
            </a:r>
            <a:r>
              <a:rPr lang="en-IN" sz="1200" dirty="0"/>
              <a:t> Director of a large hospital chain in India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Background:</a:t>
            </a:r>
            <a:r>
              <a:rPr lang="en-IN" sz="1200" dirty="0"/>
              <a:t> A visionary healthcare leader who has overseen the expansion of multiple hospitals across the country. Inspired by challenges faced in rural and semi-urban healthcare delivery.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Goals:</a:t>
            </a:r>
            <a:r>
              <a:rPr lang="en-IN" sz="1200" dirty="0"/>
              <a:t> To improve diagnostic efficiency, reduce patient wait times, and implement AI-based healthcare solutions across all branches.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Challenges:</a:t>
            </a:r>
            <a:r>
              <a:rPr lang="en-IN" sz="1200" dirty="0"/>
              <a:t> Delays in diagnosis caused by a shortage of skilled radiologists, leading to overcrowded hospitals and slow patient care.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How the System Helps:</a:t>
            </a:r>
            <a:r>
              <a:rPr lang="en-IN" sz="1200" dirty="0"/>
              <a:t> The automated system accelerates diagnosis processes across multiple hospitals, enabling faster and more efficient patient care, particularly in resource-constrained facilities.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73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6ADB-8AE8-7CFB-A457-69D25A48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7F9E-9F5B-C633-0608-FF34CDE45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5192165" cy="373989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Frontend:</a:t>
            </a:r>
            <a:r>
              <a:rPr lang="en-IN" dirty="0"/>
              <a:t> </a:t>
            </a:r>
            <a:r>
              <a:rPr lang="en-IN" b="1" dirty="0" err="1"/>
              <a:t>React.js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to create a user-friendly interface that allows healthcare professionals to upload and view medical images easily.</a:t>
            </a:r>
          </a:p>
          <a:p>
            <a:pPr marL="0" indent="0">
              <a:buNone/>
            </a:pPr>
            <a:r>
              <a:rPr lang="en-IN" b="1" dirty="0"/>
              <a:t>Backend:</a:t>
            </a:r>
            <a:r>
              <a:rPr lang="en-IN" dirty="0"/>
              <a:t> </a:t>
            </a:r>
            <a:r>
              <a:rPr lang="en-IN" b="1" dirty="0"/>
              <a:t>Node.js (API), Flask (Model Inference), MongoDB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Node.js:</a:t>
            </a:r>
            <a:r>
              <a:rPr lang="en-IN" dirty="0"/>
              <a:t> Handles API requests and manages communication between the frontend and backend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Flask:</a:t>
            </a:r>
            <a:r>
              <a:rPr lang="en-IN" dirty="0"/>
              <a:t> Supports model inference by running machine learning models for image classification and diagnosis.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MongoDB:</a:t>
            </a:r>
            <a:r>
              <a:rPr lang="en-IN" dirty="0"/>
              <a:t> Stores user data, images, and diagnostic results, enabling secure and scalable data management.</a:t>
            </a:r>
          </a:p>
          <a:p>
            <a:pPr marL="0" indent="0">
              <a:buNone/>
            </a:pPr>
            <a:r>
              <a:rPr lang="en-IN" b="1" dirty="0"/>
              <a:t>Machine Learning: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Built using </a:t>
            </a:r>
            <a:r>
              <a:rPr lang="en-IN" b="1" dirty="0" err="1"/>
              <a:t>PyTorch</a:t>
            </a:r>
            <a:r>
              <a:rPr lang="en-IN" dirty="0"/>
              <a:t> and trained on datasets for lung X-rays and brain MRIs.</a:t>
            </a:r>
          </a:p>
          <a:p>
            <a:pPr marL="0" indent="0">
              <a:buNone/>
            </a:pPr>
            <a:r>
              <a:rPr lang="en-IN" b="1" dirty="0"/>
              <a:t>Cloud Infrastructure: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Deployed using </a:t>
            </a:r>
            <a:r>
              <a:rPr lang="en-IN" b="1" dirty="0"/>
              <a:t>AWS.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A095F1-70AE-692D-91B2-AEE72BEB8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250" y="2118377"/>
            <a:ext cx="957123" cy="8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ode.js Logo PNG Vector (SVG) Free Download">
            <a:extLst>
              <a:ext uri="{FF2B5EF4-FFF2-40B4-BE49-F238E27FC236}">
                <a16:creationId xmlns:a16="http://schemas.microsoft.com/office/drawing/2014/main" id="{44CA1E5D-DB68-73F8-D5F1-5843610CE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49" y="2016071"/>
            <a:ext cx="1019928" cy="101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Flask SVG and transparent PNG icons | TechIcons">
            <a:extLst>
              <a:ext uri="{FF2B5EF4-FFF2-40B4-BE49-F238E27FC236}">
                <a16:creationId xmlns:a16="http://schemas.microsoft.com/office/drawing/2014/main" id="{2F151AF5-6D73-D61A-C3AF-3A871AF23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057" y="3582941"/>
            <a:ext cx="499420" cy="4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92571046-33BC-388D-9985-111E1B835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258" y="3378646"/>
            <a:ext cx="2607107" cy="70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D8A453A0-A60A-1113-C356-FFC15597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910" y="4678843"/>
            <a:ext cx="1741714" cy="43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AFB42565-0E70-D418-E873-AAB88161C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811" y="4678843"/>
            <a:ext cx="854529" cy="51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10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B40A-6681-3C8D-39C3-C4960E12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5B14-7887-1597-CB20-D6C5558A6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system uses two core algorithms based on pre-trained deep learning models. A </a:t>
            </a:r>
            <a:r>
              <a:rPr lang="en-IN" b="1" dirty="0" err="1"/>
              <a:t>ResNet</a:t>
            </a:r>
            <a:r>
              <a:rPr lang="en-IN" dirty="0"/>
              <a:t> model, fine-tuned on a dataset of medical images, is used to classify whether the uploaded image is a lung X-ray or a brain MRI. Depending on the classification result, the system proceeds to a second stage. For lung X-rays, a </a:t>
            </a:r>
            <a:r>
              <a:rPr lang="en-IN" b="1" dirty="0"/>
              <a:t>fine-tuned </a:t>
            </a:r>
            <a:r>
              <a:rPr lang="en-IN" b="1" dirty="0" err="1"/>
              <a:t>EfficientNet</a:t>
            </a:r>
            <a:r>
              <a:rPr lang="en-IN" dirty="0"/>
              <a:t> model detects and classifies pneumonia into normal, viral, or bacterial categories by </a:t>
            </a:r>
            <a:r>
              <a:rPr lang="en-IN" dirty="0" err="1"/>
              <a:t>analyzing</a:t>
            </a:r>
            <a:r>
              <a:rPr lang="en-IN" dirty="0"/>
              <a:t> lung patterns. For brain MRIs, the same </a:t>
            </a:r>
            <a:r>
              <a:rPr lang="en-IN" dirty="0" err="1"/>
              <a:t>EfficientNet</a:t>
            </a:r>
            <a:r>
              <a:rPr lang="en-IN" dirty="0"/>
              <a:t> model is used to detect and classify brain </a:t>
            </a:r>
            <a:r>
              <a:rPr lang="en-IN" dirty="0" err="1"/>
              <a:t>tumors</a:t>
            </a:r>
            <a:r>
              <a:rPr lang="en-IN" dirty="0"/>
              <a:t> into glioma, meningioma, or no </a:t>
            </a:r>
            <a:r>
              <a:rPr lang="en-IN" dirty="0" err="1"/>
              <a:t>tumor</a:t>
            </a:r>
            <a:r>
              <a:rPr lang="en-IN" dirty="0"/>
              <a:t> by identifying abnormalities in brain structures. These models provide high accuracy and efficiency, ensuring reliable diagnoses for both image types.</a:t>
            </a:r>
          </a:p>
        </p:txBody>
      </p:sp>
    </p:spTree>
    <p:extLst>
      <p:ext uri="{BB962C8B-B14F-4D97-AF65-F5344CB8AC3E}">
        <p14:creationId xmlns:p14="http://schemas.microsoft.com/office/powerpoint/2010/main" val="1241672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4EA51-38F9-3178-E3F0-04B78A19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n-IN" sz="3600"/>
              <a:t>Project Schedule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2B31-2D69-3441-B38C-4E56CA91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900" b="1" dirty="0"/>
              <a:t>Sprint 0 (Project Initiation):</a:t>
            </a:r>
            <a:r>
              <a:rPr lang="en-IN" sz="1900" dirty="0"/>
              <a:t> (January 21 – February 10)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900" dirty="0"/>
              <a:t>Focus on idea development, project planning, and setting up initial deliverables, including a presentation and wiki update.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900" b="1" dirty="0"/>
              <a:t>Sprint 1 (Core Development):</a:t>
            </a:r>
            <a:r>
              <a:rPr lang="en-IN" sz="1900" dirty="0"/>
              <a:t> (February 10 – March 10)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900" dirty="0"/>
              <a:t>Begin core system design and implementation, including frontend, backend, and machine learning model integration. Deliverables: presentation and wiki update.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900" b="1" dirty="0"/>
              <a:t>Sprint 2 (Advanced Development):</a:t>
            </a:r>
            <a:r>
              <a:rPr lang="en-IN" sz="1900" dirty="0"/>
              <a:t> (March 10 – April 7)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900" dirty="0"/>
              <a:t>Continue development with a focus on refining model performance, system integration, and additional features. Deliverables: presentation, technical paper update, and wiki update.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900" b="1" dirty="0"/>
              <a:t>Sprint 3 (Final Testing and Optimization):</a:t>
            </a:r>
            <a:r>
              <a:rPr lang="en-IN" sz="1900" dirty="0"/>
              <a:t> (April 7 – April 28)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900" dirty="0"/>
              <a:t>Conduct system testing, performance improvements, and final documentation updates. Deliverables: presentation, technical paper update, and wiki update.</a:t>
            </a:r>
          </a:p>
          <a:p>
            <a:pPr>
              <a:lnSpc>
                <a:spcPct val="100000"/>
              </a:lnSpc>
            </a:pPr>
            <a:endParaRPr lang="en-US" sz="19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39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ocument with text on it&#10;&#10;AI-generated content may be incorrect.">
            <a:extLst>
              <a:ext uri="{FF2B5EF4-FFF2-40B4-BE49-F238E27FC236}">
                <a16:creationId xmlns:a16="http://schemas.microsoft.com/office/drawing/2014/main" id="{BF9511E4-DC20-3C7E-A20C-DACFE4A1C8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740"/>
          <a:stretch/>
        </p:blipFill>
        <p:spPr>
          <a:xfrm>
            <a:off x="1" y="10"/>
            <a:ext cx="5413828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C3B77-0BFC-BCBE-D2A0-FED9D8DD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552" y="871758"/>
            <a:ext cx="5825448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TEAM WORKING AGREEMENT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20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1D082-B0C4-D421-FE8C-5BD7367864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81" r="12954" b="2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84540F-B782-2F73-8951-1FD3D400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552" y="871758"/>
            <a:ext cx="5825448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rETROSPECTIVE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CAB76C-12E6-B845-5E86-977D2CF30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05" y="1737739"/>
            <a:ext cx="11891190" cy="411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7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899EBD5-ED24-E8C2-F4DE-DB92419CF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3757A-8CFE-54BD-0951-9817B7A2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991" y="545235"/>
            <a:ext cx="7144817" cy="3720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Wikipage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58872-514D-92DA-B110-A6C59C32C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992" y="5385367"/>
            <a:ext cx="7076670" cy="8263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htmw</a:t>
            </a:r>
            <a:r>
              <a:rPr lang="en-US" dirty="0"/>
              <a:t>/2025S-The-Minions/wiki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2C8322-DE75-9D80-9A42-9F4652A8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52835" y="494377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249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899EBD5-ED24-E8C2-F4DE-DB92419CF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58FC9-1693-C878-55B3-7E804AF9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991" y="545235"/>
            <a:ext cx="7144817" cy="37200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tHANK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2C8322-DE75-9D80-9A42-9F4652A8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52835" y="494377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80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2DF87-9782-86F3-9263-A0C26935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609601"/>
            <a:ext cx="2521714" cy="4488878"/>
          </a:xfrm>
        </p:spPr>
        <p:txBody>
          <a:bodyPr>
            <a:normAutofit/>
          </a:bodyPr>
          <a:lstStyle/>
          <a:p>
            <a:r>
              <a:rPr lang="en-US" sz="3200"/>
              <a:t>Agenda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DD27CF-4CE1-2871-1ABA-40FCA4D0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38488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1BB92A0-CA7F-2DFE-902D-635D0A37B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321011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087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1867-FC35-D647-5416-633D5E42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–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FA75-0EAE-C709-AB2A-CB828737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21992"/>
            <a:ext cx="2504118" cy="373989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Vaishnavi Chandrasekar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CBFF7CF-9D69-A189-2BAA-37FD0C8942AF}"/>
              </a:ext>
            </a:extLst>
          </p:cNvPr>
          <p:cNvSpPr txBox="1">
            <a:spLocks/>
          </p:cNvSpPr>
          <p:nvPr/>
        </p:nvSpPr>
        <p:spPr>
          <a:xfrm>
            <a:off x="3517865" y="2139259"/>
            <a:ext cx="2504118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Christiana </a:t>
            </a:r>
            <a:r>
              <a:rPr lang="en-IN" b="1" dirty="0" err="1"/>
              <a:t>Heden</a:t>
            </a:r>
            <a:r>
              <a:rPr lang="en-IN" b="1" dirty="0"/>
              <a:t> </a:t>
            </a:r>
            <a:r>
              <a:rPr lang="en-IN" b="1" dirty="0" err="1"/>
              <a:t>Kothuru</a:t>
            </a:r>
            <a:endParaRPr lang="en-IN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C33F37-29F0-D5B4-6C0C-5D609F27E12E}"/>
              </a:ext>
            </a:extLst>
          </p:cNvPr>
          <p:cNvSpPr txBox="1">
            <a:spLocks/>
          </p:cNvSpPr>
          <p:nvPr/>
        </p:nvSpPr>
        <p:spPr>
          <a:xfrm>
            <a:off x="6422180" y="2143614"/>
            <a:ext cx="2504118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Deepika </a:t>
            </a:r>
            <a:r>
              <a:rPr lang="en-IN" b="1" dirty="0" err="1"/>
              <a:t>Mothkuri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D53B24-8495-7A84-A1F1-B54CD83DB590}"/>
              </a:ext>
            </a:extLst>
          </p:cNvPr>
          <p:cNvSpPr txBox="1">
            <a:spLocks/>
          </p:cNvSpPr>
          <p:nvPr/>
        </p:nvSpPr>
        <p:spPr>
          <a:xfrm>
            <a:off x="9239409" y="2139259"/>
            <a:ext cx="2504118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Greeshma </a:t>
            </a:r>
            <a:r>
              <a:rPr lang="en-IN" b="1" dirty="0" err="1"/>
              <a:t>Kenche</a:t>
            </a:r>
            <a:endParaRPr lang="en-US" dirty="0"/>
          </a:p>
        </p:txBody>
      </p:sp>
      <p:pic>
        <p:nvPicPr>
          <p:cNvPr id="8" name="Picture 7" descr="A person standing in front of a christmas tree&#10;&#10;AI-generated content may be incorrect.">
            <a:extLst>
              <a:ext uri="{FF2B5EF4-FFF2-40B4-BE49-F238E27FC236}">
                <a16:creationId xmlns:a16="http://schemas.microsoft.com/office/drawing/2014/main" id="{26C8D897-89D7-D0C0-A998-E9A923B23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761" y="3030583"/>
            <a:ext cx="2365192" cy="2560320"/>
          </a:xfrm>
          <a:prstGeom prst="rect">
            <a:avLst/>
          </a:prstGeom>
        </p:spPr>
      </p:pic>
      <p:pic>
        <p:nvPicPr>
          <p:cNvPr id="10" name="Picture 9" descr="A person standing in a room&#10;&#10;AI-generated content may be incorrect.">
            <a:extLst>
              <a:ext uri="{FF2B5EF4-FFF2-40B4-BE49-F238E27FC236}">
                <a16:creationId xmlns:a16="http://schemas.microsoft.com/office/drawing/2014/main" id="{C2B108A7-B6A5-AF54-F8C9-4AF4E5615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616" y="3030583"/>
            <a:ext cx="2056748" cy="2609959"/>
          </a:xfrm>
          <a:prstGeom prst="rect">
            <a:avLst/>
          </a:prstGeom>
        </p:spPr>
      </p:pic>
      <p:pic>
        <p:nvPicPr>
          <p:cNvPr id="12" name="Picture 11" descr="A person smiling at camera&#10;&#10;AI-generated content may be incorrect.">
            <a:extLst>
              <a:ext uri="{FF2B5EF4-FFF2-40B4-BE49-F238E27FC236}">
                <a16:creationId xmlns:a16="http://schemas.microsoft.com/office/drawing/2014/main" id="{7796244A-5520-1ED3-DF6B-3B3D25EE6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23" y="3030583"/>
            <a:ext cx="1920240" cy="2560320"/>
          </a:xfrm>
          <a:prstGeom prst="rect">
            <a:avLst/>
          </a:prstGeom>
        </p:spPr>
      </p:pic>
      <p:pic>
        <p:nvPicPr>
          <p:cNvPr id="14" name="Picture 13" descr="A person in an orange dress standing next to a black pole&#10;&#10;AI-generated content may be incorrect.">
            <a:extLst>
              <a:ext uri="{FF2B5EF4-FFF2-40B4-BE49-F238E27FC236}">
                <a16:creationId xmlns:a16="http://schemas.microsoft.com/office/drawing/2014/main" id="{0D9404C6-45F5-F51C-E515-DFA31A86E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714" y="3030583"/>
            <a:ext cx="1957469" cy="260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9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678DA-7EFB-0432-6FA0-50268D171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B061-5149-DF7A-229B-AF8357AE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–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18F7-2B1A-A255-0B9B-1EF9566DD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21992"/>
            <a:ext cx="3218222" cy="3739896"/>
          </a:xfrm>
        </p:spPr>
        <p:txBody>
          <a:bodyPr/>
          <a:lstStyle/>
          <a:p>
            <a:pPr marL="0" indent="0">
              <a:buNone/>
            </a:pPr>
            <a:r>
              <a:rPr lang="en-IN" b="1" dirty="0" err="1"/>
              <a:t>Yucong</a:t>
            </a:r>
            <a:r>
              <a:rPr lang="en-IN" b="1" dirty="0"/>
              <a:t> Hu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B0C5E9-478B-4C48-CC7F-720744258A97}"/>
              </a:ext>
            </a:extLst>
          </p:cNvPr>
          <p:cNvSpPr txBox="1">
            <a:spLocks/>
          </p:cNvSpPr>
          <p:nvPr/>
        </p:nvSpPr>
        <p:spPr>
          <a:xfrm>
            <a:off x="6234935" y="2221992"/>
            <a:ext cx="3218222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 err="1"/>
              <a:t>Lingyi</a:t>
            </a:r>
            <a:r>
              <a:rPr lang="en-IN" b="1" dirty="0"/>
              <a:t> Luan</a:t>
            </a:r>
            <a:endParaRPr lang="en-IN" dirty="0"/>
          </a:p>
        </p:txBody>
      </p:sp>
      <p:pic>
        <p:nvPicPr>
          <p:cNvPr id="6" name="Picture 5" descr="A person standing in front of a curtain&#10;&#10;AI-generated content may be incorrect.">
            <a:extLst>
              <a:ext uri="{FF2B5EF4-FFF2-40B4-BE49-F238E27FC236}">
                <a16:creationId xmlns:a16="http://schemas.microsoft.com/office/drawing/2014/main" id="{C0D9776C-B77E-768E-D518-8FFF4378A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066" y="2671354"/>
            <a:ext cx="2232519" cy="2976692"/>
          </a:xfrm>
          <a:prstGeom prst="rect">
            <a:avLst/>
          </a:prstGeom>
        </p:spPr>
      </p:pic>
      <p:pic>
        <p:nvPicPr>
          <p:cNvPr id="8" name="Picture 7" descr="A person with braids and a nose&#10;&#10;AI-generated content may be incorrect.">
            <a:extLst>
              <a:ext uri="{FF2B5EF4-FFF2-40B4-BE49-F238E27FC236}">
                <a16:creationId xmlns:a16="http://schemas.microsoft.com/office/drawing/2014/main" id="{75301147-8051-B05F-DEF4-2DA274A0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73" y="2664147"/>
            <a:ext cx="1809974" cy="29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7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E4498-CFE2-DACC-D754-D5FD2A01A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0917-053A-2F2F-9D87-D4997429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– </a:t>
            </a:r>
            <a:r>
              <a:rPr lang="en-IN" dirty="0"/>
              <a:t>Frontend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6B1F4-D80D-ABCD-3C6C-D13B7A7A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21992"/>
            <a:ext cx="3671068" cy="373989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Yash </a:t>
            </a:r>
            <a:r>
              <a:rPr lang="en-IN" b="1" dirty="0" err="1"/>
              <a:t>Bhanubhai</a:t>
            </a:r>
            <a:r>
              <a:rPr lang="en-IN" b="1" dirty="0"/>
              <a:t> </a:t>
            </a:r>
            <a:r>
              <a:rPr lang="en-IN" b="1" dirty="0" err="1"/>
              <a:t>Panchani</a:t>
            </a:r>
            <a:endParaRPr lang="en-IN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389EEA-02E3-A8B7-40E6-1DB089B9093B}"/>
              </a:ext>
            </a:extLst>
          </p:cNvPr>
          <p:cNvSpPr txBox="1">
            <a:spLocks/>
          </p:cNvSpPr>
          <p:nvPr/>
        </p:nvSpPr>
        <p:spPr>
          <a:xfrm>
            <a:off x="6565875" y="2226344"/>
            <a:ext cx="3671068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Rameez Ahmed Shaik</a:t>
            </a:r>
            <a:endParaRPr lang="en-IN" dirty="0"/>
          </a:p>
        </p:txBody>
      </p:sp>
      <p:pic>
        <p:nvPicPr>
          <p:cNvPr id="6" name="Picture 5" descr="A person standing on a bridge with a city in the background&#10;&#10;AI-generated content may be incorrect.">
            <a:extLst>
              <a:ext uri="{FF2B5EF4-FFF2-40B4-BE49-F238E27FC236}">
                <a16:creationId xmlns:a16="http://schemas.microsoft.com/office/drawing/2014/main" id="{934B43E2-C8D2-36CE-3016-A02AC875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875" y="2725782"/>
            <a:ext cx="2343967" cy="2525486"/>
          </a:xfrm>
          <a:prstGeom prst="rect">
            <a:avLst/>
          </a:prstGeom>
        </p:spPr>
      </p:pic>
      <p:pic>
        <p:nvPicPr>
          <p:cNvPr id="8" name="Picture 7" descr="A person standing outside smiling&#10;&#10;AI-generated content may be incorrect.">
            <a:extLst>
              <a:ext uri="{FF2B5EF4-FFF2-40B4-BE49-F238E27FC236}">
                <a16:creationId xmlns:a16="http://schemas.microsoft.com/office/drawing/2014/main" id="{D95D1F45-2D29-4B23-9EC0-816A39916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018" y="2725782"/>
            <a:ext cx="2224655" cy="272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5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B3302-16A7-E3C4-5D58-1B55BD65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CC3D-820E-76B1-F408-AF9E48416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>
            <a:normAutofit/>
          </a:bodyPr>
          <a:lstStyle/>
          <a:p>
            <a:r>
              <a:rPr lang="en-IN" dirty="0"/>
              <a:t>Many healthcare facilities face challenges in diagnosing pneumonia and brain </a:t>
            </a:r>
            <a:r>
              <a:rPr lang="en-IN" dirty="0" err="1"/>
              <a:t>tumors</a:t>
            </a:r>
            <a:r>
              <a:rPr lang="en-IN" dirty="0"/>
              <a:t> quickly and accurately, often due to limited access to specialists and high workloads. Current solutions typically require separate systems to </a:t>
            </a:r>
            <a:r>
              <a:rPr lang="en-IN" dirty="0" err="1"/>
              <a:t>analyze</a:t>
            </a:r>
            <a:r>
              <a:rPr lang="en-IN" dirty="0"/>
              <a:t> different types of medical images. This leads to inefficiencies in diagnosis and delays in providing critical care. There is a need for an automated system that can efficiently classify medical images and provide preliminary diagnoses to support healthcare professionals in making timely decisions.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0F1C0865-52CC-B24E-5408-8E9BBB698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70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project&#10;&#10;AI-generated content may be incorrect.">
            <a:extLst>
              <a:ext uri="{FF2B5EF4-FFF2-40B4-BE49-F238E27FC236}">
                <a16:creationId xmlns:a16="http://schemas.microsoft.com/office/drawing/2014/main" id="{36620575-4DC0-FBB7-2583-ACB5D60D70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71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E8CA53-A70B-D592-9447-3368C6D1F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/>
              <a:t>Project description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5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r. Killol Patel, MD - Edison, NJ - Interventional Pulmonology - Book  Appointment">
            <a:extLst>
              <a:ext uri="{FF2B5EF4-FFF2-40B4-BE49-F238E27FC236}">
                <a16:creationId xmlns:a16="http://schemas.microsoft.com/office/drawing/2014/main" id="{DFA50B21-67A7-90A3-718C-72CBF1A48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28"/>
          <a:stretch/>
        </p:blipFill>
        <p:spPr bwMode="auto">
          <a:xfrm>
            <a:off x="6147816" y="10"/>
            <a:ext cx="60441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432A64-FDBA-76A2-C49A-AE9411CF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09637"/>
            <a:ext cx="4800600" cy="1307592"/>
          </a:xfrm>
        </p:spPr>
        <p:txBody>
          <a:bodyPr>
            <a:normAutofit/>
          </a:bodyPr>
          <a:lstStyle/>
          <a:p>
            <a:r>
              <a:rPr lang="en-US" dirty="0"/>
              <a:t>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5EEF-B700-EC1B-B029-117218F80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9" y="2221992"/>
            <a:ext cx="4800600" cy="37398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300" b="1" dirty="0" err="1"/>
              <a:t>Dr.</a:t>
            </a:r>
            <a:r>
              <a:rPr lang="en-IN" sz="1300" b="1" dirty="0"/>
              <a:t> James Patel (Radiologist)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 b="1" dirty="0"/>
              <a:t>Age:</a:t>
            </a:r>
            <a:r>
              <a:rPr lang="en-IN" sz="1300" dirty="0"/>
              <a:t> 45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 b="1" dirty="0"/>
              <a:t>Occupation:</a:t>
            </a:r>
            <a:r>
              <a:rPr lang="en-IN" sz="1300" dirty="0"/>
              <a:t> Senior Radiologist at a metropolitan hospital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 b="1" dirty="0"/>
              <a:t>Background:</a:t>
            </a:r>
            <a:r>
              <a:rPr lang="en-IN" sz="1300" dirty="0"/>
              <a:t> Over 20 years of experience in diagnostic imaging, specializing in lung and brain disorders. Known for mentoring junior doctors in radiology.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 b="1" dirty="0"/>
              <a:t>Goals:</a:t>
            </a:r>
            <a:r>
              <a:rPr lang="en-IN" sz="1300" dirty="0"/>
              <a:t> To reduce the time spent </a:t>
            </a:r>
            <a:r>
              <a:rPr lang="en-IN" sz="1300" dirty="0" err="1"/>
              <a:t>analyzing</a:t>
            </a:r>
            <a:r>
              <a:rPr lang="en-IN" sz="1300" dirty="0"/>
              <a:t> large volumes of medical images while maintaining high diagnostic accuracy.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 b="1" dirty="0"/>
              <a:t>Challenges:</a:t>
            </a:r>
            <a:r>
              <a:rPr lang="en-IN" sz="1300" dirty="0"/>
              <a:t> Overloaded with image analysis requests and administrative duties, leading to delays in diagnosis and increased stress.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 b="1" dirty="0"/>
              <a:t>How the System Helps:</a:t>
            </a:r>
            <a:r>
              <a:rPr lang="en-IN" sz="1300" dirty="0"/>
              <a:t> Automates initial image classification and diagnosis, allowing </a:t>
            </a:r>
            <a:r>
              <a:rPr lang="en-IN" sz="1300" dirty="0" err="1"/>
              <a:t>Dr.</a:t>
            </a:r>
            <a:r>
              <a:rPr lang="en-IN" sz="1300" dirty="0"/>
              <a:t> Patel to prioritize critical and complex cases efficiently.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6451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4645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11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torative Dentist Bellevue, WA Susan Chen, D.D.S.">
            <a:extLst>
              <a:ext uri="{FF2B5EF4-FFF2-40B4-BE49-F238E27FC236}">
                <a16:creationId xmlns:a16="http://schemas.microsoft.com/office/drawing/2014/main" id="{A57D0E67-1FBF-4870-E51F-20D154EA8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4" r="16162" b="-2"/>
          <a:stretch/>
        </p:blipFill>
        <p:spPr bwMode="auto">
          <a:xfrm>
            <a:off x="6420752" y="-1"/>
            <a:ext cx="577124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22FEAF-D2F8-419E-C282-4529BF06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 dirty="0"/>
              <a:t>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A65A-91C6-62B8-A2E7-A7736ED51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300" b="1" dirty="0" err="1"/>
              <a:t>Dr.</a:t>
            </a:r>
            <a:r>
              <a:rPr lang="en-IN" sz="1300" b="1" dirty="0"/>
              <a:t> </a:t>
            </a:r>
            <a:r>
              <a:rPr lang="en-IN" sz="1300" b="1" dirty="0" err="1"/>
              <a:t>Suzen</a:t>
            </a:r>
            <a:r>
              <a:rPr lang="en-IN" sz="1300" b="1" dirty="0"/>
              <a:t> Chen (General Practitioner)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 b="1" dirty="0"/>
              <a:t>Age:</a:t>
            </a:r>
            <a:r>
              <a:rPr lang="en-IN" sz="1300" dirty="0"/>
              <a:t> 38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 b="1" dirty="0"/>
              <a:t>Occupation:</a:t>
            </a:r>
            <a:r>
              <a:rPr lang="en-IN" sz="1300" dirty="0"/>
              <a:t> General Practitioner at a rural healthcare clinic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 b="1" dirty="0"/>
              <a:t>Background:</a:t>
            </a:r>
            <a:r>
              <a:rPr lang="en-IN" sz="1300" dirty="0"/>
              <a:t> Has served in underserved regions for over a decade, often working without the immediate support of medical specialists. Committed to improving healthcare access in remote areas.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 b="1" dirty="0"/>
              <a:t>Goals:</a:t>
            </a:r>
            <a:r>
              <a:rPr lang="en-IN" sz="1300" dirty="0"/>
              <a:t> To provide fast, accurate diagnoses for patients despite limited access to specialists.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 b="1" dirty="0"/>
              <a:t>Challenges:</a:t>
            </a:r>
            <a:r>
              <a:rPr lang="en-IN" sz="1300" dirty="0"/>
              <a:t> She m </a:t>
            </a:r>
            <a:r>
              <a:rPr lang="en-IN" sz="1300" dirty="0" err="1"/>
              <a:t>ust</a:t>
            </a:r>
            <a:r>
              <a:rPr lang="en-IN" sz="1300" dirty="0"/>
              <a:t> handle a wide variety of cases on her own, making it difficult to diagnose complex conditions such as brain </a:t>
            </a:r>
            <a:r>
              <a:rPr lang="en-IN" sz="1300" dirty="0" err="1"/>
              <a:t>tumors</a:t>
            </a:r>
            <a:r>
              <a:rPr lang="en-IN" sz="1300" dirty="0"/>
              <a:t> and pneumonia accurately.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300" b="1" dirty="0"/>
              <a:t>How the System Helps:</a:t>
            </a:r>
            <a:r>
              <a:rPr lang="en-IN" sz="1300" dirty="0"/>
              <a:t> The AI system offers reliable preliminary diagnoses for brain and lung conditions, helping </a:t>
            </a:r>
            <a:r>
              <a:rPr lang="en-IN" sz="1300" dirty="0" err="1"/>
              <a:t>Dr.</a:t>
            </a:r>
            <a:r>
              <a:rPr lang="en-IN" sz="1300" dirty="0"/>
              <a:t> Chen make timely and informed treatment decisions.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/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67261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DarkSeedLeftStep">
      <a:dk1>
        <a:srgbClr val="000000"/>
      </a:dk1>
      <a:lt1>
        <a:srgbClr val="FFFFFF"/>
      </a:lt1>
      <a:dk2>
        <a:srgbClr val="1B2F2E"/>
      </a:dk2>
      <a:lt2>
        <a:srgbClr val="F3F3F0"/>
      </a:lt2>
      <a:accent1>
        <a:srgbClr val="5537E0"/>
      </a:accent1>
      <a:accent2>
        <a:srgbClr val="1F48CD"/>
      </a:accent2>
      <a:accent3>
        <a:srgbClr val="31A2DF"/>
      </a:accent3>
      <a:accent4>
        <a:srgbClr val="1DC1B6"/>
      </a:accent4>
      <a:accent5>
        <a:srgbClr val="2BC379"/>
      </a:accent5>
      <a:accent6>
        <a:srgbClr val="1EC82F"/>
      </a:accent6>
      <a:hlink>
        <a:srgbClr val="349D7B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920</Words>
  <Application>Microsoft Macintosh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Calisto MT</vt:lpstr>
      <vt:lpstr>Univers Condensed</vt:lpstr>
      <vt:lpstr>ChronicleVTI</vt:lpstr>
      <vt:lpstr>ImageMedix</vt:lpstr>
      <vt:lpstr>Agenda</vt:lpstr>
      <vt:lpstr>Team Members – machine learning</vt:lpstr>
      <vt:lpstr>Team Members – Backend</vt:lpstr>
      <vt:lpstr>Team Members – Frontend</vt:lpstr>
      <vt:lpstr>Problem statement</vt:lpstr>
      <vt:lpstr>Project description</vt:lpstr>
      <vt:lpstr>Personas</vt:lpstr>
      <vt:lpstr>Personas</vt:lpstr>
      <vt:lpstr>Personas</vt:lpstr>
      <vt:lpstr>Technologies</vt:lpstr>
      <vt:lpstr>Algorithms</vt:lpstr>
      <vt:lpstr>Project Schedule</vt:lpstr>
      <vt:lpstr>TEAM WORKING AGREEMENT</vt:lpstr>
      <vt:lpstr>rETROSPECTIVE</vt:lpstr>
      <vt:lpstr>Wikipage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Rajanala, Ms. Malavika</dc:creator>
  <cp:lastModifiedBy>Rajanala, Ms. Malavika</cp:lastModifiedBy>
  <cp:revision>3</cp:revision>
  <dcterms:created xsi:type="dcterms:W3CDTF">2025-02-11T12:16:15Z</dcterms:created>
  <dcterms:modified xsi:type="dcterms:W3CDTF">2025-02-11T20:57:03Z</dcterms:modified>
</cp:coreProperties>
</file>