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0" r:id="rId4"/>
    <p:sldId id="267" r:id="rId5"/>
    <p:sldId id="271" r:id="rId6"/>
    <p:sldId id="268" r:id="rId7"/>
    <p:sldId id="272" r:id="rId8"/>
    <p:sldId id="273" r:id="rId9"/>
    <p:sldId id="278" r:id="rId10"/>
    <p:sldId id="274" r:id="rId11"/>
    <p:sldId id="275" r:id="rId12"/>
    <p:sldId id="276" r:id="rId13"/>
    <p:sldId id="277" r:id="rId14"/>
    <p:sldId id="279" r:id="rId15"/>
    <p:sldId id="269" r:id="rId16"/>
    <p:sldId id="258" r:id="rId17"/>
    <p:sldId id="260" r:id="rId18"/>
    <p:sldId id="261" r:id="rId19"/>
    <p:sldId id="262" r:id="rId20"/>
    <p:sldId id="263" r:id="rId21"/>
    <p:sldId id="266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48" autoAdjust="0"/>
  </p:normalViewPr>
  <p:slideViewPr>
    <p:cSldViewPr>
      <p:cViewPr>
        <p:scale>
          <a:sx n="103" d="100"/>
          <a:sy n="103" d="100"/>
        </p:scale>
        <p:origin x="2416" y="12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Default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Normal</c:v>
                </c:pt>
                <c:pt idx="1">
                  <c:v>Fraud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128129.0</c:v>
                </c:pt>
                <c:pt idx="1">
                  <c:v>2643.0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11/11/18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11/11/18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 smtClean="0"/>
              <a:t>Lending Club Fraud Detection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Group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Regression/Regularization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SVM/</a:t>
            </a:r>
            <a:r>
              <a:rPr lang="en-US" dirty="0" err="1" smtClean="0"/>
              <a:t>Kernal</a:t>
            </a:r>
            <a:r>
              <a:rPr lang="en-US" dirty="0" smtClean="0"/>
              <a:t>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Under-sampling</a:t>
            </a:r>
          </a:p>
          <a:p>
            <a:r>
              <a:rPr lang="en-US" dirty="0" smtClean="0"/>
              <a:t>Other missing value imputation method (KNN, median)</a:t>
            </a:r>
          </a:p>
          <a:p>
            <a:r>
              <a:rPr lang="en-US" dirty="0" smtClean="0"/>
              <a:t>More sophisticated model: Neural Net,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Parameter Tuning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build Fraud Detection Model?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Maximize Profit</a:t>
            </a:r>
          </a:p>
          <a:p>
            <a:r>
              <a:rPr lang="en-US" dirty="0" smtClean="0"/>
              <a:t>Risk Management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Lending Club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P2P lending company</a:t>
            </a:r>
          </a:p>
          <a:p>
            <a:r>
              <a:rPr lang="en-US" dirty="0" smtClean="0"/>
              <a:t>Headquartered in San Francisco</a:t>
            </a:r>
          </a:p>
          <a:p>
            <a:r>
              <a:rPr lang="en-US" dirty="0" smtClean="0"/>
              <a:t>Provide alternative lending to traditional financial institutions</a:t>
            </a:r>
          </a:p>
          <a:p>
            <a:r>
              <a:rPr lang="en-US" dirty="0" smtClean="0"/>
              <a:t>Dataset: 2018 Q2 data on all loans issued provided by Lending Club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1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of Fraud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46672"/>
              </p:ext>
            </p:extLst>
          </p:nvPr>
        </p:nvGraphicFramePr>
        <p:xfrm>
          <a:off x="1217612" y="1676400"/>
          <a:ext cx="10515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Amount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75" y="1905000"/>
            <a:ext cx="8072876" cy="4267200"/>
          </a:xfrm>
        </p:spPr>
      </p:pic>
    </p:spTree>
    <p:extLst>
      <p:ext uri="{BB962C8B-B14F-4D97-AF65-F5344CB8AC3E}">
        <p14:creationId xmlns:p14="http://schemas.microsoft.com/office/powerpoint/2010/main" val="5320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Missing Value Imputation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Remove irrelevant</a:t>
            </a:r>
          </a:p>
          <a:p>
            <a:pPr lvl="1"/>
            <a:r>
              <a:rPr lang="en-US" dirty="0" smtClean="0"/>
              <a:t>Wrapper: Recursive Feature Elimination</a:t>
            </a:r>
          </a:p>
          <a:p>
            <a:pPr lvl="1"/>
            <a:r>
              <a:rPr lang="en-US" dirty="0" smtClean="0"/>
              <a:t>Filter: Pearson correlation based</a:t>
            </a:r>
          </a:p>
          <a:p>
            <a:pPr lvl="1"/>
            <a:r>
              <a:rPr lang="en-US" dirty="0" smtClean="0"/>
              <a:t>Embedded: Random Forest for feature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8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Baseline Model</a:t>
            </a:r>
          </a:p>
          <a:p>
            <a:r>
              <a:rPr lang="en-US" dirty="0" smtClean="0"/>
              <a:t>Problem: Class unbalance</a:t>
            </a:r>
          </a:p>
          <a:p>
            <a:pPr lvl="1"/>
            <a:r>
              <a:rPr lang="en-US" dirty="0"/>
              <a:t>Precision = 0.912 </a:t>
            </a:r>
            <a:endParaRPr lang="en-US" dirty="0" smtClean="0"/>
          </a:p>
          <a:p>
            <a:pPr lvl="1"/>
            <a:r>
              <a:rPr lang="en-US" dirty="0" smtClean="0"/>
              <a:t>Recall </a:t>
            </a:r>
            <a:r>
              <a:rPr lang="en-US" dirty="0"/>
              <a:t>(TPR) = 0.057 </a:t>
            </a:r>
            <a:endParaRPr lang="en-US" dirty="0" smtClean="0"/>
          </a:p>
          <a:p>
            <a:pPr lvl="1"/>
            <a:r>
              <a:rPr lang="en-US" dirty="0" smtClean="0"/>
              <a:t>Fallout </a:t>
            </a:r>
            <a:r>
              <a:rPr lang="en-US" dirty="0"/>
              <a:t>(FPR) = 0.000</a:t>
            </a:r>
            <a:endParaRPr lang="en-US" dirty="0" smtClean="0"/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Over-sampling: SMOTE</a:t>
            </a:r>
          </a:p>
          <a:p>
            <a:pPr lvl="1"/>
            <a:r>
              <a:rPr lang="en-US" dirty="0" smtClean="0"/>
              <a:t>Under-sampling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963" y="2171700"/>
            <a:ext cx="4305300" cy="3733800"/>
          </a:xfrm>
        </p:spPr>
      </p:pic>
    </p:spTree>
    <p:extLst>
      <p:ext uri="{BB962C8B-B14F-4D97-AF65-F5344CB8AC3E}">
        <p14:creationId xmlns:p14="http://schemas.microsoft.com/office/powerpoint/2010/main" val="162656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Synthetic Minority Over-sampling Technique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444</TotalTime>
  <Words>240</Words>
  <Application>Microsoft Macintosh PowerPoint</Application>
  <PresentationFormat>Custom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Consolas</vt:lpstr>
      <vt:lpstr>Corbel</vt:lpstr>
      <vt:lpstr>Mangal</vt:lpstr>
      <vt:lpstr>Arial</vt:lpstr>
      <vt:lpstr>Chalkboard 16x9</vt:lpstr>
      <vt:lpstr>Lending Club Fraud Detection</vt:lpstr>
      <vt:lpstr>Why build Fraud Detection Model?</vt:lpstr>
      <vt:lpstr>Lending Club</vt:lpstr>
      <vt:lpstr>Percentage of Fraud</vt:lpstr>
      <vt:lpstr>Loan Amount</vt:lpstr>
      <vt:lpstr>EDA</vt:lpstr>
      <vt:lpstr>Data Preprocessing</vt:lpstr>
      <vt:lpstr>Model Building</vt:lpstr>
      <vt:lpstr>SMOTE</vt:lpstr>
      <vt:lpstr>Logistic Regression/Regularization</vt:lpstr>
      <vt:lpstr>Boosting Model</vt:lpstr>
      <vt:lpstr>SVM/Kernal SVM</vt:lpstr>
      <vt:lpstr>Recommendation</vt:lpstr>
      <vt:lpstr>Thank you!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Fraud Detection</dc:title>
  <dc:creator>Yang Lyu</dc:creator>
  <cp:lastModifiedBy>Yang Lyu</cp:lastModifiedBy>
  <cp:revision>4</cp:revision>
  <dcterms:created xsi:type="dcterms:W3CDTF">2018-11-11T12:19:07Z</dcterms:created>
  <dcterms:modified xsi:type="dcterms:W3CDTF">2018-11-11T19:43:30Z</dcterms:modified>
</cp:coreProperties>
</file>