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5" r:id="rId3"/>
  </p:sldMasterIdLst>
  <p:notesMasterIdLst>
    <p:notesMasterId r:id="rId7"/>
  </p:notesMasterIdLst>
  <p:sldIdLst>
    <p:sldId id="258" r:id="rId4"/>
    <p:sldId id="257"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7" d="100"/>
          <a:sy n="77" d="100"/>
        </p:scale>
        <p:origin x="202"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notesMaster" Target="notesMasters/notesMaster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tableStyles" Target="tableStyles.xml"/><Relationship Id="rId5" Type="http://schemas.openxmlformats.org/officeDocument/2006/relationships/slide" Target="slides/slide2.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172082-3315-4099-8A3B-0C2E1997B8A3}" type="datetimeFigureOut">
              <a:rPr lang="en-US" smtClean="0"/>
              <a:t>5/2/2023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2D298-631F-41FC-9751-982C72739AE1}" type="slidenum">
              <a:rPr lang="en-US" smtClean="0"/>
              <a:t>‹#›</a:t>
            </a:fld>
            <a:endParaRPr lang="en-US"/>
          </a:p>
        </p:txBody>
      </p:sp>
    </p:spTree>
    <p:extLst>
      <p:ext uri="{BB962C8B-B14F-4D97-AF65-F5344CB8AC3E}">
        <p14:creationId xmlns:p14="http://schemas.microsoft.com/office/powerpoint/2010/main" val="268091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B19933-D5B5-324F-8645-B6D5C20BF3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3830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B19933-D5B5-324F-8645-B6D5C20BF3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40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DF2E-5561-4816-8C4E-72D624FE9E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814A12-EB4F-44BF-ACA6-6C1BB29C42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7C9EC9-DD32-4F6E-B005-5DCE40ED10AC}"/>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9CA8F6D5-99BA-4A5D-AC9B-D98F96C60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71D5A-2324-43E7-8FCB-5A22778D4AF0}"/>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1958929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EB09C-8F5F-4676-9A38-8364CD847D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131D1-723C-4DB7-B4C2-E3DA81E2C7D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574240-DA88-4603-8726-0D53FFB04786}"/>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E16A039F-A38F-46EA-8858-EAAB30721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B334C1-9CD5-485E-B370-216D90405446}"/>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348331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D44433-F0D5-436A-95DB-39A2BB91A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800FB5-62B4-4EE0-8CE9-5D268047D46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443E3-417C-4E46-94EF-5630B9551AF8}"/>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0C7CEDB2-F0A3-49B5-BECF-75313E00E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26C2CA-AA7F-4B14-BC85-1902A4E27A2E}"/>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94761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8F1BE4E-C129-46F5-8011-257DD6C9B38F}"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506744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58BC05-551C-418D-AD8C-DCB74B1D4277}"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4095853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45F7C1-2CBE-4E73-AB6A-9E0F2DBD2C12}"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34936967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AFAE60-0516-453B-B80E-BEB353B105F1}"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42379522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EE3274-CD1A-4721-A86E-ED96B7DA7549}" type="datetime1">
              <a:rPr lang="en-US" smtClean="0"/>
              <a:t>5/2/2023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30144753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4F4779A-254F-4D90-ABF4-3771E2C5B586}" type="datetime1">
              <a:rPr lang="en-US" smtClean="0"/>
              <a:t>5/2/2023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861370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DBD3B1-504B-4116-BBFE-58BF8DCC9D7E}" type="datetime1">
              <a:rPr lang="en-US" smtClean="0"/>
              <a:t>5/2/2023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1908653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5674BD-43AA-4E89-9172-4FB537388E29}"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228357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22955-C92E-4951-BFFF-195A2F3747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6E4A74-FE95-411A-A200-B8E134F209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EC9AFF-4467-4613-8592-3F96F60C5EF0}"/>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F29C5DC5-1477-4567-8C13-87E79B6D8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019988-D478-4EE7-BFCA-A86EF78C9042}"/>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41704751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187C4B-7910-49EC-B440-4E3B761E77D7}" type="datetime1">
              <a:rPr lang="en-US" smtClean="0"/>
              <a:t>5/2/2023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1042341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D664BA-612A-4D0A-B4BB-5F8796A26463}"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10847516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B4F77E-374B-4303-8853-B09E65D63B19}" type="datetime1">
              <a:rPr lang="en-US" smtClean="0"/>
              <a:t>5/2/2023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3AA7E815-0C84-1845-8151-396EA5629B29}" type="slidenum">
              <a:rPr lang="en-US" smtClean="0"/>
              <a:t>‹#›</a:t>
            </a:fld>
            <a:endParaRPr lang="en-US"/>
          </a:p>
        </p:txBody>
      </p:sp>
    </p:spTree>
    <p:extLst>
      <p:ext uri="{BB962C8B-B14F-4D97-AF65-F5344CB8AC3E}">
        <p14:creationId xmlns:p14="http://schemas.microsoft.com/office/powerpoint/2010/main" val="6484153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17019"/>
            <a:ext cx="9144000" cy="1223963"/>
          </a:xfrm>
        </p:spPr>
        <p:txBody>
          <a:bodyPr anchor="ctr">
            <a:normAutofit/>
          </a:bodyPr>
          <a:lstStyle>
            <a:lvl1pPr algn="ctr">
              <a:defRPr sz="4800"/>
            </a:lvl1pPr>
          </a:lstStyle>
          <a:p>
            <a:r>
              <a:rPr lang="en-US"/>
              <a:t>Click to edit Master title style</a:t>
            </a:r>
            <a:endParaRPr lang="en-CA" dirty="0"/>
          </a:p>
        </p:txBody>
      </p:sp>
    </p:spTree>
    <p:custDataLst>
      <p:tags r:id="rId1"/>
    </p:custDataLst>
    <p:extLst>
      <p:ext uri="{BB962C8B-B14F-4D97-AF65-F5344CB8AC3E}">
        <p14:creationId xmlns:p14="http://schemas.microsoft.com/office/powerpoint/2010/main" val="2529651951"/>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CE14-34AF-4098-BAB6-7DF915EAA2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447442-A2B0-4F49-86F2-82375BB45118}"/>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19EAA3-6D1B-4327-9658-3547BCEFDC68}"/>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792284F9-DC2F-4166-9685-9659A34CB39D}"/>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631CCB17-3DC1-4C49-8588-734B3EE110E3}"/>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73772210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282F-E63A-4077-9793-0D75C196BA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C7746-E127-4FB8-AE78-D9E83A31777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ABE928-C700-4F17-AE0F-10A4E4523D82}"/>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CC54F6E2-93A1-4EDF-81C0-9BF4DCF5F8A8}"/>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08E211F7-C486-40BB-A58D-7B4F5260257A}"/>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69426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0CEF8-DC53-4928-BEB1-78D627832CBC}"/>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4C4CC-49A6-4618-AE3C-35468F69EDBD}"/>
              </a:ext>
            </a:extLst>
          </p:cNvPr>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77AD87-8BC8-4238-9031-F7808D4770C3}"/>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4A7C84CE-4EAD-4878-993E-55EEC3B0044D}"/>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0E3B382E-A424-47BC-BA0E-909AC3351E9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716391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DC65-D227-4280-A606-7BF536352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8D4D4A-9964-4EAC-8BBD-4E4EE593C94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B2755E-FC40-4589-B3A6-AA4B9960FF7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4F569C-216A-4E33-8192-9CB9FEEC911C}"/>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1879E928-F33D-436B-86F5-4B37D9DE7080}"/>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7CA6FA00-174F-4309-ABEC-376DC89FC734}"/>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7431592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D57A6-38D5-4BD9-87F5-CE2F01858908}"/>
              </a:ext>
            </a:extLst>
          </p:cNvPr>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334681-4D11-4478-A288-A00FC66737C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ADAC39-BA13-4F9F-9A38-0D487606DCE1}"/>
              </a:ext>
            </a:extLst>
          </p:cNvPr>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4847B51-0206-4BCB-A3B9-83622D5483AB}"/>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0893D3A-591C-443B-A11A-0F029A76F101}"/>
              </a:ext>
            </a:extLst>
          </p:cNvPr>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6D7E01-465F-439B-ABCD-A1EA6C480D6B}"/>
              </a:ext>
            </a:extLst>
          </p:cNvPr>
          <p:cNvSpPr>
            <a:spLocks noGrp="1"/>
          </p:cNvSpPr>
          <p:nvPr>
            <p:ph type="dt" sz="half" idx="10"/>
          </p:nvPr>
        </p:nvSpPr>
        <p:spPr/>
        <p:txBody>
          <a:bodyPr/>
          <a:lstStyle/>
          <a:p>
            <a:r>
              <a:rPr lang="en-US"/>
              <a:t>October 25th 2017</a:t>
            </a:r>
          </a:p>
        </p:txBody>
      </p:sp>
      <p:sp>
        <p:nvSpPr>
          <p:cNvPr id="8" name="Footer Placeholder 7">
            <a:extLst>
              <a:ext uri="{FF2B5EF4-FFF2-40B4-BE49-F238E27FC236}">
                <a16:creationId xmlns:a16="http://schemas.microsoft.com/office/drawing/2014/main" id="{5068388E-8E03-4C2A-B882-361FB8AA70B2}"/>
              </a:ext>
            </a:extLst>
          </p:cNvPr>
          <p:cNvSpPr>
            <a:spLocks noGrp="1"/>
          </p:cNvSpPr>
          <p:nvPr>
            <p:ph type="ftr" sz="quarter" idx="11"/>
          </p:nvPr>
        </p:nvSpPr>
        <p:spPr/>
        <p:txBody>
          <a:bodyPr/>
          <a:lstStyle/>
          <a:p>
            <a:r>
              <a:rPr lang="en-US"/>
              <a:t>Private and Confidential</a:t>
            </a:r>
          </a:p>
        </p:txBody>
      </p:sp>
      <p:sp>
        <p:nvSpPr>
          <p:cNvPr id="9" name="Slide Number Placeholder 8">
            <a:extLst>
              <a:ext uri="{FF2B5EF4-FFF2-40B4-BE49-F238E27FC236}">
                <a16:creationId xmlns:a16="http://schemas.microsoft.com/office/drawing/2014/main" id="{5B538CC3-199B-435D-B645-28B3455B2CC8}"/>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0348877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11F3C-FAE4-498E-800C-B6ADE0B85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6E0835-0B08-4CF1-9DCB-FAA7C4E150B7}"/>
              </a:ext>
            </a:extLst>
          </p:cNvPr>
          <p:cNvSpPr>
            <a:spLocks noGrp="1"/>
          </p:cNvSpPr>
          <p:nvPr>
            <p:ph type="dt" sz="half" idx="10"/>
          </p:nvPr>
        </p:nvSpPr>
        <p:spPr/>
        <p:txBody>
          <a:bodyPr/>
          <a:lstStyle/>
          <a:p>
            <a:r>
              <a:rPr lang="en-US"/>
              <a:t>October 25th 2017</a:t>
            </a:r>
          </a:p>
        </p:txBody>
      </p:sp>
      <p:sp>
        <p:nvSpPr>
          <p:cNvPr id="4" name="Footer Placeholder 3">
            <a:extLst>
              <a:ext uri="{FF2B5EF4-FFF2-40B4-BE49-F238E27FC236}">
                <a16:creationId xmlns:a16="http://schemas.microsoft.com/office/drawing/2014/main" id="{DDCE829E-2734-4313-8EF1-09FBB716F42D}"/>
              </a:ext>
            </a:extLst>
          </p:cNvPr>
          <p:cNvSpPr>
            <a:spLocks noGrp="1"/>
          </p:cNvSpPr>
          <p:nvPr>
            <p:ph type="ftr" sz="quarter" idx="11"/>
          </p:nvPr>
        </p:nvSpPr>
        <p:spPr/>
        <p:txBody>
          <a:bodyPr/>
          <a:lstStyle/>
          <a:p>
            <a:r>
              <a:rPr lang="en-US"/>
              <a:t>Private and Confidential</a:t>
            </a:r>
          </a:p>
        </p:txBody>
      </p:sp>
      <p:sp>
        <p:nvSpPr>
          <p:cNvPr id="5" name="Slide Number Placeholder 4">
            <a:extLst>
              <a:ext uri="{FF2B5EF4-FFF2-40B4-BE49-F238E27FC236}">
                <a16:creationId xmlns:a16="http://schemas.microsoft.com/office/drawing/2014/main" id="{A98796DB-44CF-4FB1-820E-B6675A62A3A5}"/>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693039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91FB-7B08-4D75-A34B-340E965D7F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1010A6-D519-4040-AED7-AB1E169713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2962E68-DE08-49DC-8222-1A7DE38ADF53}"/>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63891273-F4A5-4A00-AFB4-A4928C742B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72DBF-5058-4E5D-B4BE-5AAA1930001F}"/>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36506853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9C53-BE2E-4D9B-994A-7DC7B09B3FBC}"/>
              </a:ext>
            </a:extLst>
          </p:cNvPr>
          <p:cNvSpPr>
            <a:spLocks noGrp="1"/>
          </p:cNvSpPr>
          <p:nvPr>
            <p:ph type="dt" sz="half" idx="10"/>
          </p:nvPr>
        </p:nvSpPr>
        <p:spPr/>
        <p:txBody>
          <a:bodyPr/>
          <a:lstStyle/>
          <a:p>
            <a:r>
              <a:rPr lang="en-US"/>
              <a:t>October 25th 2017</a:t>
            </a:r>
          </a:p>
        </p:txBody>
      </p:sp>
      <p:sp>
        <p:nvSpPr>
          <p:cNvPr id="3" name="Footer Placeholder 2">
            <a:extLst>
              <a:ext uri="{FF2B5EF4-FFF2-40B4-BE49-F238E27FC236}">
                <a16:creationId xmlns:a16="http://schemas.microsoft.com/office/drawing/2014/main" id="{917D0F43-8CD6-4314-BDB9-C01EFAB366C7}"/>
              </a:ext>
            </a:extLst>
          </p:cNvPr>
          <p:cNvSpPr>
            <a:spLocks noGrp="1"/>
          </p:cNvSpPr>
          <p:nvPr>
            <p:ph type="ftr" sz="quarter" idx="11"/>
          </p:nvPr>
        </p:nvSpPr>
        <p:spPr/>
        <p:txBody>
          <a:bodyPr/>
          <a:lstStyle/>
          <a:p>
            <a:r>
              <a:rPr lang="en-US"/>
              <a:t>Private and Confidential</a:t>
            </a:r>
          </a:p>
        </p:txBody>
      </p:sp>
      <p:sp>
        <p:nvSpPr>
          <p:cNvPr id="4" name="Slide Number Placeholder 3">
            <a:extLst>
              <a:ext uri="{FF2B5EF4-FFF2-40B4-BE49-F238E27FC236}">
                <a16:creationId xmlns:a16="http://schemas.microsoft.com/office/drawing/2014/main" id="{7BC2F7E1-096B-4C82-B7EB-C3496730A6A9}"/>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6564121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247-F271-4549-83FC-9CC3D8C24C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9EADF1-E576-4F9F-8997-809EB7822F5A}"/>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D573FDA-38FA-4AB8-9FCD-56367C3625FC}"/>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B72FB7C-C48D-47EA-9330-3A5E6DA8A44A}"/>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C05764A8-7D5A-4618-BC5C-C278EA83D416}"/>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97D7754C-7A3A-47E6-BD23-94397D381AAD}"/>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83431881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ECDD9-251E-467A-A505-8EF25D439F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0AC1CF-90B9-45C8-A8CD-FC6EF171A9D9}"/>
              </a:ext>
            </a:extLst>
          </p:cNvPr>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a:extLst>
              <a:ext uri="{FF2B5EF4-FFF2-40B4-BE49-F238E27FC236}">
                <a16:creationId xmlns:a16="http://schemas.microsoft.com/office/drawing/2014/main" id="{4FAFB609-2F3A-447F-929C-40247DDAEF5B}"/>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0C0D07E-B440-46FD-AC4F-A64534D1FE52}"/>
              </a:ext>
            </a:extLst>
          </p:cNvPr>
          <p:cNvSpPr>
            <a:spLocks noGrp="1"/>
          </p:cNvSpPr>
          <p:nvPr>
            <p:ph type="dt" sz="half" idx="10"/>
          </p:nvPr>
        </p:nvSpPr>
        <p:spPr/>
        <p:txBody>
          <a:bodyPr/>
          <a:lstStyle/>
          <a:p>
            <a:r>
              <a:rPr lang="en-US"/>
              <a:t>October 25th 2017</a:t>
            </a:r>
          </a:p>
        </p:txBody>
      </p:sp>
      <p:sp>
        <p:nvSpPr>
          <p:cNvPr id="6" name="Footer Placeholder 5">
            <a:extLst>
              <a:ext uri="{FF2B5EF4-FFF2-40B4-BE49-F238E27FC236}">
                <a16:creationId xmlns:a16="http://schemas.microsoft.com/office/drawing/2014/main" id="{DCEF6B47-A142-4418-AAD1-8FE21995BC16}"/>
              </a:ext>
            </a:extLst>
          </p:cNvPr>
          <p:cNvSpPr>
            <a:spLocks noGrp="1"/>
          </p:cNvSpPr>
          <p:nvPr>
            <p:ph type="ftr" sz="quarter" idx="11"/>
          </p:nvPr>
        </p:nvSpPr>
        <p:spPr/>
        <p:txBody>
          <a:bodyPr/>
          <a:lstStyle/>
          <a:p>
            <a:r>
              <a:rPr lang="en-US"/>
              <a:t>Private and Confidential</a:t>
            </a:r>
          </a:p>
        </p:txBody>
      </p:sp>
      <p:sp>
        <p:nvSpPr>
          <p:cNvPr id="7" name="Slide Number Placeholder 6">
            <a:extLst>
              <a:ext uri="{FF2B5EF4-FFF2-40B4-BE49-F238E27FC236}">
                <a16:creationId xmlns:a16="http://schemas.microsoft.com/office/drawing/2014/main" id="{4A8EF1B7-44A6-4ACB-8397-E305F86A1450}"/>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860787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5EBE-07D9-42C5-A8AC-6A45E6A3B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764D5-8096-4E5B-93A8-E6E98AC196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F5246-55E3-472F-B0D7-710591E352B6}"/>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07257FBF-12E0-4C79-B837-038C55B45889}"/>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77369A67-96B3-4D25-89FB-DD0B23A7E80E}"/>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17261369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3D8172-A97E-4086-80E8-C3958669C2A6}"/>
              </a:ext>
            </a:extLst>
          </p:cNvPr>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C1A4F8-A006-4D99-A0C8-0E8EB5682DCD}"/>
              </a:ext>
            </a:extLst>
          </p:cNvPr>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5583D5-302D-47AA-A42D-C3F81783FF63}"/>
              </a:ext>
            </a:extLst>
          </p:cNvPr>
          <p:cNvSpPr>
            <a:spLocks noGrp="1"/>
          </p:cNvSpPr>
          <p:nvPr>
            <p:ph type="dt" sz="half" idx="10"/>
          </p:nvPr>
        </p:nvSpPr>
        <p:spPr/>
        <p:txBody>
          <a:bodyPr/>
          <a:lstStyle/>
          <a:p>
            <a:r>
              <a:rPr lang="en-US"/>
              <a:t>October 25th 2017</a:t>
            </a:r>
          </a:p>
        </p:txBody>
      </p:sp>
      <p:sp>
        <p:nvSpPr>
          <p:cNvPr id="5" name="Footer Placeholder 4">
            <a:extLst>
              <a:ext uri="{FF2B5EF4-FFF2-40B4-BE49-F238E27FC236}">
                <a16:creationId xmlns:a16="http://schemas.microsoft.com/office/drawing/2014/main" id="{24DCDCB8-7704-4FB0-B28C-958B6657EE0F}"/>
              </a:ext>
            </a:extLst>
          </p:cNvPr>
          <p:cNvSpPr>
            <a:spLocks noGrp="1"/>
          </p:cNvSpPr>
          <p:nvPr>
            <p:ph type="ftr" sz="quarter" idx="11"/>
          </p:nvPr>
        </p:nvSpPr>
        <p:spPr/>
        <p:txBody>
          <a:bodyPr/>
          <a:lstStyle/>
          <a:p>
            <a:r>
              <a:rPr lang="en-US"/>
              <a:t>Private and Confidential</a:t>
            </a:r>
          </a:p>
        </p:txBody>
      </p:sp>
      <p:sp>
        <p:nvSpPr>
          <p:cNvPr id="6" name="Slide Number Placeholder 5">
            <a:extLst>
              <a:ext uri="{FF2B5EF4-FFF2-40B4-BE49-F238E27FC236}">
                <a16:creationId xmlns:a16="http://schemas.microsoft.com/office/drawing/2014/main" id="{66BB8D0D-1501-4634-BB2E-C66F6D601026}"/>
              </a:ext>
            </a:extLst>
          </p:cNvPr>
          <p:cNvSpPr>
            <a:spLocks noGrp="1"/>
          </p:cNvSpPr>
          <p:nvPr>
            <p:ph type="sldNum" sz="quarter" idx="12"/>
          </p:nvPr>
        </p:nvSpPr>
        <p:spPr/>
        <p:txBody>
          <a:bodyPr/>
          <a:lstStyle/>
          <a:p>
            <a:fld id="{3ED6ADD1-67D1-4DBE-9F13-13AE3ECC0671}" type="slidenum">
              <a:rPr lang="en-US" smtClean="0"/>
              <a:t>‹#›</a:t>
            </a:fld>
            <a:endParaRPr lang="en-US"/>
          </a:p>
        </p:txBody>
      </p:sp>
    </p:spTree>
    <p:extLst>
      <p:ext uri="{BB962C8B-B14F-4D97-AF65-F5344CB8AC3E}">
        <p14:creationId xmlns:p14="http://schemas.microsoft.com/office/powerpoint/2010/main" val="3262323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F91F-A00B-44AD-9FDD-4CF0E2BBC9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1947B-B515-488C-935E-9A30DC36D7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3C9A62-0994-45DC-ABE7-EAD80465EC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5CF7AB-2145-48C1-9568-3D3E6D9E3A90}"/>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6" name="Footer Placeholder 5">
            <a:extLst>
              <a:ext uri="{FF2B5EF4-FFF2-40B4-BE49-F238E27FC236}">
                <a16:creationId xmlns:a16="http://schemas.microsoft.com/office/drawing/2014/main" id="{E4DDCE99-69A7-46CF-ABB1-31B3B2680D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92E68-8697-4F48-9960-9D4608BE97CD}"/>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3163348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38C1E-670C-4256-BCD3-9A86D2CA3A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F1CA28-0117-47D5-A14C-D785C4549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6A80860-4D97-4191-AF00-9ABAF1AE7A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A5590B-DBC9-46D0-9B9D-166B482A1E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FBAA1E6-144A-4BE6-89FA-EB1DB7D2F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493DBB-A235-4C68-8E40-D07D821F617F}"/>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8" name="Footer Placeholder 7">
            <a:extLst>
              <a:ext uri="{FF2B5EF4-FFF2-40B4-BE49-F238E27FC236}">
                <a16:creationId xmlns:a16="http://schemas.microsoft.com/office/drawing/2014/main" id="{A454DD51-2F55-494F-9310-BA6E6E9663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71488E-2C74-4453-A3A6-6E28E4ED4F90}"/>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1471211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77962-B96A-4479-83CE-C2CB9B5B04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55AF31-BE8B-44F0-A875-84835AFE236C}"/>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4" name="Footer Placeholder 3">
            <a:extLst>
              <a:ext uri="{FF2B5EF4-FFF2-40B4-BE49-F238E27FC236}">
                <a16:creationId xmlns:a16="http://schemas.microsoft.com/office/drawing/2014/main" id="{BCF649A7-30A9-4049-91CD-5F108EA313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E52DE-B6FB-4149-AEF8-0D30F64707F3}"/>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4181371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39E10E-84CA-4B2D-87CA-D589A35CF5E4}"/>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3" name="Footer Placeholder 2">
            <a:extLst>
              <a:ext uri="{FF2B5EF4-FFF2-40B4-BE49-F238E27FC236}">
                <a16:creationId xmlns:a16="http://schemas.microsoft.com/office/drawing/2014/main" id="{A45448EF-7107-4C68-BEB4-3A60B424E2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86BC2B-D3B6-4F99-A2F8-B1DA0EB5C5B2}"/>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262289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F0E52-4887-4581-B27E-81AD99AF1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33F71E-480C-46F6-BE51-35F1E5E43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D2FF30-3514-4926-8B33-268BE5BBF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07AC452-3D19-4A96-9562-E2757E8BAFBB}"/>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6" name="Footer Placeholder 5">
            <a:extLst>
              <a:ext uri="{FF2B5EF4-FFF2-40B4-BE49-F238E27FC236}">
                <a16:creationId xmlns:a16="http://schemas.microsoft.com/office/drawing/2014/main" id="{BBBC5E2A-ECB4-47D0-85F7-B2A82F677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C907CE-94AF-4B1F-96C7-7DAEA8D3EA4A}"/>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3195079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2A4F5-12DE-4351-88D8-17FD9750A6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7DED9B-0E99-495E-AAEC-5C312BF074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243E52-77C8-461C-89C7-B50DE07D9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556430C-C429-416B-96CE-3C4285472EC6}"/>
              </a:ext>
            </a:extLst>
          </p:cNvPr>
          <p:cNvSpPr>
            <a:spLocks noGrp="1"/>
          </p:cNvSpPr>
          <p:nvPr>
            <p:ph type="dt" sz="half" idx="10"/>
          </p:nvPr>
        </p:nvSpPr>
        <p:spPr/>
        <p:txBody>
          <a:bodyPr/>
          <a:lstStyle/>
          <a:p>
            <a:fld id="{11994621-213D-403C-8919-ECFF53A5F871}" type="datetimeFigureOut">
              <a:rPr lang="en-US" smtClean="0"/>
              <a:t>5/2/2023</a:t>
            </a:fld>
            <a:endParaRPr lang="en-US"/>
          </a:p>
        </p:txBody>
      </p:sp>
      <p:sp>
        <p:nvSpPr>
          <p:cNvPr id="6" name="Footer Placeholder 5">
            <a:extLst>
              <a:ext uri="{FF2B5EF4-FFF2-40B4-BE49-F238E27FC236}">
                <a16:creationId xmlns:a16="http://schemas.microsoft.com/office/drawing/2014/main" id="{20F2CC33-9D59-4C79-BC57-3C678A2FC9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AC56A0-A949-4EC6-8A5C-9D30CAB5AA1E}"/>
              </a:ext>
            </a:extLst>
          </p:cNvPr>
          <p:cNvSpPr>
            <a:spLocks noGrp="1"/>
          </p:cNvSpPr>
          <p:nvPr>
            <p:ph type="sldNum" sz="quarter" idx="12"/>
          </p:nvPr>
        </p:nvSpPr>
        <p:spPr/>
        <p:txBody>
          <a:bodyPr/>
          <a:lstStyle/>
          <a:p>
            <a:fld id="{7DC055DB-A767-4270-B5BD-CC8B1515050B}" type="slidenum">
              <a:rPr lang="en-US" smtClean="0"/>
              <a:t>‹#›</a:t>
            </a:fld>
            <a:endParaRPr lang="en-US"/>
          </a:p>
        </p:txBody>
      </p:sp>
    </p:spTree>
    <p:extLst>
      <p:ext uri="{BB962C8B-B14F-4D97-AF65-F5344CB8AC3E}">
        <p14:creationId xmlns:p14="http://schemas.microsoft.com/office/powerpoint/2010/main" val="221093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4C7559-B8F6-462F-A4F9-2B31EA3AF0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1BA0AE-8416-4862-96E3-DAEFEED240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D46FA-0BD6-499D-9E4F-8488A306C6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994621-213D-403C-8919-ECFF53A5F871}" type="datetimeFigureOut">
              <a:rPr lang="en-US" smtClean="0"/>
              <a:t>5/2/2023</a:t>
            </a:fld>
            <a:endParaRPr lang="en-US"/>
          </a:p>
        </p:txBody>
      </p:sp>
      <p:sp>
        <p:nvSpPr>
          <p:cNvPr id="5" name="Footer Placeholder 4">
            <a:extLst>
              <a:ext uri="{FF2B5EF4-FFF2-40B4-BE49-F238E27FC236}">
                <a16:creationId xmlns:a16="http://schemas.microsoft.com/office/drawing/2014/main" id="{43FDE740-C071-494C-8E05-22BE295FC1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F4077B-BA05-451A-9080-3319D5CF04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C055DB-A767-4270-B5BD-CC8B1515050B}" type="slidenum">
              <a:rPr lang="en-US" smtClean="0"/>
              <a:t>‹#›</a:t>
            </a:fld>
            <a:endParaRPr lang="en-US"/>
          </a:p>
        </p:txBody>
      </p:sp>
    </p:spTree>
    <p:extLst>
      <p:ext uri="{BB962C8B-B14F-4D97-AF65-F5344CB8AC3E}">
        <p14:creationId xmlns:p14="http://schemas.microsoft.com/office/powerpoint/2010/main" val="4256571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03AA4D-47D2-4E1C-B6B4-D5AFFD5BE57B}" type="datetime1">
              <a:rPr lang="en-US" smtClean="0"/>
              <a:t>5/2/2023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90509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D4E331-414F-412A-8141-25678B49E1F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41134-2A9B-4C70-8A22-4E45841F2B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73CB52-41B4-40E3-A5DC-122785E46BEC}"/>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October 25th 2017</a:t>
            </a:r>
          </a:p>
        </p:txBody>
      </p:sp>
      <p:sp>
        <p:nvSpPr>
          <p:cNvPr id="5" name="Footer Placeholder 4">
            <a:extLst>
              <a:ext uri="{FF2B5EF4-FFF2-40B4-BE49-F238E27FC236}">
                <a16:creationId xmlns:a16="http://schemas.microsoft.com/office/drawing/2014/main" id="{A9FD41CE-C2A5-4538-90C1-669FC9D69FE9}"/>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Private and Confidential</a:t>
            </a:r>
          </a:p>
        </p:txBody>
      </p:sp>
      <p:sp>
        <p:nvSpPr>
          <p:cNvPr id="6" name="Slide Number Placeholder 5">
            <a:extLst>
              <a:ext uri="{FF2B5EF4-FFF2-40B4-BE49-F238E27FC236}">
                <a16:creationId xmlns:a16="http://schemas.microsoft.com/office/drawing/2014/main" id="{03682888-FEE5-448C-BAC9-7C3E8E234972}"/>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6ADD1-67D1-4DBE-9F13-13AE3ECC0671}" type="slidenum">
              <a:rPr lang="en-US" smtClean="0"/>
              <a:t>‹#›</a:t>
            </a:fld>
            <a:endParaRPr lang="en-US"/>
          </a:p>
        </p:txBody>
      </p:sp>
    </p:spTree>
    <p:extLst>
      <p:ext uri="{BB962C8B-B14F-4D97-AF65-F5344CB8AC3E}">
        <p14:creationId xmlns:p14="http://schemas.microsoft.com/office/powerpoint/2010/main" val="40444932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hyperlink" Target="https://corporatefinanceinstitute.com/" TargetMode="External"/><Relationship Id="rId2" Type="http://schemas.openxmlformats.org/officeDocument/2006/relationships/image" Target="../media/image9.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a:extLst>
              <a:ext uri="{FF2B5EF4-FFF2-40B4-BE49-F238E27FC236}">
                <a16:creationId xmlns:a16="http://schemas.microsoft.com/office/drawing/2014/main" id="{F9CF537C-7FC1-7044-916F-1482CCC66487}"/>
              </a:ext>
            </a:extLst>
          </p:cNvPr>
          <p:cNvCxnSpPr>
            <a:cxnSpLocks/>
          </p:cNvCxnSpPr>
          <p:nvPr/>
        </p:nvCxnSpPr>
        <p:spPr>
          <a:xfrm>
            <a:off x="4239992" y="3232405"/>
            <a:ext cx="1479556" cy="42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7297738-2D20-E34F-BA76-C59F3C73E15C}"/>
              </a:ext>
            </a:extLst>
          </p:cNvPr>
          <p:cNvCxnSpPr>
            <a:cxnSpLocks/>
          </p:cNvCxnSpPr>
          <p:nvPr/>
        </p:nvCxnSpPr>
        <p:spPr>
          <a:xfrm flipH="1">
            <a:off x="6464556" y="3232405"/>
            <a:ext cx="1479556" cy="420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A761A82-1A5C-2B44-80FD-4381CCC683CB}"/>
              </a:ext>
            </a:extLst>
          </p:cNvPr>
          <p:cNvSpPr/>
          <p:nvPr/>
        </p:nvSpPr>
        <p:spPr>
          <a:xfrm>
            <a:off x="4105185" y="1908688"/>
            <a:ext cx="3981631" cy="3981631"/>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 name="Straight Connector 3"/>
          <p:cNvCxnSpPr/>
          <p:nvPr/>
        </p:nvCxnSpPr>
        <p:spPr>
          <a:xfrm>
            <a:off x="0" y="1066800"/>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32397B6-9F82-4538-8B78-081564B84939}"/>
              </a:ext>
            </a:extLst>
          </p:cNvPr>
          <p:cNvSpPr txBox="1"/>
          <p:nvPr/>
        </p:nvSpPr>
        <p:spPr>
          <a:xfrm>
            <a:off x="95450" y="6501935"/>
            <a:ext cx="358140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132E57"/>
                </a:solidFill>
                <a:effectLst/>
                <a:uLnTx/>
                <a:uFillTx/>
                <a:latin typeface="Open Sans" charset="0"/>
                <a:ea typeface="Open Sans" charset="0"/>
                <a:cs typeface="Open Sans" charset="0"/>
              </a:rPr>
              <a:t>corporatefinanceinstitute.com</a:t>
            </a:r>
          </a:p>
        </p:txBody>
      </p:sp>
      <p:sp>
        <p:nvSpPr>
          <p:cNvPr id="7" name="Title 1">
            <a:extLst>
              <a:ext uri="{FF2B5EF4-FFF2-40B4-BE49-F238E27FC236}">
                <a16:creationId xmlns:a16="http://schemas.microsoft.com/office/drawing/2014/main" id="{53DC6673-8EC7-4D83-B60F-15AC3F57F330}"/>
              </a:ext>
            </a:extLst>
          </p:cNvPr>
          <p:cNvSpPr>
            <a:spLocks noGrp="1" noChangeArrowheads="1"/>
          </p:cNvSpPr>
          <p:nvPr>
            <p:ph type="title"/>
          </p:nvPr>
        </p:nvSpPr>
        <p:spPr>
          <a:xfrm>
            <a:off x="95450" y="403906"/>
            <a:ext cx="10746721" cy="388937"/>
          </a:xfrm>
        </p:spPr>
        <p:txBody>
          <a:bodyPr>
            <a:noAutofit/>
          </a:bodyPr>
          <a:lstStyle/>
          <a:p>
            <a:r>
              <a:rPr lang="en-CA" altLang="en-US" sz="4800" dirty="0">
                <a:solidFill>
                  <a:srgbClr val="FA621C"/>
                </a:solidFill>
                <a:latin typeface="Open Sans Light" charset="0"/>
                <a:ea typeface="Open Sans Light" charset="0"/>
                <a:cs typeface="Open Sans Light" charset="0"/>
              </a:rPr>
              <a:t>Competitive forces model</a:t>
            </a:r>
          </a:p>
        </p:txBody>
      </p:sp>
      <p:pic>
        <p:nvPicPr>
          <p:cNvPr id="16" name="Graphic 5">
            <a:extLst>
              <a:ext uri="{FF2B5EF4-FFF2-40B4-BE49-F238E27FC236}">
                <a16:creationId xmlns:a16="http://schemas.microsoft.com/office/drawing/2014/main" id="{9247FD57-154C-4A9A-8695-1733C5998C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1400" y="6370682"/>
            <a:ext cx="890588" cy="392863"/>
          </a:xfrm>
          <a:prstGeom prst="rect">
            <a:avLst/>
          </a:prstGeom>
        </p:spPr>
      </p:pic>
      <p:grpSp>
        <p:nvGrpSpPr>
          <p:cNvPr id="58" name="Group 57">
            <a:extLst>
              <a:ext uri="{FF2B5EF4-FFF2-40B4-BE49-F238E27FC236}">
                <a16:creationId xmlns:a16="http://schemas.microsoft.com/office/drawing/2014/main" id="{8193EFCE-FD6D-B240-8356-06BE8AC38C5A}"/>
              </a:ext>
            </a:extLst>
          </p:cNvPr>
          <p:cNvGrpSpPr/>
          <p:nvPr/>
        </p:nvGrpSpPr>
        <p:grpSpPr>
          <a:xfrm>
            <a:off x="2098661" y="5092959"/>
            <a:ext cx="3093947" cy="752904"/>
            <a:chOff x="2098661" y="5092959"/>
            <a:chExt cx="3093947" cy="752904"/>
          </a:xfrm>
        </p:grpSpPr>
        <p:sp>
          <p:nvSpPr>
            <p:cNvPr id="13" name="Oval 12">
              <a:extLst>
                <a:ext uri="{FF2B5EF4-FFF2-40B4-BE49-F238E27FC236}">
                  <a16:creationId xmlns:a16="http://schemas.microsoft.com/office/drawing/2014/main" id="{259D99A5-A84C-9C49-878F-7DEA6275E707}"/>
                </a:ext>
              </a:extLst>
            </p:cNvPr>
            <p:cNvSpPr/>
            <p:nvPr/>
          </p:nvSpPr>
          <p:spPr>
            <a:xfrm>
              <a:off x="4439704" y="5092959"/>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2F780E8E-019C-C148-B92D-CFB4E10DFC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500809" y="5154063"/>
              <a:ext cx="630697" cy="630697"/>
            </a:xfrm>
            <a:prstGeom prst="rect">
              <a:avLst/>
            </a:prstGeom>
          </p:spPr>
        </p:pic>
        <p:sp>
          <p:nvSpPr>
            <p:cNvPr id="15" name="Rectangle 14">
              <a:extLst>
                <a:ext uri="{FF2B5EF4-FFF2-40B4-BE49-F238E27FC236}">
                  <a16:creationId xmlns:a16="http://schemas.microsoft.com/office/drawing/2014/main" id="{971072F6-9FF5-944D-AA31-2A30C6892367}"/>
                </a:ext>
              </a:extLst>
            </p:cNvPr>
            <p:cNvSpPr/>
            <p:nvPr/>
          </p:nvSpPr>
          <p:spPr>
            <a:xfrm>
              <a:off x="2098661" y="5193705"/>
              <a:ext cx="2184621" cy="584775"/>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Threat of substitute goods/services</a:t>
              </a:r>
            </a:p>
          </p:txBody>
        </p:sp>
      </p:grpSp>
      <p:grpSp>
        <p:nvGrpSpPr>
          <p:cNvPr id="57" name="Group 56">
            <a:extLst>
              <a:ext uri="{FF2B5EF4-FFF2-40B4-BE49-F238E27FC236}">
                <a16:creationId xmlns:a16="http://schemas.microsoft.com/office/drawing/2014/main" id="{7BA04A4F-2835-C347-8E6A-0F816EDC569B}"/>
              </a:ext>
            </a:extLst>
          </p:cNvPr>
          <p:cNvGrpSpPr/>
          <p:nvPr/>
        </p:nvGrpSpPr>
        <p:grpSpPr>
          <a:xfrm>
            <a:off x="7004274" y="5092959"/>
            <a:ext cx="2759285" cy="752904"/>
            <a:chOff x="7004274" y="5092959"/>
            <a:chExt cx="2759285" cy="752904"/>
          </a:xfrm>
        </p:grpSpPr>
        <p:grpSp>
          <p:nvGrpSpPr>
            <p:cNvPr id="32" name="Group 31">
              <a:extLst>
                <a:ext uri="{FF2B5EF4-FFF2-40B4-BE49-F238E27FC236}">
                  <a16:creationId xmlns:a16="http://schemas.microsoft.com/office/drawing/2014/main" id="{45B13384-ABEF-C94E-A93F-968E3FF45D39}"/>
                </a:ext>
              </a:extLst>
            </p:cNvPr>
            <p:cNvGrpSpPr/>
            <p:nvPr/>
          </p:nvGrpSpPr>
          <p:grpSpPr>
            <a:xfrm>
              <a:off x="7004274" y="5092959"/>
              <a:ext cx="752904" cy="752904"/>
              <a:chOff x="7200920" y="2982454"/>
              <a:chExt cx="752904" cy="752904"/>
            </a:xfrm>
          </p:grpSpPr>
          <p:sp>
            <p:nvSpPr>
              <p:cNvPr id="10" name="Oval 9">
                <a:extLst>
                  <a:ext uri="{FF2B5EF4-FFF2-40B4-BE49-F238E27FC236}">
                    <a16:creationId xmlns:a16="http://schemas.microsoft.com/office/drawing/2014/main" id="{34B06751-C3D7-304A-8272-70BEACB67D9B}"/>
                  </a:ext>
                </a:extLst>
              </p:cNvPr>
              <p:cNvSpPr/>
              <p:nvPr/>
            </p:nvSpPr>
            <p:spPr>
              <a:xfrm>
                <a:off x="7200920" y="2982454"/>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A79B9E56-90AE-0246-A987-D95C72CE6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257140" y="3017541"/>
                <a:ext cx="630697" cy="630697"/>
              </a:xfrm>
              <a:prstGeom prst="rect">
                <a:avLst/>
              </a:prstGeom>
            </p:spPr>
          </p:pic>
        </p:grpSp>
        <p:sp>
          <p:nvSpPr>
            <p:cNvPr id="22" name="Rectangle 21">
              <a:extLst>
                <a:ext uri="{FF2B5EF4-FFF2-40B4-BE49-F238E27FC236}">
                  <a16:creationId xmlns:a16="http://schemas.microsoft.com/office/drawing/2014/main" id="{1E03733D-80DC-5E40-A126-A09C27FF43D6}"/>
                </a:ext>
              </a:extLst>
            </p:cNvPr>
            <p:cNvSpPr/>
            <p:nvPr/>
          </p:nvSpPr>
          <p:spPr>
            <a:xfrm>
              <a:off x="7813398" y="5128046"/>
              <a:ext cx="1950161"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6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Bargaining power of suppliers</a:t>
              </a:r>
            </a:p>
          </p:txBody>
        </p:sp>
      </p:grpSp>
      <p:grpSp>
        <p:nvGrpSpPr>
          <p:cNvPr id="55" name="Group 54">
            <a:extLst>
              <a:ext uri="{FF2B5EF4-FFF2-40B4-BE49-F238E27FC236}">
                <a16:creationId xmlns:a16="http://schemas.microsoft.com/office/drawing/2014/main" id="{D84B498E-2B34-5B47-9386-721B779E4287}"/>
              </a:ext>
            </a:extLst>
          </p:cNvPr>
          <p:cNvGrpSpPr/>
          <p:nvPr/>
        </p:nvGrpSpPr>
        <p:grpSpPr>
          <a:xfrm>
            <a:off x="4654701" y="1315455"/>
            <a:ext cx="2882595" cy="1163120"/>
            <a:chOff x="4654701" y="1315455"/>
            <a:chExt cx="2882595" cy="1163120"/>
          </a:xfrm>
        </p:grpSpPr>
        <p:sp>
          <p:nvSpPr>
            <p:cNvPr id="11" name="Oval 10">
              <a:extLst>
                <a:ext uri="{FF2B5EF4-FFF2-40B4-BE49-F238E27FC236}">
                  <a16:creationId xmlns:a16="http://schemas.microsoft.com/office/drawing/2014/main" id="{1923D028-1F01-7949-8D45-BDDFF2878618}"/>
                </a:ext>
              </a:extLst>
            </p:cNvPr>
            <p:cNvSpPr/>
            <p:nvPr/>
          </p:nvSpPr>
          <p:spPr>
            <a:xfrm>
              <a:off x="5719547" y="1725671"/>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5621A8EA-E418-A443-AC76-F2AAACC4C4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780651" y="1760758"/>
              <a:ext cx="630697" cy="630697"/>
            </a:xfrm>
            <a:prstGeom prst="rect">
              <a:avLst/>
            </a:prstGeom>
          </p:spPr>
        </p:pic>
        <p:sp>
          <p:nvSpPr>
            <p:cNvPr id="20" name="Rectangle 19">
              <a:extLst>
                <a:ext uri="{FF2B5EF4-FFF2-40B4-BE49-F238E27FC236}">
                  <a16:creationId xmlns:a16="http://schemas.microsoft.com/office/drawing/2014/main" id="{7793F423-3817-E642-A21E-DCFC5AD07B9B}"/>
                </a:ext>
              </a:extLst>
            </p:cNvPr>
            <p:cNvSpPr/>
            <p:nvPr/>
          </p:nvSpPr>
          <p:spPr>
            <a:xfrm>
              <a:off x="4654701" y="1315455"/>
              <a:ext cx="2882595"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altLang="en-US" sz="16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Threat of potential entrants</a:t>
              </a:r>
            </a:p>
          </p:txBody>
        </p:sp>
      </p:grpSp>
      <p:grpSp>
        <p:nvGrpSpPr>
          <p:cNvPr id="56" name="Group 55">
            <a:extLst>
              <a:ext uri="{FF2B5EF4-FFF2-40B4-BE49-F238E27FC236}">
                <a16:creationId xmlns:a16="http://schemas.microsoft.com/office/drawing/2014/main" id="{95B7473F-01B2-6F49-B3A0-2A5E2CFE8D33}"/>
              </a:ext>
            </a:extLst>
          </p:cNvPr>
          <p:cNvGrpSpPr/>
          <p:nvPr/>
        </p:nvGrpSpPr>
        <p:grpSpPr>
          <a:xfrm>
            <a:off x="7577371" y="2849003"/>
            <a:ext cx="2843782" cy="752904"/>
            <a:chOff x="7577371" y="2849003"/>
            <a:chExt cx="2843782" cy="752904"/>
          </a:xfrm>
        </p:grpSpPr>
        <p:sp>
          <p:nvSpPr>
            <p:cNvPr id="9" name="Oval 8">
              <a:extLst>
                <a:ext uri="{FF2B5EF4-FFF2-40B4-BE49-F238E27FC236}">
                  <a16:creationId xmlns:a16="http://schemas.microsoft.com/office/drawing/2014/main" id="{02BAB654-0470-E144-ABB8-90AF68DF1720}"/>
                </a:ext>
              </a:extLst>
            </p:cNvPr>
            <p:cNvSpPr/>
            <p:nvPr/>
          </p:nvSpPr>
          <p:spPr>
            <a:xfrm>
              <a:off x="7577371" y="2849003"/>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BAE85602-C71E-9041-9119-623B95699B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7638476" y="2906531"/>
              <a:ext cx="630697" cy="630697"/>
            </a:xfrm>
            <a:prstGeom prst="rect">
              <a:avLst/>
            </a:prstGeom>
          </p:spPr>
        </p:pic>
        <p:sp>
          <p:nvSpPr>
            <p:cNvPr id="24" name="Rectangle 23">
              <a:extLst>
                <a:ext uri="{FF2B5EF4-FFF2-40B4-BE49-F238E27FC236}">
                  <a16:creationId xmlns:a16="http://schemas.microsoft.com/office/drawing/2014/main" id="{EA41F9D6-BD07-3D40-A4D9-39455C5960A8}"/>
                </a:ext>
              </a:extLst>
            </p:cNvPr>
            <p:cNvSpPr/>
            <p:nvPr/>
          </p:nvSpPr>
          <p:spPr>
            <a:xfrm>
              <a:off x="8439942" y="2929491"/>
              <a:ext cx="1981211"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6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Bargaining power of buyers</a:t>
              </a:r>
            </a:p>
          </p:txBody>
        </p:sp>
      </p:grpSp>
      <p:grpSp>
        <p:nvGrpSpPr>
          <p:cNvPr id="54" name="Group 53">
            <a:extLst>
              <a:ext uri="{FF2B5EF4-FFF2-40B4-BE49-F238E27FC236}">
                <a16:creationId xmlns:a16="http://schemas.microsoft.com/office/drawing/2014/main" id="{8BF70914-8801-E645-AF8F-978FDB00B842}"/>
              </a:ext>
            </a:extLst>
          </p:cNvPr>
          <p:cNvGrpSpPr/>
          <p:nvPr/>
        </p:nvGrpSpPr>
        <p:grpSpPr>
          <a:xfrm>
            <a:off x="1750446" y="2683270"/>
            <a:ext cx="2865998" cy="1077218"/>
            <a:chOff x="1750446" y="2683270"/>
            <a:chExt cx="2865998" cy="1077218"/>
          </a:xfrm>
        </p:grpSpPr>
        <p:sp>
          <p:nvSpPr>
            <p:cNvPr id="12" name="Oval 11">
              <a:extLst>
                <a:ext uri="{FF2B5EF4-FFF2-40B4-BE49-F238E27FC236}">
                  <a16:creationId xmlns:a16="http://schemas.microsoft.com/office/drawing/2014/main" id="{50F05622-5C13-854C-95DF-2F0CA8FE20EE}"/>
                </a:ext>
              </a:extLst>
            </p:cNvPr>
            <p:cNvSpPr/>
            <p:nvPr/>
          </p:nvSpPr>
          <p:spPr>
            <a:xfrm>
              <a:off x="3863540" y="2849003"/>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D03F3060-1B52-5447-BF3C-A64F0807CC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3924645" y="2910107"/>
              <a:ext cx="630697" cy="630697"/>
            </a:xfrm>
            <a:prstGeom prst="rect">
              <a:avLst/>
            </a:prstGeom>
          </p:spPr>
        </p:pic>
        <p:sp>
          <p:nvSpPr>
            <p:cNvPr id="18" name="Rectangle 17">
              <a:extLst>
                <a:ext uri="{FF2B5EF4-FFF2-40B4-BE49-F238E27FC236}">
                  <a16:creationId xmlns:a16="http://schemas.microsoft.com/office/drawing/2014/main" id="{CCC5B686-67D0-6448-95BF-3E3D6F9A2CF4}"/>
                </a:ext>
              </a:extLst>
            </p:cNvPr>
            <p:cNvSpPr/>
            <p:nvPr/>
          </p:nvSpPr>
          <p:spPr>
            <a:xfrm>
              <a:off x="1750446" y="2683270"/>
              <a:ext cx="2001613" cy="1077218"/>
            </a:xfrm>
            <a:prstGeom prst="rect">
              <a:avLst/>
            </a:prstGeom>
          </p:spPr>
          <p:txBody>
            <a:bodyPr wrap="square">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CA" altLang="en-US" sz="16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Power of complementary good/service providers</a:t>
              </a:r>
            </a:p>
          </p:txBody>
        </p:sp>
      </p:grpSp>
      <p:grpSp>
        <p:nvGrpSpPr>
          <p:cNvPr id="59" name="Group 58">
            <a:extLst>
              <a:ext uri="{FF2B5EF4-FFF2-40B4-BE49-F238E27FC236}">
                <a16:creationId xmlns:a16="http://schemas.microsoft.com/office/drawing/2014/main" id="{BBA2F522-E3E1-604C-AEF1-DC79DE38E953}"/>
              </a:ext>
            </a:extLst>
          </p:cNvPr>
          <p:cNvGrpSpPr/>
          <p:nvPr/>
        </p:nvGrpSpPr>
        <p:grpSpPr>
          <a:xfrm>
            <a:off x="5110245" y="3276861"/>
            <a:ext cx="1971506" cy="1298909"/>
            <a:chOff x="5110245" y="3276861"/>
            <a:chExt cx="1971506" cy="1298909"/>
          </a:xfrm>
        </p:grpSpPr>
        <p:grpSp>
          <p:nvGrpSpPr>
            <p:cNvPr id="40" name="Group 39">
              <a:extLst>
                <a:ext uri="{FF2B5EF4-FFF2-40B4-BE49-F238E27FC236}">
                  <a16:creationId xmlns:a16="http://schemas.microsoft.com/office/drawing/2014/main" id="{235C3D49-CFFF-B94D-821F-0996B61748B2}"/>
                </a:ext>
              </a:extLst>
            </p:cNvPr>
            <p:cNvGrpSpPr/>
            <p:nvPr/>
          </p:nvGrpSpPr>
          <p:grpSpPr>
            <a:xfrm>
              <a:off x="5719548" y="3276861"/>
              <a:ext cx="752904" cy="752904"/>
              <a:chOff x="5709954" y="3507300"/>
              <a:chExt cx="752904" cy="752904"/>
            </a:xfrm>
          </p:grpSpPr>
          <p:sp>
            <p:nvSpPr>
              <p:cNvPr id="38" name="Oval 37">
                <a:extLst>
                  <a:ext uri="{FF2B5EF4-FFF2-40B4-BE49-F238E27FC236}">
                    <a16:creationId xmlns:a16="http://schemas.microsoft.com/office/drawing/2014/main" id="{D1B62350-FCC0-484C-ACE7-49254B3B8D25}"/>
                  </a:ext>
                </a:extLst>
              </p:cNvPr>
              <p:cNvSpPr/>
              <p:nvPr/>
            </p:nvSpPr>
            <p:spPr>
              <a:xfrm>
                <a:off x="5709954" y="3507300"/>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88DDB5E4-1B0F-D648-BF47-2618717135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5771058" y="3542387"/>
                <a:ext cx="630697" cy="630697"/>
              </a:xfrm>
              <a:prstGeom prst="rect">
                <a:avLst/>
              </a:prstGeom>
            </p:spPr>
          </p:pic>
        </p:grpSp>
        <p:sp>
          <p:nvSpPr>
            <p:cNvPr id="41" name="Rectangle 40">
              <a:extLst>
                <a:ext uri="{FF2B5EF4-FFF2-40B4-BE49-F238E27FC236}">
                  <a16:creationId xmlns:a16="http://schemas.microsoft.com/office/drawing/2014/main" id="{05D03C87-648A-B149-9FC8-A5D53411C3A3}"/>
                </a:ext>
              </a:extLst>
            </p:cNvPr>
            <p:cNvSpPr/>
            <p:nvPr/>
          </p:nvSpPr>
          <p:spPr>
            <a:xfrm>
              <a:off x="5110245" y="3990995"/>
              <a:ext cx="1971506"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Intensity of industry rivalry</a:t>
              </a:r>
            </a:p>
          </p:txBody>
        </p:sp>
      </p:grpSp>
      <p:cxnSp>
        <p:nvCxnSpPr>
          <p:cNvPr id="43" name="Straight Arrow Connector 42">
            <a:extLst>
              <a:ext uri="{FF2B5EF4-FFF2-40B4-BE49-F238E27FC236}">
                <a16:creationId xmlns:a16="http://schemas.microsoft.com/office/drawing/2014/main" id="{6EC0B630-0911-E743-BE6D-A93997729FCE}"/>
              </a:ext>
            </a:extLst>
          </p:cNvPr>
          <p:cNvCxnSpPr>
            <a:stCxn id="11" idx="4"/>
            <a:endCxn id="38" idx="0"/>
          </p:cNvCxnSpPr>
          <p:nvPr/>
        </p:nvCxnSpPr>
        <p:spPr>
          <a:xfrm>
            <a:off x="6095999" y="2478575"/>
            <a:ext cx="1" cy="798286"/>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7BBCBF-9794-AA40-8985-5B3BBEF3FD87}"/>
              </a:ext>
            </a:extLst>
          </p:cNvPr>
          <p:cNvCxnSpPr/>
          <p:nvPr/>
        </p:nvCxnSpPr>
        <p:spPr>
          <a:xfrm flipV="1">
            <a:off x="4979770" y="4575770"/>
            <a:ext cx="578293" cy="57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5F9FBCD-EF6E-CB44-B058-8A32A90F1EC2}"/>
              </a:ext>
            </a:extLst>
          </p:cNvPr>
          <p:cNvCxnSpPr>
            <a:cxnSpLocks/>
          </p:cNvCxnSpPr>
          <p:nvPr/>
        </p:nvCxnSpPr>
        <p:spPr>
          <a:xfrm flipH="1" flipV="1">
            <a:off x="6632086" y="4575770"/>
            <a:ext cx="578293" cy="5782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18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fade">
                                      <p:cBhvr>
                                        <p:cTn id="15" dur="5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
                                        </p:tgtEl>
                                        <p:attrNameLst>
                                          <p:attrName>style.visibility</p:attrName>
                                        </p:attrNameLst>
                                      </p:cBhvr>
                                      <p:to>
                                        <p:strVal val="visible"/>
                                      </p:to>
                                    </p:set>
                                    <p:animEffect transition="in" filter="fade">
                                      <p:cBhvr>
                                        <p:cTn id="20" dur="500"/>
                                        <p:tgtEl>
                                          <p:spTgt spid="5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500"/>
                                        <p:tgtEl>
                                          <p:spTgt spid="5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8"/>
                                        </p:tgtEl>
                                        <p:attrNameLst>
                                          <p:attrName>style.visibility</p:attrName>
                                        </p:attrNameLst>
                                      </p:cBhvr>
                                      <p:to>
                                        <p:strVal val="visible"/>
                                      </p:to>
                                    </p:set>
                                    <p:animEffect transition="in" filter="fade">
                                      <p:cBhvr>
                                        <p:cTn id="30" dur="500"/>
                                        <p:tgtEl>
                                          <p:spTgt spid="5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animEffect transition="in" filter="fade">
                                      <p:cBhvr>
                                        <p:cTn id="35" dur="500"/>
                                        <p:tgtEl>
                                          <p:spTgt spid="5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51"/>
                                        </p:tgtEl>
                                        <p:attrNameLst>
                                          <p:attrName>style.visibility</p:attrName>
                                        </p:attrNameLst>
                                      </p:cBhvr>
                                      <p:to>
                                        <p:strVal val="visible"/>
                                      </p:to>
                                    </p:set>
                                    <p:animEffect transition="in" filter="wipe(down)">
                                      <p:cBhvr>
                                        <p:cTn id="40" dur="500"/>
                                        <p:tgtEl>
                                          <p:spTgt spid="51"/>
                                        </p:tgtEl>
                                      </p:cBhvr>
                                    </p:animEffect>
                                  </p:childTnLst>
                                </p:cTn>
                              </p:par>
                              <p:par>
                                <p:cTn id="41" presetID="22" presetClass="entr" presetSubtype="8"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wipe(left)">
                                      <p:cBhvr>
                                        <p:cTn id="43" dur="500"/>
                                        <p:tgtEl>
                                          <p:spTgt spid="45"/>
                                        </p:tgtEl>
                                      </p:cBhvr>
                                    </p:animEffect>
                                  </p:childTnLst>
                                </p:cTn>
                              </p:par>
                              <p:par>
                                <p:cTn id="44" presetID="22" presetClass="entr" presetSubtype="1" fill="hold" nodeType="withEffect">
                                  <p:stCondLst>
                                    <p:cond delay="0"/>
                                  </p:stCondLst>
                                  <p:childTnLst>
                                    <p:set>
                                      <p:cBhvr>
                                        <p:cTn id="45" dur="1" fill="hold">
                                          <p:stCondLst>
                                            <p:cond delay="0"/>
                                          </p:stCondLst>
                                        </p:cTn>
                                        <p:tgtEl>
                                          <p:spTgt spid="43"/>
                                        </p:tgtEl>
                                        <p:attrNameLst>
                                          <p:attrName>style.visibility</p:attrName>
                                        </p:attrNameLst>
                                      </p:cBhvr>
                                      <p:to>
                                        <p:strVal val="visible"/>
                                      </p:to>
                                    </p:set>
                                    <p:animEffect transition="in" filter="wipe(up)">
                                      <p:cBhvr>
                                        <p:cTn id="46" dur="500"/>
                                        <p:tgtEl>
                                          <p:spTgt spid="43"/>
                                        </p:tgtEl>
                                      </p:cBhvr>
                                    </p:animEffect>
                                  </p:childTnLst>
                                </p:cTn>
                              </p:par>
                              <p:par>
                                <p:cTn id="47" presetID="22" presetClass="entr" presetSubtype="2" fill="hold" nodeType="with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wipe(right)">
                                      <p:cBhvr>
                                        <p:cTn id="49" dur="500"/>
                                        <p:tgtEl>
                                          <p:spTgt spid="49"/>
                                        </p:tgtEl>
                                      </p:cBhvr>
                                    </p:animEffect>
                                  </p:childTnLst>
                                </p:cTn>
                              </p:par>
                              <p:par>
                                <p:cTn id="50" presetID="22" presetClass="entr" presetSubtype="4" fill="hold" nodeType="with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wipe(down)">
                                      <p:cBhvr>
                                        <p:cTn id="52" dur="500"/>
                                        <p:tgtEl>
                                          <p:spTgt spid="52"/>
                                        </p:tgtEl>
                                      </p:cBhvr>
                                    </p:animEffect>
                                  </p:childTnLst>
                                </p:cTn>
                              </p:par>
                              <p:par>
                                <p:cTn id="53" presetID="22" presetClass="entr" presetSubtype="4"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1066800"/>
            <a:ext cx="1447800" cy="0"/>
          </a:xfrm>
          <a:prstGeom prst="line">
            <a:avLst/>
          </a:prstGeom>
          <a:ln w="19050">
            <a:solidFill>
              <a:srgbClr val="FA621C"/>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32397B6-9F82-4538-8B78-081564B84939}"/>
              </a:ext>
            </a:extLst>
          </p:cNvPr>
          <p:cNvSpPr txBox="1"/>
          <p:nvPr/>
        </p:nvSpPr>
        <p:spPr>
          <a:xfrm>
            <a:off x="95450" y="6501935"/>
            <a:ext cx="3581400" cy="2616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sz="1100" b="0" i="0" u="none" strike="noStrike" kern="1200" cap="none" spc="0" normalizeH="0" baseline="0" noProof="0" dirty="0">
                <a:ln>
                  <a:noFill/>
                </a:ln>
                <a:solidFill>
                  <a:srgbClr val="132E57"/>
                </a:solidFill>
                <a:effectLst/>
                <a:uLnTx/>
                <a:uFillTx/>
                <a:latin typeface="Open Sans" charset="0"/>
                <a:ea typeface="Open Sans" charset="0"/>
                <a:cs typeface="Open Sans" charset="0"/>
              </a:rPr>
              <a:t>corporatefinanceinstitute.com</a:t>
            </a:r>
          </a:p>
        </p:txBody>
      </p:sp>
      <p:sp>
        <p:nvSpPr>
          <p:cNvPr id="7" name="Title 1">
            <a:extLst>
              <a:ext uri="{FF2B5EF4-FFF2-40B4-BE49-F238E27FC236}">
                <a16:creationId xmlns:a16="http://schemas.microsoft.com/office/drawing/2014/main" id="{53DC6673-8EC7-4D83-B60F-15AC3F57F330}"/>
              </a:ext>
            </a:extLst>
          </p:cNvPr>
          <p:cNvSpPr>
            <a:spLocks noGrp="1" noChangeArrowheads="1"/>
          </p:cNvSpPr>
          <p:nvPr>
            <p:ph type="title"/>
          </p:nvPr>
        </p:nvSpPr>
        <p:spPr>
          <a:xfrm>
            <a:off x="95450" y="403906"/>
            <a:ext cx="10746721" cy="388937"/>
          </a:xfrm>
        </p:spPr>
        <p:txBody>
          <a:bodyPr>
            <a:noAutofit/>
          </a:bodyPr>
          <a:lstStyle/>
          <a:p>
            <a:r>
              <a:rPr lang="en-CA" altLang="en-US" sz="4800" dirty="0">
                <a:solidFill>
                  <a:srgbClr val="FA621C"/>
                </a:solidFill>
                <a:latin typeface="Open Sans Light" charset="0"/>
                <a:ea typeface="Open Sans Light" charset="0"/>
                <a:cs typeface="Open Sans Light" charset="0"/>
              </a:rPr>
              <a:t>Competitive forces model</a:t>
            </a:r>
          </a:p>
        </p:txBody>
      </p:sp>
      <p:pic>
        <p:nvPicPr>
          <p:cNvPr id="16" name="Graphic 5">
            <a:extLst>
              <a:ext uri="{FF2B5EF4-FFF2-40B4-BE49-F238E27FC236}">
                <a16:creationId xmlns:a16="http://schemas.microsoft.com/office/drawing/2014/main" id="{9247FD57-154C-4A9A-8695-1733C5998C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1400" y="6370682"/>
            <a:ext cx="890588" cy="392863"/>
          </a:xfrm>
          <a:prstGeom prst="rect">
            <a:avLst/>
          </a:prstGeom>
        </p:spPr>
      </p:pic>
      <p:cxnSp>
        <p:nvCxnSpPr>
          <p:cNvPr id="45" name="Straight Arrow Connector 44">
            <a:extLst>
              <a:ext uri="{FF2B5EF4-FFF2-40B4-BE49-F238E27FC236}">
                <a16:creationId xmlns:a16="http://schemas.microsoft.com/office/drawing/2014/main" id="{F9CF537C-7FC1-7044-916F-1482CCC66487}"/>
              </a:ext>
            </a:extLst>
          </p:cNvPr>
          <p:cNvCxnSpPr>
            <a:cxnSpLocks/>
          </p:cNvCxnSpPr>
          <p:nvPr/>
        </p:nvCxnSpPr>
        <p:spPr>
          <a:xfrm>
            <a:off x="5349101" y="3885954"/>
            <a:ext cx="397416" cy="130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AA761A82-1A5C-2B44-80FD-4381CCC683CB}"/>
              </a:ext>
            </a:extLst>
          </p:cNvPr>
          <p:cNvSpPr/>
          <p:nvPr/>
        </p:nvSpPr>
        <p:spPr>
          <a:xfrm>
            <a:off x="4920461" y="2941056"/>
            <a:ext cx="2374143" cy="2374143"/>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1" name="Group 30">
            <a:extLst>
              <a:ext uri="{FF2B5EF4-FFF2-40B4-BE49-F238E27FC236}">
                <a16:creationId xmlns:a16="http://schemas.microsoft.com/office/drawing/2014/main" id="{9D7B11D7-96F0-A445-98DE-C8477D493BA0}"/>
              </a:ext>
            </a:extLst>
          </p:cNvPr>
          <p:cNvGrpSpPr/>
          <p:nvPr/>
        </p:nvGrpSpPr>
        <p:grpSpPr>
          <a:xfrm>
            <a:off x="5110548" y="4769992"/>
            <a:ext cx="752904" cy="752904"/>
            <a:chOff x="4439704" y="5092959"/>
            <a:chExt cx="752904" cy="752904"/>
          </a:xfrm>
        </p:grpSpPr>
        <p:sp>
          <p:nvSpPr>
            <p:cNvPr id="13" name="Oval 12">
              <a:extLst>
                <a:ext uri="{FF2B5EF4-FFF2-40B4-BE49-F238E27FC236}">
                  <a16:creationId xmlns:a16="http://schemas.microsoft.com/office/drawing/2014/main" id="{259D99A5-A84C-9C49-878F-7DEA6275E707}"/>
                </a:ext>
              </a:extLst>
            </p:cNvPr>
            <p:cNvSpPr/>
            <p:nvPr/>
          </p:nvSpPr>
          <p:spPr>
            <a:xfrm>
              <a:off x="4439704" y="5092959"/>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4" name="Picture 13">
              <a:extLst>
                <a:ext uri="{FF2B5EF4-FFF2-40B4-BE49-F238E27FC236}">
                  <a16:creationId xmlns:a16="http://schemas.microsoft.com/office/drawing/2014/main" id="{2F780E8E-019C-C148-B92D-CFB4E10DFCB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500809" y="5154063"/>
              <a:ext cx="630697" cy="630697"/>
            </a:xfrm>
            <a:prstGeom prst="rect">
              <a:avLst/>
            </a:prstGeom>
          </p:spPr>
        </p:pic>
      </p:grpSp>
      <p:grpSp>
        <p:nvGrpSpPr>
          <p:cNvPr id="32" name="Group 31">
            <a:extLst>
              <a:ext uri="{FF2B5EF4-FFF2-40B4-BE49-F238E27FC236}">
                <a16:creationId xmlns:a16="http://schemas.microsoft.com/office/drawing/2014/main" id="{45B13384-ABEF-C94E-A93F-968E3FF45D39}"/>
              </a:ext>
            </a:extLst>
          </p:cNvPr>
          <p:cNvGrpSpPr/>
          <p:nvPr/>
        </p:nvGrpSpPr>
        <p:grpSpPr>
          <a:xfrm>
            <a:off x="6349827" y="4770771"/>
            <a:ext cx="752904" cy="752904"/>
            <a:chOff x="7200920" y="2982454"/>
            <a:chExt cx="752904" cy="752904"/>
          </a:xfrm>
        </p:grpSpPr>
        <p:sp>
          <p:nvSpPr>
            <p:cNvPr id="10" name="Oval 9">
              <a:extLst>
                <a:ext uri="{FF2B5EF4-FFF2-40B4-BE49-F238E27FC236}">
                  <a16:creationId xmlns:a16="http://schemas.microsoft.com/office/drawing/2014/main" id="{34B06751-C3D7-304A-8272-70BEACB67D9B}"/>
                </a:ext>
              </a:extLst>
            </p:cNvPr>
            <p:cNvSpPr/>
            <p:nvPr/>
          </p:nvSpPr>
          <p:spPr>
            <a:xfrm>
              <a:off x="7200920" y="2982454"/>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1" name="Picture 20">
              <a:extLst>
                <a:ext uri="{FF2B5EF4-FFF2-40B4-BE49-F238E27FC236}">
                  <a16:creationId xmlns:a16="http://schemas.microsoft.com/office/drawing/2014/main" id="{A79B9E56-90AE-0246-A987-D95C72CE69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7257140" y="3017541"/>
              <a:ext cx="630697" cy="630697"/>
            </a:xfrm>
            <a:prstGeom prst="rect">
              <a:avLst/>
            </a:prstGeom>
          </p:spPr>
        </p:pic>
      </p:grpSp>
      <p:sp>
        <p:nvSpPr>
          <p:cNvPr id="11" name="Oval 10">
            <a:extLst>
              <a:ext uri="{FF2B5EF4-FFF2-40B4-BE49-F238E27FC236}">
                <a16:creationId xmlns:a16="http://schemas.microsoft.com/office/drawing/2014/main" id="{1923D028-1F01-7949-8D45-BDDFF2878618}"/>
              </a:ext>
            </a:extLst>
          </p:cNvPr>
          <p:cNvSpPr/>
          <p:nvPr/>
        </p:nvSpPr>
        <p:spPr>
          <a:xfrm>
            <a:off x="5731080" y="2603057"/>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5621A8EA-E418-A443-AC76-F2AAACC4C4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792184" y="2638144"/>
            <a:ext cx="630697" cy="630697"/>
          </a:xfrm>
          <a:prstGeom prst="rect">
            <a:avLst/>
          </a:prstGeom>
        </p:spPr>
      </p:pic>
      <p:sp>
        <p:nvSpPr>
          <p:cNvPr id="9" name="Oval 8">
            <a:extLst>
              <a:ext uri="{FF2B5EF4-FFF2-40B4-BE49-F238E27FC236}">
                <a16:creationId xmlns:a16="http://schemas.microsoft.com/office/drawing/2014/main" id="{02BAB654-0470-E144-ABB8-90AF68DF1720}"/>
              </a:ext>
            </a:extLst>
          </p:cNvPr>
          <p:cNvSpPr/>
          <p:nvPr/>
        </p:nvSpPr>
        <p:spPr>
          <a:xfrm>
            <a:off x="6852542" y="3413189"/>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a:extLst>
              <a:ext uri="{FF2B5EF4-FFF2-40B4-BE49-F238E27FC236}">
                <a16:creationId xmlns:a16="http://schemas.microsoft.com/office/drawing/2014/main" id="{BAE85602-C71E-9041-9119-623B95699B4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6913647" y="3470717"/>
            <a:ext cx="630697" cy="630697"/>
          </a:xfrm>
          <a:prstGeom prst="rect">
            <a:avLst/>
          </a:prstGeom>
        </p:spPr>
      </p:pic>
      <p:sp>
        <p:nvSpPr>
          <p:cNvPr id="12" name="Oval 11">
            <a:extLst>
              <a:ext uri="{FF2B5EF4-FFF2-40B4-BE49-F238E27FC236}">
                <a16:creationId xmlns:a16="http://schemas.microsoft.com/office/drawing/2014/main" id="{50F05622-5C13-854C-95DF-2F0CA8FE20EE}"/>
              </a:ext>
            </a:extLst>
          </p:cNvPr>
          <p:cNvSpPr/>
          <p:nvPr/>
        </p:nvSpPr>
        <p:spPr>
          <a:xfrm>
            <a:off x="4625055" y="3387172"/>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a:extLst>
              <a:ext uri="{FF2B5EF4-FFF2-40B4-BE49-F238E27FC236}">
                <a16:creationId xmlns:a16="http://schemas.microsoft.com/office/drawing/2014/main" id="{D03F3060-1B52-5447-BF3C-A64F0807CC4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flipH="1">
            <a:off x="4686160" y="3448276"/>
            <a:ext cx="630697" cy="630697"/>
          </a:xfrm>
          <a:prstGeom prst="rect">
            <a:avLst/>
          </a:prstGeom>
        </p:spPr>
      </p:pic>
      <p:sp>
        <p:nvSpPr>
          <p:cNvPr id="38" name="Oval 37">
            <a:extLst>
              <a:ext uri="{FF2B5EF4-FFF2-40B4-BE49-F238E27FC236}">
                <a16:creationId xmlns:a16="http://schemas.microsoft.com/office/drawing/2014/main" id="{D1B62350-FCC0-484C-ACE7-49254B3B8D25}"/>
              </a:ext>
            </a:extLst>
          </p:cNvPr>
          <p:cNvSpPr/>
          <p:nvPr/>
        </p:nvSpPr>
        <p:spPr>
          <a:xfrm>
            <a:off x="5731080" y="3751675"/>
            <a:ext cx="752904" cy="7529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9" name="Picture 38">
            <a:extLst>
              <a:ext uri="{FF2B5EF4-FFF2-40B4-BE49-F238E27FC236}">
                <a16:creationId xmlns:a16="http://schemas.microsoft.com/office/drawing/2014/main" id="{88DDB5E4-1B0F-D648-BF47-2618717135F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5792184" y="3812779"/>
            <a:ext cx="630697" cy="630697"/>
          </a:xfrm>
          <a:prstGeom prst="rect">
            <a:avLst/>
          </a:prstGeom>
        </p:spPr>
      </p:pic>
      <p:cxnSp>
        <p:nvCxnSpPr>
          <p:cNvPr id="43" name="Straight Arrow Connector 42">
            <a:extLst>
              <a:ext uri="{FF2B5EF4-FFF2-40B4-BE49-F238E27FC236}">
                <a16:creationId xmlns:a16="http://schemas.microsoft.com/office/drawing/2014/main" id="{6EC0B630-0911-E743-BE6D-A93997729FCE}"/>
              </a:ext>
            </a:extLst>
          </p:cNvPr>
          <p:cNvCxnSpPr>
            <a:stCxn id="11" idx="4"/>
            <a:endCxn id="38" idx="0"/>
          </p:cNvCxnSpPr>
          <p:nvPr/>
        </p:nvCxnSpPr>
        <p:spPr>
          <a:xfrm>
            <a:off x="6107532" y="3355961"/>
            <a:ext cx="0" cy="395714"/>
          </a:xfrm>
          <a:prstGeom prst="straightConnector1">
            <a:avLst/>
          </a:prstGeom>
          <a:ln>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5F9FBCD-EF6E-CB44-B058-8A32A90F1EC2}"/>
              </a:ext>
            </a:extLst>
          </p:cNvPr>
          <p:cNvCxnSpPr>
            <a:cxnSpLocks/>
          </p:cNvCxnSpPr>
          <p:nvPr/>
        </p:nvCxnSpPr>
        <p:spPr>
          <a:xfrm flipH="1" flipV="1">
            <a:off x="6327572" y="4443281"/>
            <a:ext cx="273514" cy="362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7AD0CFF-7C24-124F-8031-55565F2D0BF6}"/>
              </a:ext>
            </a:extLst>
          </p:cNvPr>
          <p:cNvCxnSpPr>
            <a:cxnSpLocks/>
          </p:cNvCxnSpPr>
          <p:nvPr/>
        </p:nvCxnSpPr>
        <p:spPr>
          <a:xfrm flipH="1">
            <a:off x="6468012" y="3885954"/>
            <a:ext cx="397416" cy="130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E154412-21A0-E849-AE01-62D1230E39BC}"/>
              </a:ext>
            </a:extLst>
          </p:cNvPr>
          <p:cNvCxnSpPr>
            <a:cxnSpLocks/>
          </p:cNvCxnSpPr>
          <p:nvPr/>
        </p:nvCxnSpPr>
        <p:spPr>
          <a:xfrm flipV="1">
            <a:off x="5640833" y="4443722"/>
            <a:ext cx="273514" cy="362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19B5285E-BAC5-654E-B019-39A1E0C73D2F}"/>
              </a:ext>
            </a:extLst>
          </p:cNvPr>
          <p:cNvSpPr/>
          <p:nvPr/>
        </p:nvSpPr>
        <p:spPr>
          <a:xfrm>
            <a:off x="8402513" y="543580"/>
            <a:ext cx="1946813"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400" b="1" i="0" u="none" strike="noStrike" kern="1200" cap="none" spc="0" normalizeH="0" baseline="0" noProof="0" dirty="0">
                <a:ln>
                  <a:noFill/>
                </a:ln>
                <a:solidFill>
                  <a:srgbClr val="F9571B"/>
                </a:solidFill>
                <a:effectLst/>
                <a:uLnTx/>
                <a:uFillTx/>
                <a:latin typeface="Open Sans" panose="020B0606030504020204" pitchFamily="34" charset="0"/>
                <a:ea typeface="Open Sans" panose="020B0606030504020204" pitchFamily="34" charset="0"/>
                <a:cs typeface="Open Sans" panose="020B0606030504020204" pitchFamily="34" charset="0"/>
              </a:rPr>
              <a:t>Threat of potential entrants</a:t>
            </a:r>
          </a:p>
        </p:txBody>
      </p:sp>
      <p:sp>
        <p:nvSpPr>
          <p:cNvPr id="64" name="TextBox 63">
            <a:extLst>
              <a:ext uri="{FF2B5EF4-FFF2-40B4-BE49-F238E27FC236}">
                <a16:creationId xmlns:a16="http://schemas.microsoft.com/office/drawing/2014/main" id="{47365614-F138-7D4D-986A-C58979F88B78}"/>
              </a:ext>
            </a:extLst>
          </p:cNvPr>
          <p:cNvSpPr txBox="1"/>
          <p:nvPr/>
        </p:nvSpPr>
        <p:spPr>
          <a:xfrm>
            <a:off x="8438174" y="1072558"/>
            <a:ext cx="2938885" cy="461665"/>
          </a:xfrm>
          <a:prstGeom prst="rect">
            <a:avLst/>
          </a:prstGeom>
          <a:solidFill>
            <a:schemeClr val="accent1"/>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[Insert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5" name="Rectangle 64">
            <a:extLst>
              <a:ext uri="{FF2B5EF4-FFF2-40B4-BE49-F238E27FC236}">
                <a16:creationId xmlns:a16="http://schemas.microsoft.com/office/drawing/2014/main" id="{6BF2F9B4-B60D-3048-B9F0-8C60555C1E76}"/>
              </a:ext>
            </a:extLst>
          </p:cNvPr>
          <p:cNvSpPr/>
          <p:nvPr/>
        </p:nvSpPr>
        <p:spPr>
          <a:xfrm>
            <a:off x="8470638" y="2938430"/>
            <a:ext cx="1946813"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400" b="1" i="0" u="none" strike="noStrike" kern="1200" cap="none" spc="0" normalizeH="0" baseline="0" noProof="0" dirty="0">
                <a:ln>
                  <a:noFill/>
                </a:ln>
                <a:solidFill>
                  <a:srgbClr val="EB8928"/>
                </a:solidFill>
                <a:effectLst/>
                <a:uLnTx/>
                <a:uFillTx/>
                <a:latin typeface="Open Sans" panose="020B0606030504020204" pitchFamily="34" charset="0"/>
                <a:ea typeface="Open Sans" panose="020B0606030504020204" pitchFamily="34" charset="0"/>
                <a:cs typeface="Open Sans" panose="020B0606030504020204" pitchFamily="34" charset="0"/>
              </a:rPr>
              <a:t>Bargaining power of buyers</a:t>
            </a:r>
          </a:p>
        </p:txBody>
      </p:sp>
      <p:sp>
        <p:nvSpPr>
          <p:cNvPr id="66" name="TextBox 65">
            <a:extLst>
              <a:ext uri="{FF2B5EF4-FFF2-40B4-BE49-F238E27FC236}">
                <a16:creationId xmlns:a16="http://schemas.microsoft.com/office/drawing/2014/main" id="{C3C2A660-0D46-C34D-859B-6F2322EC5B3C}"/>
              </a:ext>
            </a:extLst>
          </p:cNvPr>
          <p:cNvSpPr txBox="1"/>
          <p:nvPr/>
        </p:nvSpPr>
        <p:spPr>
          <a:xfrm>
            <a:off x="8470638" y="3467408"/>
            <a:ext cx="2906422" cy="461665"/>
          </a:xfrm>
          <a:prstGeom prst="rect">
            <a:avLst/>
          </a:prstGeom>
          <a:solidFill>
            <a:schemeClr val="accent1"/>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[Insert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9" name="Rectangle 68">
            <a:extLst>
              <a:ext uri="{FF2B5EF4-FFF2-40B4-BE49-F238E27FC236}">
                <a16:creationId xmlns:a16="http://schemas.microsoft.com/office/drawing/2014/main" id="{AB3056D3-4824-B444-AC9B-7F2974F3A0CF}"/>
              </a:ext>
            </a:extLst>
          </p:cNvPr>
          <p:cNvSpPr/>
          <p:nvPr/>
        </p:nvSpPr>
        <p:spPr>
          <a:xfrm>
            <a:off x="8470638" y="4957339"/>
            <a:ext cx="1946813"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400" b="1" i="0" u="none" strike="noStrike" kern="1200" cap="none" spc="0" normalizeH="0" baseline="0" noProof="0" dirty="0">
                <a:ln>
                  <a:noFill/>
                </a:ln>
                <a:solidFill>
                  <a:srgbClr val="1C798B"/>
                </a:solidFill>
                <a:effectLst/>
                <a:uLnTx/>
                <a:uFillTx/>
                <a:latin typeface="Open Sans" panose="020B0606030504020204" pitchFamily="34" charset="0"/>
                <a:ea typeface="Open Sans" panose="020B0606030504020204" pitchFamily="34" charset="0"/>
                <a:cs typeface="Open Sans" panose="020B0606030504020204" pitchFamily="34" charset="0"/>
              </a:rPr>
              <a:t>Bargaining power of suppliers</a:t>
            </a:r>
          </a:p>
        </p:txBody>
      </p:sp>
      <p:sp>
        <p:nvSpPr>
          <p:cNvPr id="70" name="TextBox 69">
            <a:extLst>
              <a:ext uri="{FF2B5EF4-FFF2-40B4-BE49-F238E27FC236}">
                <a16:creationId xmlns:a16="http://schemas.microsoft.com/office/drawing/2014/main" id="{5B0992AF-1A98-9541-8276-55DC8C1CD882}"/>
              </a:ext>
            </a:extLst>
          </p:cNvPr>
          <p:cNvSpPr txBox="1"/>
          <p:nvPr/>
        </p:nvSpPr>
        <p:spPr>
          <a:xfrm>
            <a:off x="8470637" y="5486317"/>
            <a:ext cx="2906423" cy="461665"/>
          </a:xfrm>
          <a:prstGeom prst="rect">
            <a:avLst/>
          </a:prstGeom>
          <a:solidFill>
            <a:schemeClr val="accent1"/>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[Insert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2" name="Rectangle 71">
            <a:extLst>
              <a:ext uri="{FF2B5EF4-FFF2-40B4-BE49-F238E27FC236}">
                <a16:creationId xmlns:a16="http://schemas.microsoft.com/office/drawing/2014/main" id="{56EC1D13-AB4B-D141-90AB-FF90A7822FCD}"/>
              </a:ext>
            </a:extLst>
          </p:cNvPr>
          <p:cNvSpPr/>
          <p:nvPr/>
        </p:nvSpPr>
        <p:spPr>
          <a:xfrm>
            <a:off x="995410" y="4957294"/>
            <a:ext cx="2062701"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400" b="1" i="0" u="none" strike="noStrike" kern="1200" cap="none" spc="0" normalizeH="0" baseline="0" noProof="0" dirty="0">
                <a:ln>
                  <a:noFill/>
                </a:ln>
                <a:solidFill>
                  <a:srgbClr val="5F2C90"/>
                </a:solidFill>
                <a:effectLst/>
                <a:uLnTx/>
                <a:uFillTx/>
                <a:latin typeface="Open Sans" panose="020B0606030504020204" pitchFamily="34" charset="0"/>
                <a:ea typeface="Open Sans" panose="020B0606030504020204" pitchFamily="34" charset="0"/>
                <a:cs typeface="Open Sans" panose="020B0606030504020204" pitchFamily="34" charset="0"/>
              </a:rPr>
              <a:t>Threat of substitute goods/services</a:t>
            </a:r>
          </a:p>
        </p:txBody>
      </p:sp>
      <p:sp>
        <p:nvSpPr>
          <p:cNvPr id="73" name="TextBox 72">
            <a:extLst>
              <a:ext uri="{FF2B5EF4-FFF2-40B4-BE49-F238E27FC236}">
                <a16:creationId xmlns:a16="http://schemas.microsoft.com/office/drawing/2014/main" id="{8B060F27-2D42-4B4B-896C-A412C8A81196}"/>
              </a:ext>
            </a:extLst>
          </p:cNvPr>
          <p:cNvSpPr txBox="1"/>
          <p:nvPr/>
        </p:nvSpPr>
        <p:spPr>
          <a:xfrm>
            <a:off x="995408" y="5480514"/>
            <a:ext cx="2692001" cy="461665"/>
          </a:xfrm>
          <a:prstGeom prst="rect">
            <a:avLst/>
          </a:prstGeom>
          <a:solidFill>
            <a:schemeClr val="accent1"/>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[Insert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4" name="Rectangle 73">
            <a:extLst>
              <a:ext uri="{FF2B5EF4-FFF2-40B4-BE49-F238E27FC236}">
                <a16:creationId xmlns:a16="http://schemas.microsoft.com/office/drawing/2014/main" id="{DEA03FD4-7D9A-9647-8C75-7C8A1641DEB9}"/>
              </a:ext>
            </a:extLst>
          </p:cNvPr>
          <p:cNvSpPr/>
          <p:nvPr/>
        </p:nvSpPr>
        <p:spPr>
          <a:xfrm>
            <a:off x="991488" y="2938430"/>
            <a:ext cx="263771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400" b="1" i="0" u="none" strike="noStrike" kern="1200" cap="none" spc="0" normalizeH="0" baseline="0" noProof="0" dirty="0">
                <a:ln>
                  <a:noFill/>
                </a:ln>
                <a:solidFill>
                  <a:srgbClr val="7DC887"/>
                </a:solidFill>
                <a:effectLst/>
                <a:uLnTx/>
                <a:uFillTx/>
                <a:latin typeface="Open Sans" panose="020B0606030504020204" pitchFamily="34" charset="0"/>
                <a:ea typeface="Open Sans" panose="020B0606030504020204" pitchFamily="34" charset="0"/>
                <a:cs typeface="Open Sans" panose="020B0606030504020204" pitchFamily="34" charset="0"/>
              </a:rPr>
              <a:t>Power of complementary good/service providers</a:t>
            </a:r>
          </a:p>
        </p:txBody>
      </p:sp>
      <p:sp>
        <p:nvSpPr>
          <p:cNvPr id="75" name="TextBox 74">
            <a:extLst>
              <a:ext uri="{FF2B5EF4-FFF2-40B4-BE49-F238E27FC236}">
                <a16:creationId xmlns:a16="http://schemas.microsoft.com/office/drawing/2014/main" id="{FEB4C903-1CB8-B448-8FE4-4A494DE36B71}"/>
              </a:ext>
            </a:extLst>
          </p:cNvPr>
          <p:cNvSpPr txBox="1"/>
          <p:nvPr/>
        </p:nvSpPr>
        <p:spPr>
          <a:xfrm>
            <a:off x="1027150" y="3467408"/>
            <a:ext cx="2846934" cy="461665"/>
          </a:xfrm>
          <a:prstGeom prst="rect">
            <a:avLst/>
          </a:prstGeom>
          <a:solidFill>
            <a:schemeClr val="accent1"/>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[Insert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a:extLst>
              <a:ext uri="{FF2B5EF4-FFF2-40B4-BE49-F238E27FC236}">
                <a16:creationId xmlns:a16="http://schemas.microsoft.com/office/drawing/2014/main" id="{03A15792-FE4D-CD4B-A040-8513B045D4AF}"/>
              </a:ext>
            </a:extLst>
          </p:cNvPr>
          <p:cNvSpPr/>
          <p:nvPr/>
        </p:nvSpPr>
        <p:spPr>
          <a:xfrm>
            <a:off x="2617443" y="1152463"/>
            <a:ext cx="1846230"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altLang="en-US" sz="1400" b="1"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Intensity of industry rivalry</a:t>
            </a:r>
          </a:p>
        </p:txBody>
      </p:sp>
      <p:sp>
        <p:nvSpPr>
          <p:cNvPr id="77" name="TextBox 76">
            <a:extLst>
              <a:ext uri="{FF2B5EF4-FFF2-40B4-BE49-F238E27FC236}">
                <a16:creationId xmlns:a16="http://schemas.microsoft.com/office/drawing/2014/main" id="{330D87FD-FA6D-4140-874F-6267A8E9D163}"/>
              </a:ext>
            </a:extLst>
          </p:cNvPr>
          <p:cNvSpPr txBox="1"/>
          <p:nvPr/>
        </p:nvSpPr>
        <p:spPr>
          <a:xfrm>
            <a:off x="2653104" y="1681441"/>
            <a:ext cx="2881421" cy="461665"/>
          </a:xfrm>
          <a:prstGeom prst="rect">
            <a:avLst/>
          </a:prstGeom>
          <a:solidFill>
            <a:schemeClr val="accent1"/>
          </a:solidFill>
        </p:spPr>
        <p:txBody>
          <a:bodyPr wrap="square" rtlCol="0">
            <a:spAutoFit/>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rPr>
              <a:t>[Insert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srgbClr val="13284C"/>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79" name="TextBox 78">
            <a:extLst>
              <a:ext uri="{FF2B5EF4-FFF2-40B4-BE49-F238E27FC236}">
                <a16:creationId xmlns:a16="http://schemas.microsoft.com/office/drawing/2014/main" id="{9E0E71A3-2092-7941-A260-D918A8739BC8}"/>
              </a:ext>
            </a:extLst>
          </p:cNvPr>
          <p:cNvSpPr txBox="1"/>
          <p:nvPr/>
        </p:nvSpPr>
        <p:spPr>
          <a:xfrm>
            <a:off x="694944" y="5449824"/>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02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par>
                                <p:cTn id="12" presetID="10" presetClass="entr" presetSubtype="0" fill="hold" nodeType="withEffect">
                                  <p:stCondLst>
                                    <p:cond delay="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fade">
                                      <p:cBhvr>
                                        <p:cTn id="17" dur="500"/>
                                        <p:tgtEl>
                                          <p:spTgt spid="7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fade">
                                      <p:cBhvr>
                                        <p:cTn id="20" dur="500"/>
                                        <p:tgtEl>
                                          <p:spTgt spid="7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fade">
                                      <p:cBhvr>
                                        <p:cTn id="34" dur="500"/>
                                        <p:tgtEl>
                                          <p:spTgt spid="64"/>
                                        </p:tgtEl>
                                      </p:cBhvr>
                                    </p:animEffect>
                                  </p:childTnLst>
                                </p:cTn>
                              </p:par>
                            </p:childTnLst>
                          </p:cTn>
                        </p:par>
                        <p:par>
                          <p:cTn id="35" fill="hold">
                            <p:stCondLst>
                              <p:cond delay="500"/>
                            </p:stCondLst>
                            <p:childTnLst>
                              <p:par>
                                <p:cTn id="36" presetID="22" presetClass="entr" presetSubtype="1" fill="hold" nodeType="after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up)">
                                      <p:cBhvr>
                                        <p:cTn id="38" dur="500"/>
                                        <p:tgtEl>
                                          <p:spTgt spid="43"/>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65"/>
                                        </p:tgtEl>
                                        <p:attrNameLst>
                                          <p:attrName>style.visibility</p:attrName>
                                        </p:attrNameLst>
                                      </p:cBhvr>
                                      <p:to>
                                        <p:strVal val="visible"/>
                                      </p:to>
                                    </p:set>
                                    <p:animEffect transition="in" filter="fade">
                                      <p:cBhvr>
                                        <p:cTn id="43" dur="500"/>
                                        <p:tgtEl>
                                          <p:spTgt spid="6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fade">
                                      <p:cBhvr>
                                        <p:cTn id="46" dur="500"/>
                                        <p:tgtEl>
                                          <p:spTgt spid="6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par>
                                <p:cTn id="50" presetID="10"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childTnLst>
                          </p:cTn>
                        </p:par>
                        <p:par>
                          <p:cTn id="53" fill="hold">
                            <p:stCondLst>
                              <p:cond delay="500"/>
                            </p:stCondLst>
                            <p:childTnLst>
                              <p:par>
                                <p:cTn id="54" presetID="22" presetClass="entr" presetSubtype="2" fill="hold" nodeType="after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wipe(right)">
                                      <p:cBhvr>
                                        <p:cTn id="56" dur="500"/>
                                        <p:tgtEl>
                                          <p:spTgt spid="6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9"/>
                                        </p:tgtEl>
                                        <p:attrNameLst>
                                          <p:attrName>style.visibility</p:attrName>
                                        </p:attrNameLst>
                                      </p:cBhvr>
                                      <p:to>
                                        <p:strVal val="visible"/>
                                      </p:to>
                                    </p:set>
                                    <p:animEffect transition="in" filter="fade">
                                      <p:cBhvr>
                                        <p:cTn id="61" dur="500"/>
                                        <p:tgtEl>
                                          <p:spTgt spid="69"/>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fade">
                                      <p:cBhvr>
                                        <p:cTn id="64" dur="500"/>
                                        <p:tgtEl>
                                          <p:spTgt spid="70"/>
                                        </p:tgtEl>
                                      </p:cBhvr>
                                    </p:animEffect>
                                  </p:childTnLst>
                                </p:cTn>
                              </p:par>
                              <p:par>
                                <p:cTn id="65" presetID="10"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childTnLst>
                          </p:cTn>
                        </p:par>
                        <p:par>
                          <p:cTn id="68" fill="hold">
                            <p:stCondLst>
                              <p:cond delay="500"/>
                            </p:stCondLst>
                            <p:childTnLst>
                              <p:par>
                                <p:cTn id="69" presetID="22" presetClass="entr" presetSubtype="4" fill="hold" nodeType="after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down)">
                                      <p:cBhvr>
                                        <p:cTn id="71" dur="500"/>
                                        <p:tgtEl>
                                          <p:spTgt spid="52"/>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2"/>
                                        </p:tgtEl>
                                        <p:attrNameLst>
                                          <p:attrName>style.visibility</p:attrName>
                                        </p:attrNameLst>
                                      </p:cBhvr>
                                      <p:to>
                                        <p:strVal val="visible"/>
                                      </p:to>
                                    </p:set>
                                    <p:animEffect transition="in" filter="fade">
                                      <p:cBhvr>
                                        <p:cTn id="76" dur="500"/>
                                        <p:tgtEl>
                                          <p:spTgt spid="72"/>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3"/>
                                        </p:tgtEl>
                                        <p:attrNameLst>
                                          <p:attrName>style.visibility</p:attrName>
                                        </p:attrNameLst>
                                      </p:cBhvr>
                                      <p:to>
                                        <p:strVal val="visible"/>
                                      </p:to>
                                    </p:set>
                                    <p:animEffect transition="in" filter="fade">
                                      <p:cBhvr>
                                        <p:cTn id="79" dur="500"/>
                                        <p:tgtEl>
                                          <p:spTgt spid="73"/>
                                        </p:tgtEl>
                                      </p:cBhvr>
                                    </p:animEffect>
                                  </p:childTnLst>
                                </p:cTn>
                              </p:par>
                              <p:par>
                                <p:cTn id="80" presetID="10" presetClass="entr" presetSubtype="0" fill="hold" nodeType="with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childTnLst>
                          </p:cTn>
                        </p:par>
                        <p:par>
                          <p:cTn id="83" fill="hold">
                            <p:stCondLst>
                              <p:cond delay="500"/>
                            </p:stCondLst>
                            <p:childTnLst>
                              <p:par>
                                <p:cTn id="84" presetID="22" presetClass="entr" presetSubtype="4" fill="hold" nodeType="afterEffect">
                                  <p:stCondLst>
                                    <p:cond delay="0"/>
                                  </p:stCondLst>
                                  <p:childTnLst>
                                    <p:set>
                                      <p:cBhvr>
                                        <p:cTn id="85" dur="1" fill="hold">
                                          <p:stCondLst>
                                            <p:cond delay="0"/>
                                          </p:stCondLst>
                                        </p:cTn>
                                        <p:tgtEl>
                                          <p:spTgt spid="61"/>
                                        </p:tgtEl>
                                        <p:attrNameLst>
                                          <p:attrName>style.visibility</p:attrName>
                                        </p:attrNameLst>
                                      </p:cBhvr>
                                      <p:to>
                                        <p:strVal val="visible"/>
                                      </p:to>
                                    </p:set>
                                    <p:animEffect transition="in" filter="wipe(down)">
                                      <p:cBhvr>
                                        <p:cTn id="86" dur="500"/>
                                        <p:tgtEl>
                                          <p:spTgt spid="61"/>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75"/>
                                        </p:tgtEl>
                                        <p:attrNameLst>
                                          <p:attrName>style.visibility</p:attrName>
                                        </p:attrNameLst>
                                      </p:cBhvr>
                                      <p:to>
                                        <p:strVal val="visible"/>
                                      </p:to>
                                    </p:set>
                                    <p:animEffect transition="in" filter="fade">
                                      <p:cBhvr>
                                        <p:cTn id="91" dur="500"/>
                                        <p:tgtEl>
                                          <p:spTgt spid="75"/>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4"/>
                                        </p:tgtEl>
                                        <p:attrNameLst>
                                          <p:attrName>style.visibility</p:attrName>
                                        </p:attrNameLst>
                                      </p:cBhvr>
                                      <p:to>
                                        <p:strVal val="visible"/>
                                      </p:to>
                                    </p:set>
                                    <p:animEffect transition="in" filter="fade">
                                      <p:cBhvr>
                                        <p:cTn id="94" dur="500"/>
                                        <p:tgtEl>
                                          <p:spTgt spid="74"/>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2"/>
                                        </p:tgtEl>
                                        <p:attrNameLst>
                                          <p:attrName>style.visibility</p:attrName>
                                        </p:attrNameLst>
                                      </p:cBhvr>
                                      <p:to>
                                        <p:strVal val="visible"/>
                                      </p:to>
                                    </p:set>
                                    <p:animEffect transition="in" filter="fade">
                                      <p:cBhvr>
                                        <p:cTn id="97" dur="500"/>
                                        <p:tgtEl>
                                          <p:spTgt spid="12"/>
                                        </p:tgtEl>
                                      </p:cBhvr>
                                    </p:animEffect>
                                  </p:childTnLst>
                                </p:cTn>
                              </p:par>
                              <p:par>
                                <p:cTn id="98" presetID="10" presetClass="entr" presetSubtype="0" fill="hold" nodeType="withEffect">
                                  <p:stCondLst>
                                    <p:cond delay="0"/>
                                  </p:stCondLst>
                                  <p:childTnLst>
                                    <p:set>
                                      <p:cBhvr>
                                        <p:cTn id="99" dur="1" fill="hold">
                                          <p:stCondLst>
                                            <p:cond delay="0"/>
                                          </p:stCondLst>
                                        </p:cTn>
                                        <p:tgtEl>
                                          <p:spTgt spid="17"/>
                                        </p:tgtEl>
                                        <p:attrNameLst>
                                          <p:attrName>style.visibility</p:attrName>
                                        </p:attrNameLst>
                                      </p:cBhvr>
                                      <p:to>
                                        <p:strVal val="visible"/>
                                      </p:to>
                                    </p:set>
                                    <p:animEffect transition="in" filter="fade">
                                      <p:cBhvr>
                                        <p:cTn id="100" dur="500"/>
                                        <p:tgtEl>
                                          <p:spTgt spid="17"/>
                                        </p:tgtEl>
                                      </p:cBhvr>
                                    </p:animEffect>
                                  </p:childTnLst>
                                </p:cTn>
                              </p:par>
                            </p:childTnLst>
                          </p:cTn>
                        </p:par>
                        <p:par>
                          <p:cTn id="101" fill="hold">
                            <p:stCondLst>
                              <p:cond delay="500"/>
                            </p:stCondLst>
                            <p:childTnLst>
                              <p:par>
                                <p:cTn id="102" presetID="22" presetClass="entr" presetSubtype="8"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left)">
                                      <p:cBhvr>
                                        <p:cTn id="10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1" grpId="0" animBg="1"/>
      <p:bldP spid="9" grpId="0" animBg="1"/>
      <p:bldP spid="12" grpId="0" animBg="1"/>
      <p:bldP spid="38" grpId="0" animBg="1"/>
      <p:bldP spid="63" grpId="0"/>
      <p:bldP spid="64" grpId="0" animBg="1"/>
      <p:bldP spid="65" grpId="0"/>
      <p:bldP spid="66" grpId="0" animBg="1"/>
      <p:bldP spid="69" grpId="0"/>
      <p:bldP spid="70" grpId="0" animBg="1"/>
      <p:bldP spid="72" grpId="0"/>
      <p:bldP spid="73" grpId="0" animBg="1"/>
      <p:bldP spid="74" grpId="0"/>
      <p:bldP spid="75" grpId="0" animBg="1"/>
      <p:bldP spid="76" grpId="0"/>
      <p:bldP spid="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7BFE76-6926-4A1C-86AA-EEBCD0677F07}"/>
              </a:ext>
            </a:extLst>
          </p:cNvPr>
          <p:cNvPicPr>
            <a:picLocks noChangeAspect="1"/>
          </p:cNvPicPr>
          <p:nvPr/>
        </p:nvPicPr>
        <p:blipFill>
          <a:blip r:embed="rId2"/>
          <a:stretch>
            <a:fillRect/>
          </a:stretch>
        </p:blipFill>
        <p:spPr>
          <a:xfrm>
            <a:off x="9370954" y="0"/>
            <a:ext cx="2303022" cy="2286000"/>
          </a:xfrm>
          <a:prstGeom prst="rect">
            <a:avLst/>
          </a:prstGeom>
        </p:spPr>
      </p:pic>
      <p:sp>
        <p:nvSpPr>
          <p:cNvPr id="6" name="Title 2">
            <a:extLst>
              <a:ext uri="{FF2B5EF4-FFF2-40B4-BE49-F238E27FC236}">
                <a16:creationId xmlns:a16="http://schemas.microsoft.com/office/drawing/2014/main" id="{ED82AC79-DD21-49AC-9807-032D668830B0}"/>
              </a:ext>
            </a:extLst>
          </p:cNvPr>
          <p:cNvSpPr txBox="1">
            <a:spLocks/>
          </p:cNvSpPr>
          <p:nvPr/>
        </p:nvSpPr>
        <p:spPr>
          <a:xfrm>
            <a:off x="644919" y="3637977"/>
            <a:ext cx="10685007" cy="2619111"/>
          </a:xfrm>
          <a:prstGeom prst="rect">
            <a:avLst/>
          </a:prstGeom>
        </p:spPr>
        <p:txBody>
          <a:bodyPr vert="horz" lIns="91440" tIns="45720" rIns="91440" bIns="45720" rtlCol="0" anchor="b">
            <a:normAutofit/>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This PowerPoint presentation is for educational purposes only and should not be used for any other reason.</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All content is Copyright material of CFI Education Inc.</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hlinkClick r:id="rId3"/>
              </a:rPr>
              <a:t>https://corporatefinanceinstitute.com/</a:t>
            </a: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b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b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 2023 CFI Education Inc.</a:t>
            </a:r>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a:p>
            <a:pPr marL="0" marR="0" lvl="0" indent="0" algn="l" defTabSz="914377" rtl="0" eaLnBrk="1" fontAlgn="auto" latinLnBrk="0" hangingPunct="1">
              <a:lnSpc>
                <a:spcPct val="90000"/>
              </a:lnSpc>
              <a:spcBef>
                <a:spcPct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rPr>
              <a:t>This document is for educational purposes only and should not be used for any other reason. All content is Copyright material of CFI Education Inc. All rights reserved.  The contents of this publication, including but not limited to all written material, content layout, images, formulas, and code, are protected under international copyright and trademark laws.  No part of this publication may be modified, manipulated, reproduced, distributed, or transmitted in any form by any means, including photocopying, recording, or other electronic or mechanical methods, without prior written permission of the publisher, except in the case of certain non-commercial uses permitted by copyright law.</a:t>
            </a:r>
          </a:p>
          <a:p>
            <a:pPr marL="0" marR="0" lvl="0" indent="0" algn="l" defTabSz="914377" rtl="0" eaLnBrk="1" fontAlgn="auto" latinLnBrk="0" hangingPunct="1">
              <a:lnSpc>
                <a:spcPct val="90000"/>
              </a:lnSpc>
              <a:spcBef>
                <a:spcPct val="0"/>
              </a:spcBef>
              <a:spcAft>
                <a:spcPts val="0"/>
              </a:spcAft>
              <a:buClrTx/>
              <a:buSzTx/>
              <a:buFontTx/>
              <a:buNone/>
              <a:tabLst/>
              <a:defRPr/>
            </a:pPr>
            <a:endParaRPr kumimoji="0" lang="en-CA"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445608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CFI">
      <a:dk1>
        <a:sysClr val="windowText" lastClr="000000"/>
      </a:dk1>
      <a:lt1>
        <a:sysClr val="window" lastClr="FFFFFF"/>
      </a:lt1>
      <a:dk2>
        <a:srgbClr val="FA621C"/>
      </a:dk2>
      <a:lt2>
        <a:srgbClr val="132E57"/>
      </a:lt2>
      <a:accent1>
        <a:srgbClr val="E6E7E8"/>
      </a:accent1>
      <a:accent2>
        <a:srgbClr val="F57A16"/>
      </a:accent2>
      <a:accent3>
        <a:srgbClr val="1E8496"/>
      </a:accent3>
      <a:accent4>
        <a:srgbClr val="E6E7E8"/>
      </a:accent4>
      <a:accent5>
        <a:srgbClr val="ED942D"/>
      </a:accent5>
      <a:accent6>
        <a:srgbClr val="1E2A39"/>
      </a:accent6>
      <a:hlink>
        <a:srgbClr val="E6E7E8"/>
      </a:hlink>
      <a:folHlink>
        <a:srgbClr val="67676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Words>
  <Application>Microsoft Office PowerPoint</Application>
  <PresentationFormat>Widescreen</PresentationFormat>
  <Paragraphs>27</Paragraphs>
  <Slides>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3</vt:i4>
      </vt:variant>
    </vt:vector>
  </HeadingPairs>
  <TitlesOfParts>
    <vt:vector size="11" baseType="lpstr">
      <vt:lpstr>Arial</vt:lpstr>
      <vt:lpstr>Calibri</vt:lpstr>
      <vt:lpstr>Calibri Light</vt:lpstr>
      <vt:lpstr>Open Sans</vt:lpstr>
      <vt:lpstr>Open Sans Light</vt:lpstr>
      <vt:lpstr>1_Office Theme</vt:lpstr>
      <vt:lpstr>2_Office Theme</vt:lpstr>
      <vt:lpstr>3_Office Theme</vt:lpstr>
      <vt:lpstr>Competitive forces model</vt:lpstr>
      <vt:lpstr>Competitive forces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Competitive Forces Model</dc:title>
  <dc:creator>CFI</dc:creator>
  <cp:lastModifiedBy>Tope Oyeniyi</cp:lastModifiedBy>
  <cp:revision>4</cp:revision>
  <dcterms:created xsi:type="dcterms:W3CDTF">2018-06-26T22:40:41Z</dcterms:created>
  <dcterms:modified xsi:type="dcterms:W3CDTF">2023-05-02T19:32:20Z</dcterms:modified>
</cp:coreProperties>
</file>