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
  </p:notesMasterIdLst>
  <p:sldIdLst>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20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A1272-7012-42FB-84D9-3B14884E96FF}"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02510-F978-45DD-92FB-1EAF978523DF}" type="slidenum">
              <a:rPr lang="en-US" smtClean="0"/>
              <a:t>‹#›</a:t>
            </a:fld>
            <a:endParaRPr lang="en-US"/>
          </a:p>
        </p:txBody>
      </p:sp>
    </p:spTree>
    <p:extLst>
      <p:ext uri="{BB962C8B-B14F-4D97-AF65-F5344CB8AC3E}">
        <p14:creationId xmlns:p14="http://schemas.microsoft.com/office/powerpoint/2010/main" val="1387620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CA"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B19933-D5B5-324F-8645-B6D5C20BF3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5427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CA"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B19933-D5B5-324F-8645-B6D5C20BF3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3490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DF2E-5561-4816-8C4E-72D624FE9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814A12-EB4F-44BF-ACA6-6C1BB29C4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7C9EC9-DD32-4F6E-B005-5DCE40ED10AC}"/>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5" name="Footer Placeholder 4">
            <a:extLst>
              <a:ext uri="{FF2B5EF4-FFF2-40B4-BE49-F238E27FC236}">
                <a16:creationId xmlns:a16="http://schemas.microsoft.com/office/drawing/2014/main" id="{9CA8F6D5-99BA-4A5D-AC9B-D98F96C60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71D5A-2324-43E7-8FCB-5A22778D4AF0}"/>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234616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B09C-8F5F-4676-9A38-8364CD847D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131D1-723C-4DB7-B4C2-E3DA81E2C7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74240-DA88-4603-8726-0D53FFB04786}"/>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5" name="Footer Placeholder 4">
            <a:extLst>
              <a:ext uri="{FF2B5EF4-FFF2-40B4-BE49-F238E27FC236}">
                <a16:creationId xmlns:a16="http://schemas.microsoft.com/office/drawing/2014/main" id="{E16A039F-A38F-46EA-8858-EAAB30721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334C1-9CD5-485E-B370-216D90405446}"/>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89552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44433-F0D5-436A-95DB-39A2BB91A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800FB5-62B4-4EE0-8CE9-5D268047D4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443E3-417C-4E46-94EF-5630B9551AF8}"/>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5" name="Footer Placeholder 4">
            <a:extLst>
              <a:ext uri="{FF2B5EF4-FFF2-40B4-BE49-F238E27FC236}">
                <a16:creationId xmlns:a16="http://schemas.microsoft.com/office/drawing/2014/main" id="{0C7CEDB2-F0A3-49B5-BECF-75313E00E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6C2CA-AA7F-4B14-BC85-1902A4E27A2E}"/>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235121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CE14-34AF-4098-BAB6-7DF915EAA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447442-A2B0-4F49-86F2-82375BB45118}"/>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19EAA3-6D1B-4327-9658-3547BCEFDC68}"/>
              </a:ext>
            </a:extLst>
          </p:cNvPr>
          <p:cNvSpPr>
            <a:spLocks noGrp="1"/>
          </p:cNvSpPr>
          <p:nvPr>
            <p:ph type="dt" sz="half" idx="10"/>
          </p:nvPr>
        </p:nvSpPr>
        <p:spPr/>
        <p:txBody>
          <a:bodyPr/>
          <a:lstStyle/>
          <a:p>
            <a:r>
              <a:rPr lang="en-US"/>
              <a:t>October 25th 2017</a:t>
            </a:r>
          </a:p>
        </p:txBody>
      </p:sp>
      <p:sp>
        <p:nvSpPr>
          <p:cNvPr id="5" name="Footer Placeholder 4">
            <a:extLst>
              <a:ext uri="{FF2B5EF4-FFF2-40B4-BE49-F238E27FC236}">
                <a16:creationId xmlns:a16="http://schemas.microsoft.com/office/drawing/2014/main" id="{792284F9-DC2F-4166-9685-9659A34CB39D}"/>
              </a:ext>
            </a:extLst>
          </p:cNvPr>
          <p:cNvSpPr>
            <a:spLocks noGrp="1"/>
          </p:cNvSpPr>
          <p:nvPr>
            <p:ph type="ftr" sz="quarter" idx="11"/>
          </p:nvPr>
        </p:nvSpPr>
        <p:spPr/>
        <p:txBody>
          <a:bodyPr/>
          <a:lstStyle/>
          <a:p>
            <a:r>
              <a:rPr lang="en-US"/>
              <a:t>Private and Confidential</a:t>
            </a:r>
          </a:p>
        </p:txBody>
      </p:sp>
      <p:sp>
        <p:nvSpPr>
          <p:cNvPr id="6" name="Slide Number Placeholder 5">
            <a:extLst>
              <a:ext uri="{FF2B5EF4-FFF2-40B4-BE49-F238E27FC236}">
                <a16:creationId xmlns:a16="http://schemas.microsoft.com/office/drawing/2014/main" id="{631CCB17-3DC1-4C49-8588-734B3EE110E3}"/>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3332508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282F-E63A-4077-9793-0D75C196BA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C7746-E127-4FB8-AE78-D9E83A3177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BE928-C700-4F17-AE0F-10A4E4523D82}"/>
              </a:ext>
            </a:extLst>
          </p:cNvPr>
          <p:cNvSpPr>
            <a:spLocks noGrp="1"/>
          </p:cNvSpPr>
          <p:nvPr>
            <p:ph type="dt" sz="half" idx="10"/>
          </p:nvPr>
        </p:nvSpPr>
        <p:spPr/>
        <p:txBody>
          <a:bodyPr/>
          <a:lstStyle/>
          <a:p>
            <a:r>
              <a:rPr lang="en-US"/>
              <a:t>October 25th 2017</a:t>
            </a:r>
          </a:p>
        </p:txBody>
      </p:sp>
      <p:sp>
        <p:nvSpPr>
          <p:cNvPr id="5" name="Footer Placeholder 4">
            <a:extLst>
              <a:ext uri="{FF2B5EF4-FFF2-40B4-BE49-F238E27FC236}">
                <a16:creationId xmlns:a16="http://schemas.microsoft.com/office/drawing/2014/main" id="{CC54F6E2-93A1-4EDF-81C0-9BF4DCF5F8A8}"/>
              </a:ext>
            </a:extLst>
          </p:cNvPr>
          <p:cNvSpPr>
            <a:spLocks noGrp="1"/>
          </p:cNvSpPr>
          <p:nvPr>
            <p:ph type="ftr" sz="quarter" idx="11"/>
          </p:nvPr>
        </p:nvSpPr>
        <p:spPr/>
        <p:txBody>
          <a:bodyPr/>
          <a:lstStyle/>
          <a:p>
            <a:r>
              <a:rPr lang="en-US"/>
              <a:t>Private and Confidential</a:t>
            </a:r>
          </a:p>
        </p:txBody>
      </p:sp>
      <p:sp>
        <p:nvSpPr>
          <p:cNvPr id="6" name="Slide Number Placeholder 5">
            <a:extLst>
              <a:ext uri="{FF2B5EF4-FFF2-40B4-BE49-F238E27FC236}">
                <a16:creationId xmlns:a16="http://schemas.microsoft.com/office/drawing/2014/main" id="{08E211F7-C486-40BB-A58D-7B4F5260257A}"/>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136240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CEF8-DC53-4928-BEB1-78D627832CBC}"/>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74C4CC-49A6-4618-AE3C-35468F69EDBD}"/>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77AD87-8BC8-4238-9031-F7808D4770C3}"/>
              </a:ext>
            </a:extLst>
          </p:cNvPr>
          <p:cNvSpPr>
            <a:spLocks noGrp="1"/>
          </p:cNvSpPr>
          <p:nvPr>
            <p:ph type="dt" sz="half" idx="10"/>
          </p:nvPr>
        </p:nvSpPr>
        <p:spPr/>
        <p:txBody>
          <a:bodyPr/>
          <a:lstStyle/>
          <a:p>
            <a:r>
              <a:rPr lang="en-US"/>
              <a:t>October 25th 2017</a:t>
            </a:r>
          </a:p>
        </p:txBody>
      </p:sp>
      <p:sp>
        <p:nvSpPr>
          <p:cNvPr id="5" name="Footer Placeholder 4">
            <a:extLst>
              <a:ext uri="{FF2B5EF4-FFF2-40B4-BE49-F238E27FC236}">
                <a16:creationId xmlns:a16="http://schemas.microsoft.com/office/drawing/2014/main" id="{4A7C84CE-4EAD-4878-993E-55EEC3B0044D}"/>
              </a:ext>
            </a:extLst>
          </p:cNvPr>
          <p:cNvSpPr>
            <a:spLocks noGrp="1"/>
          </p:cNvSpPr>
          <p:nvPr>
            <p:ph type="ftr" sz="quarter" idx="11"/>
          </p:nvPr>
        </p:nvSpPr>
        <p:spPr/>
        <p:txBody>
          <a:bodyPr/>
          <a:lstStyle/>
          <a:p>
            <a:r>
              <a:rPr lang="en-US"/>
              <a:t>Private and Confidential</a:t>
            </a:r>
          </a:p>
        </p:txBody>
      </p:sp>
      <p:sp>
        <p:nvSpPr>
          <p:cNvPr id="6" name="Slide Number Placeholder 5">
            <a:extLst>
              <a:ext uri="{FF2B5EF4-FFF2-40B4-BE49-F238E27FC236}">
                <a16:creationId xmlns:a16="http://schemas.microsoft.com/office/drawing/2014/main" id="{0E3B382E-A424-47BC-BA0E-909AC3351E95}"/>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2670295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DC65-D227-4280-A606-7BF536352A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8D4D4A-9964-4EAC-8BBD-4E4EE593C9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B2755E-FC40-4589-B3A6-AA4B9960FF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4F569C-216A-4E33-8192-9CB9FEEC911C}"/>
              </a:ext>
            </a:extLst>
          </p:cNvPr>
          <p:cNvSpPr>
            <a:spLocks noGrp="1"/>
          </p:cNvSpPr>
          <p:nvPr>
            <p:ph type="dt" sz="half" idx="10"/>
          </p:nvPr>
        </p:nvSpPr>
        <p:spPr/>
        <p:txBody>
          <a:bodyPr/>
          <a:lstStyle/>
          <a:p>
            <a:r>
              <a:rPr lang="en-US"/>
              <a:t>October 25th 2017</a:t>
            </a:r>
          </a:p>
        </p:txBody>
      </p:sp>
      <p:sp>
        <p:nvSpPr>
          <p:cNvPr id="6" name="Footer Placeholder 5">
            <a:extLst>
              <a:ext uri="{FF2B5EF4-FFF2-40B4-BE49-F238E27FC236}">
                <a16:creationId xmlns:a16="http://schemas.microsoft.com/office/drawing/2014/main" id="{1879E928-F33D-436B-86F5-4B37D9DE7080}"/>
              </a:ext>
            </a:extLst>
          </p:cNvPr>
          <p:cNvSpPr>
            <a:spLocks noGrp="1"/>
          </p:cNvSpPr>
          <p:nvPr>
            <p:ph type="ftr" sz="quarter" idx="11"/>
          </p:nvPr>
        </p:nvSpPr>
        <p:spPr/>
        <p:txBody>
          <a:bodyPr/>
          <a:lstStyle/>
          <a:p>
            <a:r>
              <a:rPr lang="en-US"/>
              <a:t>Private and Confidential</a:t>
            </a:r>
          </a:p>
        </p:txBody>
      </p:sp>
      <p:sp>
        <p:nvSpPr>
          <p:cNvPr id="7" name="Slide Number Placeholder 6">
            <a:extLst>
              <a:ext uri="{FF2B5EF4-FFF2-40B4-BE49-F238E27FC236}">
                <a16:creationId xmlns:a16="http://schemas.microsoft.com/office/drawing/2014/main" id="{7CA6FA00-174F-4309-ABEC-376DC89FC734}"/>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328612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57A6-38D5-4BD9-87F5-CE2F01858908}"/>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334681-4D11-4478-A288-A00FC66737C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ADAC39-BA13-4F9F-9A38-0D487606DCE1}"/>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847B51-0206-4BCB-A3B9-83622D5483AB}"/>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893D3A-591C-443B-A11A-0F029A76F101}"/>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6D7E01-465F-439B-ABCD-A1EA6C480D6B}"/>
              </a:ext>
            </a:extLst>
          </p:cNvPr>
          <p:cNvSpPr>
            <a:spLocks noGrp="1"/>
          </p:cNvSpPr>
          <p:nvPr>
            <p:ph type="dt" sz="half" idx="10"/>
          </p:nvPr>
        </p:nvSpPr>
        <p:spPr/>
        <p:txBody>
          <a:bodyPr/>
          <a:lstStyle/>
          <a:p>
            <a:r>
              <a:rPr lang="en-US"/>
              <a:t>October 25th 2017</a:t>
            </a:r>
          </a:p>
        </p:txBody>
      </p:sp>
      <p:sp>
        <p:nvSpPr>
          <p:cNvPr id="8" name="Footer Placeholder 7">
            <a:extLst>
              <a:ext uri="{FF2B5EF4-FFF2-40B4-BE49-F238E27FC236}">
                <a16:creationId xmlns:a16="http://schemas.microsoft.com/office/drawing/2014/main" id="{5068388E-8E03-4C2A-B882-361FB8AA70B2}"/>
              </a:ext>
            </a:extLst>
          </p:cNvPr>
          <p:cNvSpPr>
            <a:spLocks noGrp="1"/>
          </p:cNvSpPr>
          <p:nvPr>
            <p:ph type="ftr" sz="quarter" idx="11"/>
          </p:nvPr>
        </p:nvSpPr>
        <p:spPr/>
        <p:txBody>
          <a:bodyPr/>
          <a:lstStyle/>
          <a:p>
            <a:r>
              <a:rPr lang="en-US"/>
              <a:t>Private and Confidential</a:t>
            </a:r>
          </a:p>
        </p:txBody>
      </p:sp>
      <p:sp>
        <p:nvSpPr>
          <p:cNvPr id="9" name="Slide Number Placeholder 8">
            <a:extLst>
              <a:ext uri="{FF2B5EF4-FFF2-40B4-BE49-F238E27FC236}">
                <a16:creationId xmlns:a16="http://schemas.microsoft.com/office/drawing/2014/main" id="{5B538CC3-199B-435D-B645-28B3455B2CC8}"/>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1125350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1F3C-FAE4-498E-800C-B6ADE0B850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6E0835-0B08-4CF1-9DCB-FAA7C4E150B7}"/>
              </a:ext>
            </a:extLst>
          </p:cNvPr>
          <p:cNvSpPr>
            <a:spLocks noGrp="1"/>
          </p:cNvSpPr>
          <p:nvPr>
            <p:ph type="dt" sz="half" idx="10"/>
          </p:nvPr>
        </p:nvSpPr>
        <p:spPr/>
        <p:txBody>
          <a:bodyPr/>
          <a:lstStyle/>
          <a:p>
            <a:r>
              <a:rPr lang="en-US"/>
              <a:t>October 25th 2017</a:t>
            </a:r>
          </a:p>
        </p:txBody>
      </p:sp>
      <p:sp>
        <p:nvSpPr>
          <p:cNvPr id="4" name="Footer Placeholder 3">
            <a:extLst>
              <a:ext uri="{FF2B5EF4-FFF2-40B4-BE49-F238E27FC236}">
                <a16:creationId xmlns:a16="http://schemas.microsoft.com/office/drawing/2014/main" id="{DDCE829E-2734-4313-8EF1-09FBB716F42D}"/>
              </a:ext>
            </a:extLst>
          </p:cNvPr>
          <p:cNvSpPr>
            <a:spLocks noGrp="1"/>
          </p:cNvSpPr>
          <p:nvPr>
            <p:ph type="ftr" sz="quarter" idx="11"/>
          </p:nvPr>
        </p:nvSpPr>
        <p:spPr/>
        <p:txBody>
          <a:bodyPr/>
          <a:lstStyle/>
          <a:p>
            <a:r>
              <a:rPr lang="en-US"/>
              <a:t>Private and Confidential</a:t>
            </a:r>
          </a:p>
        </p:txBody>
      </p:sp>
      <p:sp>
        <p:nvSpPr>
          <p:cNvPr id="5" name="Slide Number Placeholder 4">
            <a:extLst>
              <a:ext uri="{FF2B5EF4-FFF2-40B4-BE49-F238E27FC236}">
                <a16:creationId xmlns:a16="http://schemas.microsoft.com/office/drawing/2014/main" id="{A98796DB-44CF-4FB1-820E-B6675A62A3A5}"/>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193018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69C53-BE2E-4D9B-994A-7DC7B09B3FBC}"/>
              </a:ext>
            </a:extLst>
          </p:cNvPr>
          <p:cNvSpPr>
            <a:spLocks noGrp="1"/>
          </p:cNvSpPr>
          <p:nvPr>
            <p:ph type="dt" sz="half" idx="10"/>
          </p:nvPr>
        </p:nvSpPr>
        <p:spPr/>
        <p:txBody>
          <a:bodyPr/>
          <a:lstStyle/>
          <a:p>
            <a:r>
              <a:rPr lang="en-US"/>
              <a:t>October 25th 2017</a:t>
            </a:r>
          </a:p>
        </p:txBody>
      </p:sp>
      <p:sp>
        <p:nvSpPr>
          <p:cNvPr id="3" name="Footer Placeholder 2">
            <a:extLst>
              <a:ext uri="{FF2B5EF4-FFF2-40B4-BE49-F238E27FC236}">
                <a16:creationId xmlns:a16="http://schemas.microsoft.com/office/drawing/2014/main" id="{917D0F43-8CD6-4314-BDB9-C01EFAB366C7}"/>
              </a:ext>
            </a:extLst>
          </p:cNvPr>
          <p:cNvSpPr>
            <a:spLocks noGrp="1"/>
          </p:cNvSpPr>
          <p:nvPr>
            <p:ph type="ftr" sz="quarter" idx="11"/>
          </p:nvPr>
        </p:nvSpPr>
        <p:spPr/>
        <p:txBody>
          <a:bodyPr/>
          <a:lstStyle/>
          <a:p>
            <a:r>
              <a:rPr lang="en-US"/>
              <a:t>Private and Confidential</a:t>
            </a:r>
          </a:p>
        </p:txBody>
      </p:sp>
      <p:sp>
        <p:nvSpPr>
          <p:cNvPr id="4" name="Slide Number Placeholder 3">
            <a:extLst>
              <a:ext uri="{FF2B5EF4-FFF2-40B4-BE49-F238E27FC236}">
                <a16:creationId xmlns:a16="http://schemas.microsoft.com/office/drawing/2014/main" id="{7BC2F7E1-096B-4C82-B7EB-C3496730A6A9}"/>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3671833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5247-F271-4549-83FC-9CC3D8C24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9EADF1-E576-4F9F-8997-809EB7822F5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573FDA-38FA-4AB8-9FCD-56367C3625F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72FB7C-C48D-47EA-9330-3A5E6DA8A44A}"/>
              </a:ext>
            </a:extLst>
          </p:cNvPr>
          <p:cNvSpPr>
            <a:spLocks noGrp="1"/>
          </p:cNvSpPr>
          <p:nvPr>
            <p:ph type="dt" sz="half" idx="10"/>
          </p:nvPr>
        </p:nvSpPr>
        <p:spPr/>
        <p:txBody>
          <a:bodyPr/>
          <a:lstStyle/>
          <a:p>
            <a:r>
              <a:rPr lang="en-US"/>
              <a:t>October 25th 2017</a:t>
            </a:r>
          </a:p>
        </p:txBody>
      </p:sp>
      <p:sp>
        <p:nvSpPr>
          <p:cNvPr id="6" name="Footer Placeholder 5">
            <a:extLst>
              <a:ext uri="{FF2B5EF4-FFF2-40B4-BE49-F238E27FC236}">
                <a16:creationId xmlns:a16="http://schemas.microsoft.com/office/drawing/2014/main" id="{C05764A8-7D5A-4618-BC5C-C278EA83D416}"/>
              </a:ext>
            </a:extLst>
          </p:cNvPr>
          <p:cNvSpPr>
            <a:spLocks noGrp="1"/>
          </p:cNvSpPr>
          <p:nvPr>
            <p:ph type="ftr" sz="quarter" idx="11"/>
          </p:nvPr>
        </p:nvSpPr>
        <p:spPr/>
        <p:txBody>
          <a:bodyPr/>
          <a:lstStyle/>
          <a:p>
            <a:r>
              <a:rPr lang="en-US"/>
              <a:t>Private and Confidential</a:t>
            </a:r>
          </a:p>
        </p:txBody>
      </p:sp>
      <p:sp>
        <p:nvSpPr>
          <p:cNvPr id="7" name="Slide Number Placeholder 6">
            <a:extLst>
              <a:ext uri="{FF2B5EF4-FFF2-40B4-BE49-F238E27FC236}">
                <a16:creationId xmlns:a16="http://schemas.microsoft.com/office/drawing/2014/main" id="{97D7754C-7A3A-47E6-BD23-94397D381AAD}"/>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483187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2955-C92E-4951-BFFF-195A2F374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6E4A74-FE95-411A-A200-B8E134F209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C9AFF-4467-4613-8592-3F96F60C5EF0}"/>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5" name="Footer Placeholder 4">
            <a:extLst>
              <a:ext uri="{FF2B5EF4-FFF2-40B4-BE49-F238E27FC236}">
                <a16:creationId xmlns:a16="http://schemas.microsoft.com/office/drawing/2014/main" id="{F29C5DC5-1477-4567-8C13-87E79B6D8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19988-D478-4EE7-BFCA-A86EF78C9042}"/>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2551837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CDD9-251E-467A-A505-8EF25D439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0AC1CF-90B9-45C8-A8CD-FC6EF171A9D9}"/>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4FAFB609-2F3A-447F-929C-40247DDAEF5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C0D07E-B440-46FD-AC4F-A64534D1FE52}"/>
              </a:ext>
            </a:extLst>
          </p:cNvPr>
          <p:cNvSpPr>
            <a:spLocks noGrp="1"/>
          </p:cNvSpPr>
          <p:nvPr>
            <p:ph type="dt" sz="half" idx="10"/>
          </p:nvPr>
        </p:nvSpPr>
        <p:spPr/>
        <p:txBody>
          <a:bodyPr/>
          <a:lstStyle/>
          <a:p>
            <a:r>
              <a:rPr lang="en-US"/>
              <a:t>October 25th 2017</a:t>
            </a:r>
          </a:p>
        </p:txBody>
      </p:sp>
      <p:sp>
        <p:nvSpPr>
          <p:cNvPr id="6" name="Footer Placeholder 5">
            <a:extLst>
              <a:ext uri="{FF2B5EF4-FFF2-40B4-BE49-F238E27FC236}">
                <a16:creationId xmlns:a16="http://schemas.microsoft.com/office/drawing/2014/main" id="{DCEF6B47-A142-4418-AAD1-8FE21995BC16}"/>
              </a:ext>
            </a:extLst>
          </p:cNvPr>
          <p:cNvSpPr>
            <a:spLocks noGrp="1"/>
          </p:cNvSpPr>
          <p:nvPr>
            <p:ph type="ftr" sz="quarter" idx="11"/>
          </p:nvPr>
        </p:nvSpPr>
        <p:spPr/>
        <p:txBody>
          <a:bodyPr/>
          <a:lstStyle/>
          <a:p>
            <a:r>
              <a:rPr lang="en-US"/>
              <a:t>Private and Confidential</a:t>
            </a:r>
          </a:p>
        </p:txBody>
      </p:sp>
      <p:sp>
        <p:nvSpPr>
          <p:cNvPr id="7" name="Slide Number Placeholder 6">
            <a:extLst>
              <a:ext uri="{FF2B5EF4-FFF2-40B4-BE49-F238E27FC236}">
                <a16:creationId xmlns:a16="http://schemas.microsoft.com/office/drawing/2014/main" id="{4A8EF1B7-44A6-4ACB-8397-E305F86A1450}"/>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3293177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5EBE-07D9-42C5-A8AC-6A45E6A3BD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A764D5-8096-4E5B-93A8-E6E98AC196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F5246-55E3-472F-B0D7-710591E352B6}"/>
              </a:ext>
            </a:extLst>
          </p:cNvPr>
          <p:cNvSpPr>
            <a:spLocks noGrp="1"/>
          </p:cNvSpPr>
          <p:nvPr>
            <p:ph type="dt" sz="half" idx="10"/>
          </p:nvPr>
        </p:nvSpPr>
        <p:spPr/>
        <p:txBody>
          <a:bodyPr/>
          <a:lstStyle/>
          <a:p>
            <a:r>
              <a:rPr lang="en-US"/>
              <a:t>October 25th 2017</a:t>
            </a:r>
          </a:p>
        </p:txBody>
      </p:sp>
      <p:sp>
        <p:nvSpPr>
          <p:cNvPr id="5" name="Footer Placeholder 4">
            <a:extLst>
              <a:ext uri="{FF2B5EF4-FFF2-40B4-BE49-F238E27FC236}">
                <a16:creationId xmlns:a16="http://schemas.microsoft.com/office/drawing/2014/main" id="{07257FBF-12E0-4C79-B837-038C55B45889}"/>
              </a:ext>
            </a:extLst>
          </p:cNvPr>
          <p:cNvSpPr>
            <a:spLocks noGrp="1"/>
          </p:cNvSpPr>
          <p:nvPr>
            <p:ph type="ftr" sz="quarter" idx="11"/>
          </p:nvPr>
        </p:nvSpPr>
        <p:spPr/>
        <p:txBody>
          <a:bodyPr/>
          <a:lstStyle/>
          <a:p>
            <a:r>
              <a:rPr lang="en-US"/>
              <a:t>Private and Confidential</a:t>
            </a:r>
          </a:p>
        </p:txBody>
      </p:sp>
      <p:sp>
        <p:nvSpPr>
          <p:cNvPr id="6" name="Slide Number Placeholder 5">
            <a:extLst>
              <a:ext uri="{FF2B5EF4-FFF2-40B4-BE49-F238E27FC236}">
                <a16:creationId xmlns:a16="http://schemas.microsoft.com/office/drawing/2014/main" id="{77369A67-96B3-4D25-89FB-DD0B23A7E80E}"/>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1851446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3D8172-A97E-4086-80E8-C3958669C2A6}"/>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C1A4F8-A006-4D99-A0C8-0E8EB5682DCD}"/>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583D5-302D-47AA-A42D-C3F81783FF63}"/>
              </a:ext>
            </a:extLst>
          </p:cNvPr>
          <p:cNvSpPr>
            <a:spLocks noGrp="1"/>
          </p:cNvSpPr>
          <p:nvPr>
            <p:ph type="dt" sz="half" idx="10"/>
          </p:nvPr>
        </p:nvSpPr>
        <p:spPr/>
        <p:txBody>
          <a:bodyPr/>
          <a:lstStyle/>
          <a:p>
            <a:r>
              <a:rPr lang="en-US"/>
              <a:t>October 25th 2017</a:t>
            </a:r>
          </a:p>
        </p:txBody>
      </p:sp>
      <p:sp>
        <p:nvSpPr>
          <p:cNvPr id="5" name="Footer Placeholder 4">
            <a:extLst>
              <a:ext uri="{FF2B5EF4-FFF2-40B4-BE49-F238E27FC236}">
                <a16:creationId xmlns:a16="http://schemas.microsoft.com/office/drawing/2014/main" id="{24DCDCB8-7704-4FB0-B28C-958B6657EE0F}"/>
              </a:ext>
            </a:extLst>
          </p:cNvPr>
          <p:cNvSpPr>
            <a:spLocks noGrp="1"/>
          </p:cNvSpPr>
          <p:nvPr>
            <p:ph type="ftr" sz="quarter" idx="11"/>
          </p:nvPr>
        </p:nvSpPr>
        <p:spPr/>
        <p:txBody>
          <a:bodyPr/>
          <a:lstStyle/>
          <a:p>
            <a:r>
              <a:rPr lang="en-US"/>
              <a:t>Private and Confidential</a:t>
            </a:r>
          </a:p>
        </p:txBody>
      </p:sp>
      <p:sp>
        <p:nvSpPr>
          <p:cNvPr id="6" name="Slide Number Placeholder 5">
            <a:extLst>
              <a:ext uri="{FF2B5EF4-FFF2-40B4-BE49-F238E27FC236}">
                <a16:creationId xmlns:a16="http://schemas.microsoft.com/office/drawing/2014/main" id="{66BB8D0D-1501-4634-BB2E-C66F6D601026}"/>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1547873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91FB-7B08-4D75-A34B-340E965D7F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1010A6-D519-4040-AED7-AB1E16971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962E68-DE08-49DC-8222-1A7DE38ADF53}"/>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5" name="Footer Placeholder 4">
            <a:extLst>
              <a:ext uri="{FF2B5EF4-FFF2-40B4-BE49-F238E27FC236}">
                <a16:creationId xmlns:a16="http://schemas.microsoft.com/office/drawing/2014/main" id="{63891273-F4A5-4A00-AFB4-A4928C742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72DBF-5058-4E5D-B4BE-5AAA1930001F}"/>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2683870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F91F-A00B-44AD-9FDD-4CF0E2BBC9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91947B-B515-488C-935E-9A30DC36D7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3C9A62-0994-45DC-ABE7-EAD80465EC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5CF7AB-2145-48C1-9568-3D3E6D9E3A90}"/>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6" name="Footer Placeholder 5">
            <a:extLst>
              <a:ext uri="{FF2B5EF4-FFF2-40B4-BE49-F238E27FC236}">
                <a16:creationId xmlns:a16="http://schemas.microsoft.com/office/drawing/2014/main" id="{E4DDCE99-69A7-46CF-ABB1-31B3B2680D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392E68-8697-4F48-9960-9D4608BE97CD}"/>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83647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8C1E-670C-4256-BCD3-9A86D2CA3A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F1CA28-0117-47D5-A14C-D785C4549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A80860-4D97-4191-AF00-9ABAF1AE7A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A5590B-DBC9-46D0-9B9D-166B482A1E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BAA1E6-144A-4BE6-89FA-EB1DB7D2F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493DBB-A235-4C68-8E40-D07D821F617F}"/>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8" name="Footer Placeholder 7">
            <a:extLst>
              <a:ext uri="{FF2B5EF4-FFF2-40B4-BE49-F238E27FC236}">
                <a16:creationId xmlns:a16="http://schemas.microsoft.com/office/drawing/2014/main" id="{A454DD51-2F55-494F-9310-BA6E6E9663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71488E-2C74-4453-A3A6-6E28E4ED4F90}"/>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407782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7962-B96A-4479-83CE-C2CB9B5B04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55AF31-BE8B-44F0-A875-84835AFE236C}"/>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4" name="Footer Placeholder 3">
            <a:extLst>
              <a:ext uri="{FF2B5EF4-FFF2-40B4-BE49-F238E27FC236}">
                <a16:creationId xmlns:a16="http://schemas.microsoft.com/office/drawing/2014/main" id="{BCF649A7-30A9-4049-91CD-5F108EA313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2E52DE-B6FB-4149-AEF8-0D30F64707F3}"/>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423476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39E10E-84CA-4B2D-87CA-D589A35CF5E4}"/>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3" name="Footer Placeholder 2">
            <a:extLst>
              <a:ext uri="{FF2B5EF4-FFF2-40B4-BE49-F238E27FC236}">
                <a16:creationId xmlns:a16="http://schemas.microsoft.com/office/drawing/2014/main" id="{A45448EF-7107-4C68-BEB4-3A60B424E2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86BC2B-D3B6-4F99-A2F8-B1DA0EB5C5B2}"/>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270288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0E52-4887-4581-B27E-81AD99AF1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33F71E-480C-46F6-BE51-35F1E5E43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D2FF30-3514-4926-8B33-268BE5BBF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7AC452-3D19-4A96-9562-E2757E8BAFBB}"/>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6" name="Footer Placeholder 5">
            <a:extLst>
              <a:ext uri="{FF2B5EF4-FFF2-40B4-BE49-F238E27FC236}">
                <a16:creationId xmlns:a16="http://schemas.microsoft.com/office/drawing/2014/main" id="{BBBC5E2A-ECB4-47D0-85F7-B2A82F677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907CE-94AF-4B1F-96C7-7DAEA8D3EA4A}"/>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44904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A4F5-12DE-4351-88D8-17FD9750A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7DED9B-0E99-495E-AAEC-5C312BF07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243E52-77C8-461C-89C7-B50DE07D9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56430C-C429-416B-96CE-3C4285472EC6}"/>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6" name="Footer Placeholder 5">
            <a:extLst>
              <a:ext uri="{FF2B5EF4-FFF2-40B4-BE49-F238E27FC236}">
                <a16:creationId xmlns:a16="http://schemas.microsoft.com/office/drawing/2014/main" id="{20F2CC33-9D59-4C79-BC57-3C678A2FC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AC56A0-A949-4EC6-8A5C-9D30CAB5AA1E}"/>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384888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4C7559-B8F6-462F-A4F9-2B31EA3AF0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1BA0AE-8416-4862-96E3-DAEFEED24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D46FA-0BD6-499D-9E4F-8488A306C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94621-213D-403C-8919-ECFF53A5F871}" type="datetimeFigureOut">
              <a:rPr lang="en-US" smtClean="0"/>
              <a:t>5/2/2023</a:t>
            </a:fld>
            <a:endParaRPr lang="en-US"/>
          </a:p>
        </p:txBody>
      </p:sp>
      <p:sp>
        <p:nvSpPr>
          <p:cNvPr id="5" name="Footer Placeholder 4">
            <a:extLst>
              <a:ext uri="{FF2B5EF4-FFF2-40B4-BE49-F238E27FC236}">
                <a16:creationId xmlns:a16="http://schemas.microsoft.com/office/drawing/2014/main" id="{43FDE740-C071-494C-8E05-22BE295FC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F4077B-BA05-451A-9080-3319D5CF0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055DB-A767-4270-B5BD-CC8B1515050B}" type="slidenum">
              <a:rPr lang="en-US" smtClean="0"/>
              <a:t>‹#›</a:t>
            </a:fld>
            <a:endParaRPr lang="en-US"/>
          </a:p>
        </p:txBody>
      </p:sp>
    </p:spTree>
    <p:extLst>
      <p:ext uri="{BB962C8B-B14F-4D97-AF65-F5344CB8AC3E}">
        <p14:creationId xmlns:p14="http://schemas.microsoft.com/office/powerpoint/2010/main" val="1365711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D4E331-414F-412A-8141-25678B49E1F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741134-2A9B-4C70-8A22-4E45841F2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3CB52-41B4-40E3-A5DC-122785E46BE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October 25th 2017</a:t>
            </a:r>
          </a:p>
        </p:txBody>
      </p:sp>
      <p:sp>
        <p:nvSpPr>
          <p:cNvPr id="5" name="Footer Placeholder 4">
            <a:extLst>
              <a:ext uri="{FF2B5EF4-FFF2-40B4-BE49-F238E27FC236}">
                <a16:creationId xmlns:a16="http://schemas.microsoft.com/office/drawing/2014/main" id="{A9FD41CE-C2A5-4538-90C1-669FC9D69FE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Private and Confidential</a:t>
            </a:r>
          </a:p>
        </p:txBody>
      </p:sp>
      <p:sp>
        <p:nvSpPr>
          <p:cNvPr id="6" name="Slide Number Placeholder 5">
            <a:extLst>
              <a:ext uri="{FF2B5EF4-FFF2-40B4-BE49-F238E27FC236}">
                <a16:creationId xmlns:a16="http://schemas.microsoft.com/office/drawing/2014/main" id="{03682888-FEE5-448C-BAC9-7C3E8E23497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6ADD1-67D1-4DBE-9F13-13AE3ECC0671}" type="slidenum">
              <a:rPr lang="en-US" smtClean="0"/>
              <a:t>‹#›</a:t>
            </a:fld>
            <a:endParaRPr lang="en-US"/>
          </a:p>
        </p:txBody>
      </p:sp>
    </p:spTree>
    <p:extLst>
      <p:ext uri="{BB962C8B-B14F-4D97-AF65-F5344CB8AC3E}">
        <p14:creationId xmlns:p14="http://schemas.microsoft.com/office/powerpoint/2010/main" val="18340109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hyperlink" Target="https://corporatefinanceinstitute.com/" TargetMode="External"/><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1066800"/>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32397B6-9F82-4538-8B78-081564B84939}"/>
              </a:ext>
            </a:extLst>
          </p:cNvPr>
          <p:cNvSpPr txBox="1"/>
          <p:nvPr/>
        </p:nvSpPr>
        <p:spPr>
          <a:xfrm>
            <a:off x="95450" y="6501935"/>
            <a:ext cx="3581400"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132E57"/>
                </a:solidFill>
                <a:effectLst/>
                <a:uLnTx/>
                <a:uFillTx/>
                <a:latin typeface="Open Sans" charset="0"/>
                <a:ea typeface="Open Sans" charset="0"/>
                <a:cs typeface="Open Sans" charset="0"/>
              </a:rPr>
              <a:t>corporatefinanceinstitute.com</a:t>
            </a:r>
          </a:p>
        </p:txBody>
      </p:sp>
      <p:sp>
        <p:nvSpPr>
          <p:cNvPr id="7" name="Title 1">
            <a:extLst>
              <a:ext uri="{FF2B5EF4-FFF2-40B4-BE49-F238E27FC236}">
                <a16:creationId xmlns:a16="http://schemas.microsoft.com/office/drawing/2014/main" id="{53DC6673-8EC7-4D83-B60F-15AC3F57F330}"/>
              </a:ext>
            </a:extLst>
          </p:cNvPr>
          <p:cNvSpPr>
            <a:spLocks noGrp="1" noChangeArrowheads="1"/>
          </p:cNvSpPr>
          <p:nvPr>
            <p:ph type="title"/>
          </p:nvPr>
        </p:nvSpPr>
        <p:spPr>
          <a:xfrm>
            <a:off x="95450" y="403906"/>
            <a:ext cx="11325923" cy="388937"/>
          </a:xfrm>
          <a:noFill/>
        </p:spPr>
        <p:txBody>
          <a:bodyPr>
            <a:noAutofit/>
          </a:bodyPr>
          <a:lstStyle/>
          <a:p>
            <a:r>
              <a:rPr lang="en-CA" altLang="en-US" sz="4800" dirty="0">
                <a:solidFill>
                  <a:srgbClr val="FA621C"/>
                </a:solidFill>
                <a:latin typeface="Open Sans Light" charset="0"/>
                <a:ea typeface="Open Sans Light" charset="0"/>
                <a:cs typeface="Open Sans Light" charset="0"/>
              </a:rPr>
              <a:t>Multi-criteria analysis (criteria)</a:t>
            </a:r>
          </a:p>
        </p:txBody>
      </p:sp>
      <p:pic>
        <p:nvPicPr>
          <p:cNvPr id="16" name="Graphic 5">
            <a:extLst>
              <a:ext uri="{FF2B5EF4-FFF2-40B4-BE49-F238E27FC236}">
                <a16:creationId xmlns:a16="http://schemas.microsoft.com/office/drawing/2014/main" id="{9247FD57-154C-4A9A-8695-1733C5998C9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1400" y="6370682"/>
            <a:ext cx="890588" cy="392863"/>
          </a:xfrm>
          <a:prstGeom prst="rect">
            <a:avLst/>
          </a:prstGeom>
        </p:spPr>
      </p:pic>
      <p:graphicFrame>
        <p:nvGraphicFramePr>
          <p:cNvPr id="8" name="Table 7">
            <a:extLst>
              <a:ext uri="{FF2B5EF4-FFF2-40B4-BE49-F238E27FC236}">
                <a16:creationId xmlns:a16="http://schemas.microsoft.com/office/drawing/2014/main" id="{1BB4D06B-DA73-40D6-8D3E-2A8A92502281}"/>
              </a:ext>
            </a:extLst>
          </p:cNvPr>
          <p:cNvGraphicFramePr>
            <a:graphicFrameLocks noGrp="1"/>
          </p:cNvGraphicFramePr>
          <p:nvPr>
            <p:extLst>
              <p:ext uri="{D42A27DB-BD31-4B8C-83A1-F6EECF244321}">
                <p14:modId xmlns:p14="http://schemas.microsoft.com/office/powerpoint/2010/main" val="2025382998"/>
              </p:ext>
            </p:extLst>
          </p:nvPr>
        </p:nvGraphicFramePr>
        <p:xfrm>
          <a:off x="639008" y="1602283"/>
          <a:ext cx="10562391" cy="3653434"/>
        </p:xfrm>
        <a:graphic>
          <a:graphicData uri="http://schemas.openxmlformats.org/drawingml/2006/table">
            <a:tbl>
              <a:tblPr firstRow="1" bandRow="1">
                <a:tableStyleId>{9DCAF9ED-07DC-4A11-8D7F-57B35C25682E}</a:tableStyleId>
              </a:tblPr>
              <a:tblGrid>
                <a:gridCol w="1527615">
                  <a:extLst>
                    <a:ext uri="{9D8B030D-6E8A-4147-A177-3AD203B41FA5}">
                      <a16:colId xmlns:a16="http://schemas.microsoft.com/office/drawing/2014/main" val="171358430"/>
                    </a:ext>
                  </a:extLst>
                </a:gridCol>
                <a:gridCol w="2346097">
                  <a:extLst>
                    <a:ext uri="{9D8B030D-6E8A-4147-A177-3AD203B41FA5}">
                      <a16:colId xmlns:a16="http://schemas.microsoft.com/office/drawing/2014/main" val="3468213236"/>
                    </a:ext>
                  </a:extLst>
                </a:gridCol>
                <a:gridCol w="1900318">
                  <a:extLst>
                    <a:ext uri="{9D8B030D-6E8A-4147-A177-3AD203B41FA5}">
                      <a16:colId xmlns:a16="http://schemas.microsoft.com/office/drawing/2014/main" val="449743794"/>
                    </a:ext>
                  </a:extLst>
                </a:gridCol>
                <a:gridCol w="1900318">
                  <a:extLst>
                    <a:ext uri="{9D8B030D-6E8A-4147-A177-3AD203B41FA5}">
                      <a16:colId xmlns:a16="http://schemas.microsoft.com/office/drawing/2014/main" val="1489922943"/>
                    </a:ext>
                  </a:extLst>
                </a:gridCol>
                <a:gridCol w="1900318">
                  <a:extLst>
                    <a:ext uri="{9D8B030D-6E8A-4147-A177-3AD203B41FA5}">
                      <a16:colId xmlns:a16="http://schemas.microsoft.com/office/drawing/2014/main" val="3290609452"/>
                    </a:ext>
                  </a:extLst>
                </a:gridCol>
                <a:gridCol w="987725">
                  <a:extLst>
                    <a:ext uri="{9D8B030D-6E8A-4147-A177-3AD203B41FA5}">
                      <a16:colId xmlns:a16="http://schemas.microsoft.com/office/drawing/2014/main" val="2619290403"/>
                    </a:ext>
                  </a:extLst>
                </a:gridCol>
              </a:tblGrid>
              <a:tr h="326166">
                <a:tc>
                  <a:txBody>
                    <a:bodyPr/>
                    <a:lstStyle/>
                    <a:p>
                      <a:pPr algn="ctr"/>
                      <a:endPar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gridSpan="3">
                  <a:txBody>
                    <a:bodyP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Decision Rule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hMerge="1">
                  <a:txBody>
                    <a:bodyPr/>
                    <a:lstStyle/>
                    <a:p>
                      <a:pPr algn="ctr"/>
                      <a:endPar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accent2"/>
                    </a:solidFill>
                  </a:tcPr>
                </a:tc>
                <a:tc hMerge="1">
                  <a:txBody>
                    <a:bodyPr/>
                    <a:lstStyle/>
                    <a:p>
                      <a:pPr algn="ctr"/>
                      <a:endPar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accent2"/>
                    </a:solidFill>
                  </a:tcPr>
                </a:tc>
                <a:tc>
                  <a:txBody>
                    <a:bodyP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Score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3852168622"/>
                  </a:ext>
                </a:extLst>
              </a:tr>
              <a:tr h="326166">
                <a:tc>
                  <a:txBody>
                    <a:bodyP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Pillar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Attributes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Attractive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Moderate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Unattractive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Weight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126761630"/>
                  </a:ext>
                </a:extLst>
              </a:tr>
              <a:tr h="354706">
                <a:tc rowSpan="3">
                  <a:txBody>
                    <a:bodyPr/>
                    <a:lstStyle/>
                    <a:p>
                      <a:pPr algn="ctr"/>
                      <a:r>
                        <a:rPr lang="en-US" sz="1400" b="1" kern="1200" dirty="0">
                          <a:solidFill>
                            <a:schemeClr val="bg2"/>
                          </a:solidFill>
                          <a:latin typeface="Open Sans" panose="020B0606030504020204" pitchFamily="34" charset="0"/>
                          <a:ea typeface="Open Sans" panose="020B0606030504020204" pitchFamily="34" charset="0"/>
                          <a:cs typeface="Open Sans" panose="020B0606030504020204" pitchFamily="34" charset="0"/>
                        </a:rPr>
                        <a:t>Financial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20000"/>
                        <a:lumOff val="80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Revenue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&gt;$30,000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&gt;$20,000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&lt;$20,000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r>
                        <a:rPr lang="en-US" altLang="zh-TW"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2</a:t>
                      </a:r>
                      <a:endPar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86673230"/>
                  </a:ext>
                </a:extLst>
              </a:tr>
              <a:tr h="354706">
                <a:tc vMerge="1">
                  <a:txBody>
                    <a:bodyPr/>
                    <a:lstStyle/>
                    <a:p>
                      <a:pPr algn="ctr"/>
                      <a:endParaRPr lang="en-US" sz="1200"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sz="1400" b="1" i="0" dirty="0">
                          <a:solidFill>
                            <a:schemeClr val="bg2"/>
                          </a:solidFill>
                          <a:latin typeface="Open Sans" panose="020B0606030504020204" pitchFamily="34" charset="0"/>
                          <a:ea typeface="Open Sans" panose="020B0606030504020204" pitchFamily="34" charset="0"/>
                          <a:cs typeface="Open Sans" panose="020B0606030504020204" pitchFamily="34" charset="0"/>
                        </a:rPr>
                        <a:t>Operating margin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&gt;30.0%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&gt;25.0%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&lt;25.0%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960315517"/>
                  </a:ext>
                </a:extLst>
              </a:tr>
              <a:tr h="354706">
                <a:tc vMerge="1">
                  <a:txBody>
                    <a:bodyPr/>
                    <a:lstStyle/>
                    <a:p>
                      <a:pPr algn="ctr"/>
                      <a:endParaRPr lang="en-US" sz="1200"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dirty="0">
                          <a:solidFill>
                            <a:schemeClr val="bg2"/>
                          </a:solidFill>
                          <a:latin typeface="Open Sans" panose="020B0606030504020204" pitchFamily="34" charset="0"/>
                          <a:ea typeface="Open Sans" panose="020B0606030504020204" pitchFamily="34" charset="0"/>
                          <a:cs typeface="Open Sans" panose="020B0606030504020204" pitchFamily="34" charset="0"/>
                        </a:rPr>
                        <a:t>Labor cost ratio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&lt;18.3%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&lt;18.5%</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&gt;18.5%</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6102022"/>
                  </a:ext>
                </a:extLst>
              </a:tr>
              <a:tr h="354706">
                <a:tc rowSpan="2">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Customers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20000"/>
                        <a:lumOff val="80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Product durability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5/5</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&gt;4/5</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&lt;4</a:t>
                      </a:r>
                      <a:r>
                        <a:rPr lang="en-US" altLang="zh-TW"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/5</a:t>
                      </a:r>
                      <a:endPar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r>
                        <a:rPr lang="en-US" altLang="zh-TW"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2</a:t>
                      </a:r>
                      <a:endPar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784300492"/>
                  </a:ext>
                </a:extLst>
              </a:tr>
              <a:tr h="354706">
                <a:tc vMerge="1">
                  <a:txBody>
                    <a:bodyPr/>
                    <a:lstStyle/>
                    <a:p>
                      <a:pPr algn="ctr"/>
                      <a:endParaRPr lang="en-US" sz="1200"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altLang="zh-TW"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Demand</a:t>
                      </a:r>
                      <a:endParaRPr lang="en-US" sz="1400" b="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&gt;400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&gt;300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&lt;300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53587410"/>
                  </a:ext>
                </a:extLst>
              </a:tr>
              <a:tr h="354706">
                <a:tc rowSpan="2">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Operations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20000"/>
                        <a:lumOff val="80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Annual production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&gt;500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&gt;400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&lt;300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40640763"/>
                  </a:ext>
                </a:extLst>
              </a:tr>
              <a:tr h="354706">
                <a:tc vMerge="1">
                  <a:txBody>
                    <a:bodyPr/>
                    <a:lstStyle/>
                    <a:p>
                      <a:pPr algn="ctr"/>
                      <a:endParaRPr lang="en-US" sz="1200"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 product size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2 – 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&gt;3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70284504"/>
                  </a:ext>
                </a:extLst>
              </a:tr>
              <a:tr h="354706">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Human Resources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20000"/>
                        <a:lumOff val="80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Additional workers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1 or less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&gt;2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956230994"/>
                  </a:ext>
                </a:extLst>
              </a:tr>
            </a:tbl>
          </a:graphicData>
        </a:graphic>
      </p:graphicFrame>
    </p:spTree>
    <p:extLst>
      <p:ext uri="{BB962C8B-B14F-4D97-AF65-F5344CB8AC3E}">
        <p14:creationId xmlns:p14="http://schemas.microsoft.com/office/powerpoint/2010/main" val="92370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1066800"/>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32397B6-9F82-4538-8B78-081564B84939}"/>
              </a:ext>
            </a:extLst>
          </p:cNvPr>
          <p:cNvSpPr txBox="1"/>
          <p:nvPr/>
        </p:nvSpPr>
        <p:spPr>
          <a:xfrm>
            <a:off x="95450" y="6501935"/>
            <a:ext cx="3581400"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132E57"/>
                </a:solidFill>
                <a:effectLst/>
                <a:uLnTx/>
                <a:uFillTx/>
                <a:latin typeface="Open Sans" charset="0"/>
                <a:ea typeface="Open Sans" charset="0"/>
                <a:cs typeface="Open Sans" charset="0"/>
              </a:rPr>
              <a:t>corporatefinanceinstitute.com</a:t>
            </a:r>
          </a:p>
        </p:txBody>
      </p:sp>
      <p:sp>
        <p:nvSpPr>
          <p:cNvPr id="7" name="Title 1">
            <a:extLst>
              <a:ext uri="{FF2B5EF4-FFF2-40B4-BE49-F238E27FC236}">
                <a16:creationId xmlns:a16="http://schemas.microsoft.com/office/drawing/2014/main" id="{53DC6673-8EC7-4D83-B60F-15AC3F57F330}"/>
              </a:ext>
            </a:extLst>
          </p:cNvPr>
          <p:cNvSpPr>
            <a:spLocks noGrp="1" noChangeArrowheads="1"/>
          </p:cNvSpPr>
          <p:nvPr>
            <p:ph type="title"/>
          </p:nvPr>
        </p:nvSpPr>
        <p:spPr>
          <a:xfrm>
            <a:off x="95450" y="403906"/>
            <a:ext cx="11325923" cy="388937"/>
          </a:xfrm>
          <a:noFill/>
        </p:spPr>
        <p:txBody>
          <a:bodyPr>
            <a:noAutofit/>
          </a:bodyPr>
          <a:lstStyle/>
          <a:p>
            <a:r>
              <a:rPr lang="en-CA" altLang="en-US" sz="4800" dirty="0">
                <a:solidFill>
                  <a:srgbClr val="FA621C"/>
                </a:solidFill>
                <a:latin typeface="Open Sans Light" charset="0"/>
                <a:ea typeface="Open Sans Light" charset="0"/>
                <a:cs typeface="Open Sans Light" charset="0"/>
              </a:rPr>
              <a:t>Multi-criteria analysis (results)</a:t>
            </a:r>
          </a:p>
        </p:txBody>
      </p:sp>
      <p:pic>
        <p:nvPicPr>
          <p:cNvPr id="16" name="Graphic 5">
            <a:extLst>
              <a:ext uri="{FF2B5EF4-FFF2-40B4-BE49-F238E27FC236}">
                <a16:creationId xmlns:a16="http://schemas.microsoft.com/office/drawing/2014/main" id="{9247FD57-154C-4A9A-8695-1733C5998C9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1400" y="6370682"/>
            <a:ext cx="890588" cy="392863"/>
          </a:xfrm>
          <a:prstGeom prst="rect">
            <a:avLst/>
          </a:prstGeom>
        </p:spPr>
      </p:pic>
      <p:graphicFrame>
        <p:nvGraphicFramePr>
          <p:cNvPr id="9" name="Table 8">
            <a:extLst>
              <a:ext uri="{FF2B5EF4-FFF2-40B4-BE49-F238E27FC236}">
                <a16:creationId xmlns:a16="http://schemas.microsoft.com/office/drawing/2014/main" id="{1107C604-E614-40F0-B3B1-865D96E7426B}"/>
              </a:ext>
            </a:extLst>
          </p:cNvPr>
          <p:cNvGraphicFramePr>
            <a:graphicFrameLocks noGrp="1"/>
          </p:cNvGraphicFramePr>
          <p:nvPr>
            <p:extLst>
              <p:ext uri="{D42A27DB-BD31-4B8C-83A1-F6EECF244321}">
                <p14:modId xmlns:p14="http://schemas.microsoft.com/office/powerpoint/2010/main" val="702522124"/>
              </p:ext>
            </p:extLst>
          </p:nvPr>
        </p:nvGraphicFramePr>
        <p:xfrm>
          <a:off x="643518" y="1547226"/>
          <a:ext cx="10909299" cy="3739691"/>
        </p:xfrm>
        <a:graphic>
          <a:graphicData uri="http://schemas.openxmlformats.org/drawingml/2006/table">
            <a:tbl>
              <a:tblPr firstRow="1" bandRow="1">
                <a:tableStyleId>{9DCAF9ED-07DC-4A11-8D7F-57B35C25682E}</a:tableStyleId>
              </a:tblPr>
              <a:tblGrid>
                <a:gridCol w="1852133">
                  <a:extLst>
                    <a:ext uri="{9D8B030D-6E8A-4147-A177-3AD203B41FA5}">
                      <a16:colId xmlns:a16="http://schemas.microsoft.com/office/drawing/2014/main" val="171358430"/>
                    </a:ext>
                  </a:extLst>
                </a:gridCol>
                <a:gridCol w="2725947">
                  <a:extLst>
                    <a:ext uri="{9D8B030D-6E8A-4147-A177-3AD203B41FA5}">
                      <a16:colId xmlns:a16="http://schemas.microsoft.com/office/drawing/2014/main" val="3468213236"/>
                    </a:ext>
                  </a:extLst>
                </a:gridCol>
                <a:gridCol w="1443853">
                  <a:extLst>
                    <a:ext uri="{9D8B030D-6E8A-4147-A177-3AD203B41FA5}">
                      <a16:colId xmlns:a16="http://schemas.microsoft.com/office/drawing/2014/main" val="449743794"/>
                    </a:ext>
                  </a:extLst>
                </a:gridCol>
                <a:gridCol w="1597090">
                  <a:extLst>
                    <a:ext uri="{9D8B030D-6E8A-4147-A177-3AD203B41FA5}">
                      <a16:colId xmlns:a16="http://schemas.microsoft.com/office/drawing/2014/main" val="1489922943"/>
                    </a:ext>
                  </a:extLst>
                </a:gridCol>
                <a:gridCol w="1597090">
                  <a:extLst>
                    <a:ext uri="{9D8B030D-6E8A-4147-A177-3AD203B41FA5}">
                      <a16:colId xmlns:a16="http://schemas.microsoft.com/office/drawing/2014/main" val="3290609452"/>
                    </a:ext>
                  </a:extLst>
                </a:gridCol>
                <a:gridCol w="846593">
                  <a:extLst>
                    <a:ext uri="{9D8B030D-6E8A-4147-A177-3AD203B41FA5}">
                      <a16:colId xmlns:a16="http://schemas.microsoft.com/office/drawing/2014/main" val="2544899809"/>
                    </a:ext>
                  </a:extLst>
                </a:gridCol>
                <a:gridCol w="846593">
                  <a:extLst>
                    <a:ext uri="{9D8B030D-6E8A-4147-A177-3AD203B41FA5}">
                      <a16:colId xmlns:a16="http://schemas.microsoft.com/office/drawing/2014/main" val="1398196745"/>
                    </a:ext>
                  </a:extLst>
                </a:gridCol>
              </a:tblGrid>
              <a:tr h="304353">
                <a:tc rowSpan="2">
                  <a:txBody>
                    <a:bodyP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Pillar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Attributes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rowSpan="2">
                  <a:txBody>
                    <a:bodyPr/>
                    <a:lstStyle/>
                    <a:p>
                      <a:pPr algn="ctr"/>
                      <a:r>
                        <a:rPr lang="en-US" sz="1400" dirty="0">
                          <a:latin typeface="Open Sans" panose="020B0606030504020204" pitchFamily="34" charset="0"/>
                          <a:ea typeface="Open Sans" panose="020B0606030504020204" pitchFamily="34" charset="0"/>
                          <a:cs typeface="Open Sans" panose="020B0606030504020204" pitchFamily="34" charset="0"/>
                        </a:rPr>
                        <a:t>Alternative 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rowSpan="2">
                  <a:txBody>
                    <a:bodyPr/>
                    <a:lstStyle/>
                    <a:p>
                      <a:pPr algn="ctr"/>
                      <a:r>
                        <a:rPr lang="en-US" sz="1400" dirty="0">
                          <a:latin typeface="Open Sans" panose="020B0606030504020204" pitchFamily="34" charset="0"/>
                          <a:ea typeface="Open Sans" panose="020B0606030504020204" pitchFamily="34" charset="0"/>
                          <a:cs typeface="Open Sans" panose="020B0606030504020204" pitchFamily="34" charset="0"/>
                        </a:rPr>
                        <a:t>Alternative B</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rowSpan="2">
                  <a:txBody>
                    <a:bodyPr/>
                    <a:lstStyle/>
                    <a:p>
                      <a:pPr algn="ctr"/>
                      <a:r>
                        <a:rPr lang="en-US" sz="1400" dirty="0">
                          <a:latin typeface="Open Sans" panose="020B0606030504020204" pitchFamily="34" charset="0"/>
                          <a:ea typeface="Open Sans" panose="020B0606030504020204" pitchFamily="34" charset="0"/>
                          <a:cs typeface="Open Sans" panose="020B0606030504020204" pitchFamily="34" charset="0"/>
                        </a:rPr>
                        <a:t>Alternative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gridSpan="2">
                  <a:txBody>
                    <a:bodyP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Score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hMerge="1">
                  <a:txBody>
                    <a:bodyPr/>
                    <a:lstStyle/>
                    <a:p>
                      <a:endParaRPr lang="en-US"/>
                    </a:p>
                  </a:txBody>
                  <a:tcPr/>
                </a:tc>
                <a:extLst>
                  <a:ext uri="{0D108BD9-81ED-4DB2-BD59-A6C34878D82A}">
                    <a16:rowId xmlns:a16="http://schemas.microsoft.com/office/drawing/2014/main" val="1126761630"/>
                  </a:ext>
                </a:extLst>
              </a:tr>
              <a:tr h="42609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Winner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Weight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871850930"/>
                  </a:ext>
                </a:extLst>
              </a:tr>
              <a:tr h="311227">
                <a:tc rowSpan="3">
                  <a:txBody>
                    <a:bodyPr/>
                    <a:lstStyle/>
                    <a:p>
                      <a:pPr algn="ctr"/>
                      <a:r>
                        <a:rPr lang="en-US" sz="1400" b="1" kern="1200" dirty="0">
                          <a:solidFill>
                            <a:schemeClr val="bg2"/>
                          </a:solidFill>
                          <a:latin typeface="Open Sans" panose="020B0606030504020204" pitchFamily="34" charset="0"/>
                          <a:ea typeface="Open Sans" panose="020B0606030504020204" pitchFamily="34" charset="0"/>
                          <a:cs typeface="Open Sans" panose="020B0606030504020204" pitchFamily="34" charset="0"/>
                        </a:rPr>
                        <a:t>Financial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20000"/>
                        <a:lumOff val="80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Revenue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b="0" dirty="0">
                          <a:solidFill>
                            <a:schemeClr val="bg2"/>
                          </a:solidFill>
                          <a:latin typeface="Open Sans" panose="020B0606030504020204" pitchFamily="34" charset="0"/>
                          <a:ea typeface="Open Sans" panose="020B0606030504020204" pitchFamily="34" charset="0"/>
                          <a:cs typeface="Open Sans" panose="020B0606030504020204" pitchFamily="34" charset="0"/>
                        </a:rPr>
                        <a:t>$30,250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b="0" dirty="0">
                          <a:solidFill>
                            <a:schemeClr val="bg2"/>
                          </a:solidFill>
                          <a:latin typeface="Open Sans" panose="020B0606030504020204" pitchFamily="34" charset="0"/>
                          <a:ea typeface="Open Sans" panose="020B0606030504020204" pitchFamily="34" charset="0"/>
                          <a:cs typeface="Open Sans" panose="020B0606030504020204" pitchFamily="34" charset="0"/>
                        </a:rPr>
                        <a:t>$10,800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b="0" dirty="0">
                          <a:solidFill>
                            <a:schemeClr val="bg2"/>
                          </a:solidFill>
                          <a:latin typeface="Open Sans" panose="020B0606030504020204" pitchFamily="34" charset="0"/>
                          <a:ea typeface="Open Sans" panose="020B0606030504020204" pitchFamily="34" charset="0"/>
                          <a:cs typeface="Open Sans" panose="020B0606030504020204" pitchFamily="34" charset="0"/>
                        </a:rPr>
                        <a:t>$24,320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r>
                        <a:rPr lang="en-US" altLang="zh-TW"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2</a:t>
                      </a:r>
                      <a:endPar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86673230"/>
                  </a:ext>
                </a:extLst>
              </a:tr>
              <a:tr h="311227">
                <a:tc vMerge="1">
                  <a:txBody>
                    <a:bodyPr/>
                    <a:lstStyle/>
                    <a:p>
                      <a:pPr algn="ctr"/>
                      <a:endParaRPr lang="en-US" sz="1200"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sz="1400" b="1" i="0" dirty="0">
                          <a:solidFill>
                            <a:schemeClr val="bg2"/>
                          </a:solidFill>
                          <a:latin typeface="Open Sans" panose="020B0606030504020204" pitchFamily="34" charset="0"/>
                          <a:ea typeface="Open Sans" panose="020B0606030504020204" pitchFamily="34" charset="0"/>
                          <a:cs typeface="Open Sans" panose="020B0606030504020204" pitchFamily="34" charset="0"/>
                        </a:rPr>
                        <a:t>Operating margin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b="0" dirty="0">
                          <a:solidFill>
                            <a:schemeClr val="bg2"/>
                          </a:solidFill>
                          <a:latin typeface="Open Sans" panose="020B0606030504020204" pitchFamily="34" charset="0"/>
                          <a:ea typeface="Open Sans" panose="020B0606030504020204" pitchFamily="34" charset="0"/>
                          <a:cs typeface="Open Sans" panose="020B0606030504020204" pitchFamily="34" charset="0"/>
                        </a:rPr>
                        <a:t>37.7%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b="0" dirty="0">
                          <a:solidFill>
                            <a:schemeClr val="bg2"/>
                          </a:solidFill>
                          <a:latin typeface="Open Sans" panose="020B0606030504020204" pitchFamily="34" charset="0"/>
                          <a:ea typeface="Open Sans" panose="020B0606030504020204" pitchFamily="34" charset="0"/>
                          <a:cs typeface="Open Sans" panose="020B0606030504020204" pitchFamily="34" charset="0"/>
                        </a:rPr>
                        <a:t>30.4%</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b="0" dirty="0">
                          <a:solidFill>
                            <a:schemeClr val="bg2"/>
                          </a:solidFill>
                          <a:latin typeface="Open Sans" panose="020B0606030504020204" pitchFamily="34" charset="0"/>
                          <a:ea typeface="Open Sans" panose="020B0606030504020204" pitchFamily="34" charset="0"/>
                          <a:cs typeface="Open Sans" panose="020B0606030504020204" pitchFamily="34" charset="0"/>
                        </a:rPr>
                        <a:t>28.6%</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960315517"/>
                  </a:ext>
                </a:extLst>
              </a:tr>
              <a:tr h="311227">
                <a:tc vMerge="1">
                  <a:txBody>
                    <a:bodyPr/>
                    <a:lstStyle/>
                    <a:p>
                      <a:pPr algn="ctr"/>
                      <a:endParaRPr lang="en-US" sz="1200"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dirty="0">
                          <a:solidFill>
                            <a:schemeClr val="bg2"/>
                          </a:solidFill>
                          <a:latin typeface="Open Sans" panose="020B0606030504020204" pitchFamily="34" charset="0"/>
                          <a:ea typeface="Open Sans" panose="020B0606030504020204" pitchFamily="34" charset="0"/>
                          <a:cs typeface="Open Sans" panose="020B0606030504020204" pitchFamily="34" charset="0"/>
                        </a:rPr>
                        <a:t>Labor cost ratio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18.5%</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18.3%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16.4%</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6102022"/>
                  </a:ext>
                </a:extLst>
              </a:tr>
              <a:tr h="311227">
                <a:tc rowSpan="2">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Customers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Product durability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altLang="zh-TW"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4/5</a:t>
                      </a:r>
                      <a:endPar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altLang="zh-TW"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3.5/5</a:t>
                      </a:r>
                      <a:endPar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altLang="zh-TW"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5/5</a:t>
                      </a:r>
                      <a:endPar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altLang="zh-TW"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C</a:t>
                      </a:r>
                      <a:endPar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r>
                        <a:rPr lang="en-US" altLang="zh-TW"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2</a:t>
                      </a:r>
                      <a:endPar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075934853"/>
                  </a:ext>
                </a:extLst>
              </a:tr>
              <a:tr h="312047">
                <a:tc vMerge="1">
                  <a:txBody>
                    <a:bodyPr/>
                    <a:lstStyle/>
                    <a:p>
                      <a:pPr algn="ctr"/>
                      <a:endParaRPr lang="en-US" sz="1200"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Demand</a:t>
                      </a:r>
                      <a:endParaRPr lang="en-US" sz="1600" b="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486</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452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270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84300492"/>
                  </a:ext>
                </a:extLst>
              </a:tr>
              <a:tr h="311227">
                <a:tc rowSpan="2">
                  <a:txBody>
                    <a:bodyPr/>
                    <a:lstStyle/>
                    <a:p>
                      <a:pPr algn="ctr"/>
                      <a:r>
                        <a:rPr lang="en-US" sz="1400" b="1" kern="1200" dirty="0">
                          <a:solidFill>
                            <a:schemeClr val="bg2"/>
                          </a:solidFill>
                          <a:latin typeface="Open Sans" panose="020B0606030504020204" pitchFamily="34" charset="0"/>
                          <a:ea typeface="Open Sans" panose="020B0606030504020204" pitchFamily="34" charset="0"/>
                          <a:cs typeface="Open Sans" panose="020B0606030504020204" pitchFamily="34" charset="0"/>
                        </a:rPr>
                        <a:t>Operations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20000"/>
                        <a:lumOff val="80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Annual production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600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520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300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53587410"/>
                  </a:ext>
                </a:extLst>
              </a:tr>
              <a:tr h="311227">
                <a:tc vMerge="1">
                  <a:txBody>
                    <a:bodyPr/>
                    <a:lstStyle/>
                    <a:p>
                      <a:pPr algn="ctr"/>
                      <a:endParaRPr lang="en-US" sz="1200"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 product sizes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6</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B</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40640763"/>
                  </a:ext>
                </a:extLst>
              </a:tr>
              <a:tr h="311227">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Human Resources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20000"/>
                        <a:lumOff val="80000"/>
                      </a:schemeClr>
                    </a:solid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Additional workers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rPr>
                        <a:t>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B</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400" b="1" dirty="0">
                          <a:solidFill>
                            <a:schemeClr val="bg2"/>
                          </a:solidFill>
                          <a:latin typeface="Open Sans" panose="020B0606030504020204" pitchFamily="34" charset="0"/>
                          <a:ea typeface="Open Sans" panose="020B0606030504020204" pitchFamily="34" charset="0"/>
                          <a:cs typeface="Open Sans" panose="020B06060305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870284504"/>
                  </a:ext>
                </a:extLst>
              </a:tr>
              <a:tr h="496697">
                <a:tc>
                  <a:txBody>
                    <a:bodyP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Total Points Scored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a:endPar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a:r>
                        <a:rPr lang="en-US"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a:r>
                        <a:rPr lang="en-US"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a:r>
                        <a:rPr lang="en-US"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a:r>
                        <a:rPr lang="en-US"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a:t>
                      </a:r>
                      <a:endPar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4165891139"/>
                  </a:ext>
                </a:extLst>
              </a:tr>
            </a:tbl>
          </a:graphicData>
        </a:graphic>
      </p:graphicFrame>
    </p:spTree>
    <p:extLst>
      <p:ext uri="{BB962C8B-B14F-4D97-AF65-F5344CB8AC3E}">
        <p14:creationId xmlns:p14="http://schemas.microsoft.com/office/powerpoint/2010/main" val="308683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7BFE76-6926-4A1C-86AA-EEBCD0677F07}"/>
              </a:ext>
            </a:extLst>
          </p:cNvPr>
          <p:cNvPicPr>
            <a:picLocks noChangeAspect="1"/>
          </p:cNvPicPr>
          <p:nvPr/>
        </p:nvPicPr>
        <p:blipFill>
          <a:blip r:embed="rId2"/>
          <a:stretch>
            <a:fillRect/>
          </a:stretch>
        </p:blipFill>
        <p:spPr>
          <a:xfrm>
            <a:off x="9370954" y="0"/>
            <a:ext cx="2303022" cy="2286000"/>
          </a:xfrm>
          <a:prstGeom prst="rect">
            <a:avLst/>
          </a:prstGeom>
        </p:spPr>
      </p:pic>
      <p:sp>
        <p:nvSpPr>
          <p:cNvPr id="6" name="Title 2">
            <a:extLst>
              <a:ext uri="{FF2B5EF4-FFF2-40B4-BE49-F238E27FC236}">
                <a16:creationId xmlns:a16="http://schemas.microsoft.com/office/drawing/2014/main" id="{ED82AC79-DD21-49AC-9807-032D668830B0}"/>
              </a:ext>
            </a:extLst>
          </p:cNvPr>
          <p:cNvSpPr txBox="1">
            <a:spLocks/>
          </p:cNvSpPr>
          <p:nvPr/>
        </p:nvSpPr>
        <p:spPr>
          <a:xfrm>
            <a:off x="644919" y="3637977"/>
            <a:ext cx="10685007" cy="2619111"/>
          </a:xfrm>
          <a:prstGeom prst="rect">
            <a:avLst/>
          </a:prstGeom>
        </p:spPr>
        <p:txBody>
          <a:bodyPr vert="horz" lIns="91440" tIns="45720" rIns="91440" bIns="45720" rtlCol="0" anchor="b">
            <a:normAutofit/>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This PowerPoint presentation is for educational purposes only and should not be used for any other reason.</a:t>
            </a: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All content is Copyright material of CFI Education Inc.</a:t>
            </a: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hlinkClick r:id="rId3"/>
              </a:rPr>
              <a:t>https://corporatefinanceinstitute.com/</a:t>
            </a: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2023 CFI Education Inc.</a:t>
            </a:r>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377"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This document is for educational purposes only and should not be used for any other reason. All content is Copyright material of CFI Education Inc. All rights reserved.  The contents of this publication, including but not limited to all written material, content layout, images, formulas, and code, are protected under international copyright and trademark laws.  No part of this publication may be modified, manipulated, reproduced, distributed, or transmitted in any form by any means, including photocopying, recording, or other electronic or mechanical methods, without prior written permission of the publisher, except in the case of certain non-commercial uses permitted by copyright law.</a:t>
            </a:r>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CA"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44560894"/>
      </p:ext>
    </p:extLst>
  </p:cSld>
  <p:clrMapOvr>
    <a:masterClrMapping/>
  </p:clrMapOvr>
</p:sld>
</file>

<file path=ppt/theme/theme1.xml><?xml version="1.0" encoding="utf-8"?>
<a:theme xmlns:a="http://schemas.openxmlformats.org/drawingml/2006/main" name="1_Office Theme">
  <a:themeElements>
    <a:clrScheme name="CFI">
      <a:dk1>
        <a:sysClr val="windowText" lastClr="000000"/>
      </a:dk1>
      <a:lt1>
        <a:sysClr val="window" lastClr="FFFFFF"/>
      </a:lt1>
      <a:dk2>
        <a:srgbClr val="FA621C"/>
      </a:dk2>
      <a:lt2>
        <a:srgbClr val="132E57"/>
      </a:lt2>
      <a:accent1>
        <a:srgbClr val="E6E7E8"/>
      </a:accent1>
      <a:accent2>
        <a:srgbClr val="F57A16"/>
      </a:accent2>
      <a:accent3>
        <a:srgbClr val="1E8496"/>
      </a:accent3>
      <a:accent4>
        <a:srgbClr val="E6E7E8"/>
      </a:accent4>
      <a:accent5>
        <a:srgbClr val="ED942D"/>
      </a:accent5>
      <a:accent6>
        <a:srgbClr val="1E2A39"/>
      </a:accent6>
      <a:hlink>
        <a:srgbClr val="E6E7E8"/>
      </a:hlink>
      <a:folHlink>
        <a:srgbClr val="67676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FI">
      <a:dk1>
        <a:sysClr val="windowText" lastClr="000000"/>
      </a:dk1>
      <a:lt1>
        <a:sysClr val="window" lastClr="FFFFFF"/>
      </a:lt1>
      <a:dk2>
        <a:srgbClr val="FA621C"/>
      </a:dk2>
      <a:lt2>
        <a:srgbClr val="132E57"/>
      </a:lt2>
      <a:accent1>
        <a:srgbClr val="E6E7E8"/>
      </a:accent1>
      <a:accent2>
        <a:srgbClr val="F57A16"/>
      </a:accent2>
      <a:accent3>
        <a:srgbClr val="1E8496"/>
      </a:accent3>
      <a:accent4>
        <a:srgbClr val="E6E7E8"/>
      </a:accent4>
      <a:accent5>
        <a:srgbClr val="ED942D"/>
      </a:accent5>
      <a:accent6>
        <a:srgbClr val="1E2A39"/>
      </a:accent6>
      <a:hlink>
        <a:srgbClr val="E6E7E8"/>
      </a:hlink>
      <a:folHlink>
        <a:srgbClr val="67676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382</Words>
  <Application>Microsoft Office PowerPoint</Application>
  <PresentationFormat>Widescreen</PresentationFormat>
  <Paragraphs>126</Paragraphs>
  <Slides>3</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Calibri</vt:lpstr>
      <vt:lpstr>Calibri Light</vt:lpstr>
      <vt:lpstr>Open Sans</vt:lpstr>
      <vt:lpstr>Open Sans Light</vt:lpstr>
      <vt:lpstr>1_Office Theme</vt:lpstr>
      <vt:lpstr>2_Office Theme</vt:lpstr>
      <vt:lpstr>Multi-criteria analysis (criteria)</vt:lpstr>
      <vt:lpstr>Multi-criteria analysis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Multi-criteria analysis (criteria)</dc:title>
  <dc:creator>Owner</dc:creator>
  <cp:lastModifiedBy>Tope Oyeniyi</cp:lastModifiedBy>
  <cp:revision>3</cp:revision>
  <dcterms:created xsi:type="dcterms:W3CDTF">2018-06-12T17:13:46Z</dcterms:created>
  <dcterms:modified xsi:type="dcterms:W3CDTF">2023-05-02T19:44:16Z</dcterms:modified>
</cp:coreProperties>
</file>