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7" r:id="rId2"/>
    <p:sldId id="274" r:id="rId3"/>
    <p:sldId id="276" r:id="rId4"/>
    <p:sldId id="287" r:id="rId5"/>
    <p:sldId id="288" r:id="rId6"/>
    <p:sldId id="289" r:id="rId7"/>
    <p:sldId id="266" r:id="rId8"/>
    <p:sldId id="267" r:id="rId9"/>
    <p:sldId id="284" r:id="rId10"/>
    <p:sldId id="285" r:id="rId11"/>
    <p:sldId id="268" r:id="rId12"/>
    <p:sldId id="277" r:id="rId13"/>
    <p:sldId id="278" r:id="rId14"/>
    <p:sldId id="279" r:id="rId15"/>
    <p:sldId id="269" r:id="rId16"/>
    <p:sldId id="281" r:id="rId17"/>
    <p:sldId id="270" r:id="rId18"/>
    <p:sldId id="282" r:id="rId19"/>
    <p:sldId id="283" r:id="rId20"/>
    <p:sldId id="271" r:id="rId21"/>
    <p:sldId id="272" r:id="rId22"/>
    <p:sldId id="2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0" d="100"/>
          <a:sy n="40" d="100"/>
        </p:scale>
        <p:origin x="-8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E7605-695D-B145-9453-C12AAB0D604B}" type="datetimeFigureOut">
              <a:rPr lang="en-US" smtClean="0"/>
              <a:t>4/4/18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4E790-9C62-D441-B9C8-379DC3CDADF1}" type="slidenum">
              <a:rPr lang="en-US" smtClean="0"/>
              <a:t>‹#›</a:t>
            </a:fld>
            <a:endParaRPr lang="en-US"/>
          </a:p>
        </p:txBody>
      </p:sp>
    </p:spTree>
    <p:extLst>
      <p:ext uri="{BB962C8B-B14F-4D97-AF65-F5344CB8AC3E}">
        <p14:creationId xmlns:p14="http://schemas.microsoft.com/office/powerpoint/2010/main" val="5949843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13:26) -----</a:t>
            </a:r>
          </a:p>
          <a:p>
            <a:r>
              <a:rPr lang="en-US"/>
              <a:t>Maybe need less coverage if you have a good reference</a:t>
            </a:r>
          </a:p>
        </p:txBody>
      </p:sp>
      <p:sp>
        <p:nvSpPr>
          <p:cNvPr id="4" name="Slide Number Placeholder 3"/>
          <p:cNvSpPr>
            <a:spLocks noGrp="1"/>
          </p:cNvSpPr>
          <p:nvPr>
            <p:ph type="sldNum" sz="quarter" idx="10"/>
          </p:nvPr>
        </p:nvSpPr>
        <p:spPr/>
        <p:txBody>
          <a:bodyPr/>
          <a:lstStyle/>
          <a:p>
            <a:fld id="{4A34E790-9C62-D441-B9C8-379DC3CDADF1}" type="slidenum">
              <a:rPr lang="en-US" smtClean="0"/>
              <a:t>7</a:t>
            </a:fld>
            <a:endParaRPr lang="en-US"/>
          </a:p>
        </p:txBody>
      </p:sp>
    </p:spTree>
    <p:extLst>
      <p:ext uri="{BB962C8B-B14F-4D97-AF65-F5344CB8AC3E}">
        <p14:creationId xmlns:p14="http://schemas.microsoft.com/office/powerpoint/2010/main" val="63802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quality typically decreases toward the 3’ end of reads</a:t>
            </a:r>
          </a:p>
          <a:p>
            <a:r>
              <a:rPr lang="en-US" baseline="0" dirty="0" smtClean="0"/>
              <a:t>----- Meeting Notes (4/4/18 13:26) -----</a:t>
            </a:r>
          </a:p>
          <a:p>
            <a:r>
              <a:rPr lang="en-US" baseline="0" dirty="0" smtClean="0"/>
              <a:t>Check Sum files. MD5 raw reads CheckSum file. Check if it matches the check sum from the facility. Make sure you provide the checksum file whenever you send it to someone else. CheckSum, MD5 Sum wildcard.gz </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8</a:t>
            </a:fld>
            <a:endParaRPr lang="en-US"/>
          </a:p>
        </p:txBody>
      </p:sp>
    </p:spTree>
    <p:extLst>
      <p:ext uri="{BB962C8B-B14F-4D97-AF65-F5344CB8AC3E}">
        <p14:creationId xmlns:p14="http://schemas.microsoft.com/office/powerpoint/2010/main" val="285510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Phred</a:t>
            </a:r>
            <a:r>
              <a:rPr lang="en-US" dirty="0" smtClean="0"/>
              <a:t> quality score of the average distribution over all reads across all samples in each base before and (b) after trimming. (c) %GC content before and after trimming. (d) Detailed overview of the human lymphocyte subsets profiled: raw reads (black), the reads trimmed and filtered by quality (blue), and (e) the comparison of the mapped reads using </a:t>
            </a:r>
            <a:r>
              <a:rPr lang="en-US" dirty="0" err="1" smtClean="0"/>
              <a:t>TopHat</a:t>
            </a:r>
            <a:r>
              <a:rPr lang="en-US" dirty="0" smtClean="0"/>
              <a:t> (light green) and STAR (light orange).</a:t>
            </a:r>
          </a:p>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9</a:t>
            </a:fld>
            <a:endParaRPr lang="en-US"/>
          </a:p>
        </p:txBody>
      </p:sp>
    </p:spTree>
    <p:extLst>
      <p:ext uri="{BB962C8B-B14F-4D97-AF65-F5344CB8AC3E}">
        <p14:creationId xmlns:p14="http://schemas.microsoft.com/office/powerpoint/2010/main" val="274838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13:42) -----</a:t>
            </a:r>
          </a:p>
          <a:p>
            <a:r>
              <a:rPr lang="en-US"/>
              <a:t>PE better for de novo, SE can be okay for non reference</a:t>
            </a:r>
          </a:p>
        </p:txBody>
      </p:sp>
      <p:sp>
        <p:nvSpPr>
          <p:cNvPr id="4" name="Slide Number Placeholder 3"/>
          <p:cNvSpPr>
            <a:spLocks noGrp="1"/>
          </p:cNvSpPr>
          <p:nvPr>
            <p:ph type="sldNum" sz="quarter" idx="10"/>
          </p:nvPr>
        </p:nvSpPr>
        <p:spPr/>
        <p:txBody>
          <a:bodyPr/>
          <a:lstStyle/>
          <a:p>
            <a:fld id="{4A34E790-9C62-D441-B9C8-379DC3CDADF1}" type="slidenum">
              <a:rPr lang="en-US" smtClean="0"/>
              <a:t>11</a:t>
            </a:fld>
            <a:endParaRPr lang="en-US"/>
          </a:p>
        </p:txBody>
      </p:sp>
    </p:spTree>
    <p:extLst>
      <p:ext uri="{BB962C8B-B14F-4D97-AF65-F5344CB8AC3E}">
        <p14:creationId xmlns:p14="http://schemas.microsoft.com/office/powerpoint/2010/main" val="360065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13</a:t>
            </a:fld>
            <a:endParaRPr lang="en-US"/>
          </a:p>
        </p:txBody>
      </p:sp>
    </p:spTree>
    <p:extLst>
      <p:ext uri="{BB962C8B-B14F-4D97-AF65-F5344CB8AC3E}">
        <p14:creationId xmlns:p14="http://schemas.microsoft.com/office/powerpoint/2010/main" val="233207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13:42) -----</a:t>
            </a:r>
          </a:p>
          <a:p>
            <a:r>
              <a:rPr lang="en-US"/>
              <a:t>mRNA has low </a:t>
            </a:r>
          </a:p>
        </p:txBody>
      </p:sp>
      <p:sp>
        <p:nvSpPr>
          <p:cNvPr id="4" name="Slide Number Placeholder 3"/>
          <p:cNvSpPr>
            <a:spLocks noGrp="1"/>
          </p:cNvSpPr>
          <p:nvPr>
            <p:ph type="sldNum" sz="quarter" idx="10"/>
          </p:nvPr>
        </p:nvSpPr>
        <p:spPr/>
        <p:txBody>
          <a:bodyPr/>
          <a:lstStyle/>
          <a:p>
            <a:fld id="{4A34E790-9C62-D441-B9C8-379DC3CDADF1}" type="slidenum">
              <a:rPr lang="en-US" smtClean="0"/>
              <a:t>15</a:t>
            </a:fld>
            <a:endParaRPr lang="en-US"/>
          </a:p>
        </p:txBody>
      </p:sp>
    </p:spTree>
    <p:extLst>
      <p:ext uri="{BB962C8B-B14F-4D97-AF65-F5344CB8AC3E}">
        <p14:creationId xmlns:p14="http://schemas.microsoft.com/office/powerpoint/2010/main" val="398097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caption (from one</a:t>
            </a:r>
            <a:r>
              <a:rPr lang="en-US" sz="1200" kern="1200" baseline="0" dirty="0" smtClean="0">
                <a:solidFill>
                  <a:schemeClr val="tx1"/>
                </a:solidFill>
                <a:effectLst/>
                <a:latin typeface="+mn-lt"/>
                <a:ea typeface="+mn-ea"/>
                <a:cs typeface="+mn-cs"/>
              </a:rPr>
              <a:t> of my previous presentations)</a:t>
            </a:r>
            <a:r>
              <a:rPr lang="en-US" sz="1200" kern="1200" dirty="0" smtClean="0">
                <a:solidFill>
                  <a:schemeClr val="tx1"/>
                </a:solidFill>
                <a:effectLst/>
                <a:latin typeface="+mn-lt"/>
                <a:ea typeface="+mn-ea"/>
                <a:cs typeface="+mn-cs"/>
              </a:rPr>
              <a:t>: Workflow visualization for multi-</a:t>
            </a:r>
            <a:r>
              <a:rPr lang="en-US" sz="1200" kern="1200" dirty="0" err="1" smtClean="0">
                <a:solidFill>
                  <a:schemeClr val="tx1"/>
                </a:solidFill>
                <a:effectLst/>
                <a:latin typeface="+mn-lt"/>
                <a:ea typeface="+mn-ea"/>
                <a:cs typeface="+mn-cs"/>
              </a:rPr>
              <a:t>transcriptome</a:t>
            </a:r>
            <a:r>
              <a:rPr lang="en-US" sz="1200" kern="1200" dirty="0" smtClean="0">
                <a:solidFill>
                  <a:schemeClr val="tx1"/>
                </a:solidFill>
                <a:effectLst/>
                <a:latin typeface="+mn-lt"/>
                <a:ea typeface="+mn-ea"/>
                <a:cs typeface="+mn-cs"/>
              </a:rPr>
              <a:t> analysis (</a:t>
            </a:r>
            <a:r>
              <a:rPr lang="en-US" sz="1200" kern="1200" dirty="0" err="1" smtClean="0">
                <a:solidFill>
                  <a:schemeClr val="tx1"/>
                </a:solidFill>
                <a:effectLst/>
                <a:latin typeface="+mn-lt"/>
                <a:ea typeface="+mn-ea"/>
                <a:cs typeface="+mn-cs"/>
              </a:rPr>
              <a:t>Alexa</a:t>
            </a:r>
            <a:r>
              <a:rPr lang="en-US" sz="1200" kern="1200" baseline="0" dirty="0" smtClean="0">
                <a:solidFill>
                  <a:schemeClr val="tx1"/>
                </a:solidFill>
                <a:effectLst/>
                <a:latin typeface="+mn-lt"/>
                <a:ea typeface="+mn-ea"/>
                <a:cs typeface="+mn-cs"/>
              </a:rPr>
              <a:t> and </a:t>
            </a:r>
            <a:r>
              <a:rPr lang="en-US" sz="1200" kern="1200" baseline="0" dirty="0" err="1" smtClean="0">
                <a:solidFill>
                  <a:schemeClr val="tx1"/>
                </a:solidFill>
                <a:effectLst/>
                <a:latin typeface="+mn-lt"/>
                <a:ea typeface="+mn-ea"/>
                <a:cs typeface="+mn-cs"/>
              </a:rPr>
              <a:t>Rahnenfuhrer</a:t>
            </a:r>
            <a:r>
              <a:rPr lang="en-US" sz="1200" kern="1200" baseline="0" dirty="0" smtClean="0">
                <a:solidFill>
                  <a:schemeClr val="tx1"/>
                </a:solidFill>
                <a:effectLst/>
                <a:latin typeface="+mn-lt"/>
                <a:ea typeface="+mn-ea"/>
                <a:cs typeface="+mn-cs"/>
              </a:rPr>
              <a:t> 2016; </a:t>
            </a:r>
            <a:r>
              <a:rPr lang="en-US" sz="1200" kern="1200" dirty="0" err="1" smtClean="0">
                <a:solidFill>
                  <a:schemeClr val="tx1"/>
                </a:solidFill>
                <a:effectLst/>
                <a:latin typeface="+mn-lt"/>
                <a:ea typeface="+mn-ea"/>
                <a:cs typeface="+mn-cs"/>
              </a:rPr>
              <a:t>Leinonen</a:t>
            </a:r>
            <a:r>
              <a:rPr lang="en-US" sz="1200" kern="1200" dirty="0" smtClean="0">
                <a:solidFill>
                  <a:schemeClr val="tx1"/>
                </a:solidFill>
                <a:effectLst/>
                <a:latin typeface="+mn-lt"/>
                <a:ea typeface="+mn-ea"/>
                <a:cs typeface="+mn-cs"/>
              </a:rPr>
              <a:t> et al., 2011; SRA-Toolkit, NCBI; Bushnell, 2014; </a:t>
            </a:r>
            <a:r>
              <a:rPr lang="en-US" sz="1200" kern="1200" dirty="0" err="1" smtClean="0">
                <a:solidFill>
                  <a:schemeClr val="tx1"/>
                </a:solidFill>
                <a:effectLst/>
                <a:latin typeface="+mn-lt"/>
                <a:ea typeface="+mn-ea"/>
                <a:cs typeface="+mn-cs"/>
              </a:rPr>
              <a:t>Langmead</a:t>
            </a:r>
            <a:r>
              <a:rPr lang="en-US" sz="1200" kern="1200" dirty="0" smtClean="0">
                <a:solidFill>
                  <a:schemeClr val="tx1"/>
                </a:solidFill>
                <a:effectLst/>
                <a:latin typeface="+mn-lt"/>
                <a:ea typeface="+mn-ea"/>
                <a:cs typeface="+mn-cs"/>
              </a:rPr>
              <a:t> et al., 2012; </a:t>
            </a:r>
            <a:r>
              <a:rPr lang="en-US" sz="1200" kern="1200" dirty="0" err="1" smtClean="0">
                <a:solidFill>
                  <a:schemeClr val="tx1"/>
                </a:solidFill>
                <a:effectLst/>
                <a:latin typeface="+mn-lt"/>
                <a:ea typeface="+mn-ea"/>
                <a:cs typeface="+mn-cs"/>
              </a:rPr>
              <a:t>Trapnell</a:t>
            </a:r>
            <a:r>
              <a:rPr lang="en-US" sz="1200" kern="1200" dirty="0" smtClean="0">
                <a:solidFill>
                  <a:schemeClr val="tx1"/>
                </a:solidFill>
                <a:effectLst/>
                <a:latin typeface="+mn-lt"/>
                <a:ea typeface="+mn-ea"/>
                <a:cs typeface="+mn-cs"/>
              </a:rPr>
              <a:t> et al., 2012, Love et al., 2014, </a:t>
            </a:r>
            <a:r>
              <a:rPr lang="en-US" sz="1200" kern="1200" dirty="0" err="1" smtClean="0">
                <a:solidFill>
                  <a:schemeClr val="tx1"/>
                </a:solidFill>
                <a:effectLst/>
                <a:latin typeface="+mn-lt"/>
                <a:ea typeface="+mn-ea"/>
                <a:cs typeface="+mn-cs"/>
              </a:rPr>
              <a:t>Altschul</a:t>
            </a:r>
            <a:r>
              <a:rPr lang="en-US" sz="1200" kern="1200" dirty="0" smtClean="0">
                <a:solidFill>
                  <a:schemeClr val="tx1"/>
                </a:solidFill>
                <a:effectLst/>
                <a:latin typeface="+mn-lt"/>
                <a:ea typeface="+mn-ea"/>
                <a:cs typeface="+mn-cs"/>
              </a:rPr>
              <a:t> et al., 1990; </a:t>
            </a:r>
            <a:r>
              <a:rPr lang="en-US" sz="1200" kern="1200" dirty="0" err="1" smtClean="0">
                <a:solidFill>
                  <a:schemeClr val="tx1"/>
                </a:solidFill>
                <a:effectLst/>
                <a:latin typeface="+mn-lt"/>
                <a:ea typeface="+mn-ea"/>
                <a:cs typeface="+mn-cs"/>
              </a:rPr>
              <a:t>Langfelder</a:t>
            </a:r>
            <a:r>
              <a:rPr lang="en-US" sz="1200" kern="1200" dirty="0" smtClean="0">
                <a:solidFill>
                  <a:schemeClr val="tx1"/>
                </a:solidFill>
                <a:effectLst/>
                <a:latin typeface="+mn-lt"/>
                <a:ea typeface="+mn-ea"/>
                <a:cs typeface="+mn-cs"/>
              </a:rPr>
              <a:t> et al., 2007; </a:t>
            </a:r>
            <a:r>
              <a:rPr lang="en-US" sz="1200" kern="1200" dirty="0" err="1" smtClean="0">
                <a:solidFill>
                  <a:schemeClr val="tx1"/>
                </a:solidFill>
                <a:effectLst/>
                <a:latin typeface="+mn-lt"/>
                <a:ea typeface="+mn-ea"/>
                <a:cs typeface="+mn-cs"/>
              </a:rPr>
              <a:t>Langfelder</a:t>
            </a:r>
            <a:r>
              <a:rPr lang="en-US" sz="1200" kern="1200" baseline="0" dirty="0" smtClean="0">
                <a:solidFill>
                  <a:schemeClr val="tx1"/>
                </a:solidFill>
                <a:effectLst/>
                <a:latin typeface="+mn-lt"/>
                <a:ea typeface="+mn-ea"/>
                <a:cs typeface="+mn-cs"/>
              </a:rPr>
              <a:t> and Horvath</a:t>
            </a:r>
            <a:r>
              <a:rPr lang="en-US" sz="1200" kern="1200" dirty="0" smtClean="0">
                <a:solidFill>
                  <a:schemeClr val="tx1"/>
                </a:solidFill>
                <a:effectLst/>
                <a:latin typeface="+mn-lt"/>
                <a:ea typeface="+mn-ea"/>
                <a:cs typeface="+mn-cs"/>
              </a:rPr>
              <a:t> 2008; </a:t>
            </a:r>
            <a:r>
              <a:rPr lang="en-US" sz="1200" kern="1200" dirty="0" err="1" smtClean="0">
                <a:solidFill>
                  <a:schemeClr val="tx1"/>
                </a:solidFill>
                <a:effectLst/>
                <a:latin typeface="+mn-lt"/>
                <a:ea typeface="+mn-ea"/>
                <a:cs typeface="+mn-cs"/>
              </a:rPr>
              <a:t>Pertea</a:t>
            </a:r>
            <a:r>
              <a:rPr lang="en-US" sz="1200" kern="1200" dirty="0" smtClean="0">
                <a:solidFill>
                  <a:schemeClr val="tx1"/>
                </a:solidFill>
                <a:effectLst/>
                <a:latin typeface="+mn-lt"/>
                <a:ea typeface="+mn-ea"/>
                <a:cs typeface="+mn-cs"/>
              </a:rPr>
              <a:t> et al., 2016;</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Shannon, 2003; Yang, Yang</a:t>
            </a:r>
            <a:r>
              <a:rPr lang="en-US" sz="1200" kern="1200" baseline="0" dirty="0" smtClean="0">
                <a:solidFill>
                  <a:schemeClr val="tx1"/>
                </a:solidFill>
                <a:effectLst/>
                <a:latin typeface="+mn-lt"/>
                <a:ea typeface="+mn-ea"/>
                <a:cs typeface="+mn-cs"/>
              </a:rPr>
              <a:t> et al., 2014; </a:t>
            </a:r>
            <a:r>
              <a:rPr lang="en-US" sz="1200" kern="1200" baseline="0" dirty="0" err="1" smtClean="0">
                <a:solidFill>
                  <a:schemeClr val="tx1"/>
                </a:solidFill>
                <a:effectLst/>
                <a:latin typeface="+mn-lt"/>
                <a:ea typeface="+mn-ea"/>
                <a:cs typeface="+mn-cs"/>
              </a:rPr>
              <a:t>Amrine</a:t>
            </a:r>
            <a:r>
              <a:rPr lang="en-US" sz="1200" kern="1200" baseline="0" dirty="0" smtClean="0">
                <a:solidFill>
                  <a:schemeClr val="tx1"/>
                </a:solidFill>
                <a:effectLst/>
                <a:latin typeface="+mn-lt"/>
                <a:ea typeface="+mn-ea"/>
                <a:cs typeface="+mn-cs"/>
              </a:rPr>
              <a:t> et al., 2015; </a:t>
            </a:r>
            <a:r>
              <a:rPr lang="en-US" sz="1200" kern="1200" baseline="0" dirty="0" err="1" smtClean="0">
                <a:solidFill>
                  <a:schemeClr val="tx1"/>
                </a:solidFill>
                <a:effectLst/>
                <a:latin typeface="+mn-lt"/>
                <a:ea typeface="+mn-ea"/>
                <a:cs typeface="+mn-cs"/>
              </a:rPr>
              <a:t>Langfelder</a:t>
            </a:r>
            <a:r>
              <a:rPr lang="en-US" sz="1200" kern="1200" baseline="0" dirty="0" smtClean="0">
                <a:solidFill>
                  <a:schemeClr val="tx1"/>
                </a:solidFill>
                <a:effectLst/>
                <a:latin typeface="+mn-lt"/>
                <a:ea typeface="+mn-ea"/>
                <a:cs typeface="+mn-cs"/>
              </a:rPr>
              <a:t> et al. 2011; </a:t>
            </a:r>
            <a:r>
              <a:rPr lang="en-US" dirty="0" err="1" smtClean="0"/>
              <a:t>Jha</a:t>
            </a:r>
            <a:r>
              <a:rPr lang="en-US" baseline="0" dirty="0" smtClean="0"/>
              <a:t> et al., 2016</a:t>
            </a:r>
            <a:r>
              <a:rPr lang="en-US" sz="1200" kern="1200" dirty="0" smtClean="0">
                <a:solidFill>
                  <a:schemeClr val="tx1"/>
                </a:solidFill>
                <a:effectLst/>
                <a:latin typeface="+mn-lt"/>
                <a:ea typeface="+mn-ea"/>
                <a:cs typeface="+mn-cs"/>
              </a:rPr>
              <a:t>) (Figure author Roberts, 2017)</a:t>
            </a:r>
          </a:p>
          <a:p>
            <a:endParaRPr lang="en-US" dirty="0"/>
          </a:p>
          <a:p>
            <a:r>
              <a:rPr lang="en-US" dirty="0"/>
              <a:t>----- Meeting Notes (4/4/18 13:48) -----</a:t>
            </a:r>
          </a:p>
          <a:p>
            <a:r>
              <a:rPr lang="en-US" dirty="0"/>
              <a:t>EMBL </a:t>
            </a:r>
          </a:p>
        </p:txBody>
      </p:sp>
      <p:sp>
        <p:nvSpPr>
          <p:cNvPr id="4" name="Slide Number Placeholder 3"/>
          <p:cNvSpPr>
            <a:spLocks noGrp="1"/>
          </p:cNvSpPr>
          <p:nvPr>
            <p:ph type="sldNum" sz="quarter" idx="10"/>
          </p:nvPr>
        </p:nvSpPr>
        <p:spPr/>
        <p:txBody>
          <a:bodyPr/>
          <a:lstStyle/>
          <a:p>
            <a:fld id="{EAB7F197-81AF-7540-B895-6E1981BC2F1F}"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307343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432C8-69A7-458B-9684-2BFA64B31948}"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345209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2825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7664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rgbClr val="3366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51695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179549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EBA98F-560C-4997-81C4-81D4D9187EAB}"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3783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9697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29531F-4BAF-7F4C-A104-1C6A74889C8F}" type="datetimeFigureOut">
              <a:rPr lang="en-US" smtClean="0">
                <a:solidFill>
                  <a:prstClr val="black">
                    <a:tint val="75000"/>
                  </a:prstClr>
                </a:solidFill>
                <a:latin typeface="Calibri"/>
              </a:rPr>
              <a:pPr/>
              <a:t>4/4/18</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7B2B0B0E-040E-B74E-90AD-1513CF30C94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0450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1806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0132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solidFill>
                  <a:prstClr val="black">
                    <a:tint val="75000"/>
                  </a:prstClr>
                </a:solidFill>
                <a:latin typeface="Calibri"/>
              </a:rPr>
              <a:pPr/>
              <a:t>Wednesday, April 4, 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73709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80CB818-7379-467D-8E76-EF9D9074A26C}" type="datetime2">
              <a:rPr lang="en-US" smtClean="0">
                <a:solidFill>
                  <a:prstClr val="black">
                    <a:tint val="75000"/>
                  </a:prstClr>
                </a:solidFill>
                <a:latin typeface="Calibri"/>
              </a:rPr>
              <a:pPr defTabSz="914400"/>
              <a:t>Wednesday, April 4, 18</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FEC368-1D7A-4F81-ABF6-AE0E36BAF64C}"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089273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github.com/erinroberts/apoptosis_data_pipelin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mme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036" y="954298"/>
            <a:ext cx="8277569" cy="1524000"/>
          </a:xfrm>
        </p:spPr>
        <p:txBody>
          <a:bodyPr>
            <a:noAutofit/>
          </a:bodyPr>
          <a:lstStyle/>
          <a:p>
            <a:r>
              <a:rPr lang="en-US" sz="4800" dirty="0" smtClean="0"/>
              <a:t>Introduction to reference based RNA-</a:t>
            </a:r>
            <a:r>
              <a:rPr lang="en-US" sz="4800" dirty="0" err="1" smtClean="0"/>
              <a:t>seq</a:t>
            </a:r>
            <a:endParaRPr lang="en-US" sz="4800" dirty="0"/>
          </a:p>
        </p:txBody>
      </p:sp>
      <p:sp>
        <p:nvSpPr>
          <p:cNvPr id="3" name="Subtitle 2"/>
          <p:cNvSpPr>
            <a:spLocks noGrp="1"/>
          </p:cNvSpPr>
          <p:nvPr>
            <p:ph type="subTitle" idx="1"/>
          </p:nvPr>
        </p:nvSpPr>
        <p:spPr>
          <a:xfrm>
            <a:off x="1770024" y="2757020"/>
            <a:ext cx="5768385" cy="1557959"/>
          </a:xfrm>
        </p:spPr>
        <p:txBody>
          <a:bodyPr>
            <a:normAutofit fontScale="47500" lnSpcReduction="20000"/>
          </a:bodyPr>
          <a:lstStyle/>
          <a:p>
            <a:r>
              <a:rPr lang="en-US" sz="4500" dirty="0">
                <a:solidFill>
                  <a:schemeClr val="tx1"/>
                </a:solidFill>
              </a:rPr>
              <a:t>Roberts, Erin </a:t>
            </a:r>
            <a:r>
              <a:rPr lang="en-US" sz="4500" dirty="0" smtClean="0">
                <a:solidFill>
                  <a:schemeClr val="tx1"/>
                </a:solidFill>
              </a:rPr>
              <a:t>M.</a:t>
            </a:r>
            <a:endParaRPr lang="en-US" sz="4500" baseline="30000" dirty="0">
              <a:solidFill>
                <a:schemeClr val="tx1"/>
              </a:solidFill>
            </a:endParaRPr>
          </a:p>
          <a:p>
            <a:r>
              <a:rPr lang="en-US" sz="4500" dirty="0" smtClean="0">
                <a:solidFill>
                  <a:schemeClr val="tx1"/>
                </a:solidFill>
              </a:rPr>
              <a:t>BIO 594: </a:t>
            </a:r>
            <a:r>
              <a:rPr lang="en-US" sz="4500" dirty="0">
                <a:solidFill>
                  <a:schemeClr val="tx1"/>
                </a:solidFill>
              </a:rPr>
              <a:t>Using genomic techniques to examine the evolution of </a:t>
            </a:r>
            <a:r>
              <a:rPr lang="en-US" sz="4500" dirty="0" smtClean="0">
                <a:solidFill>
                  <a:schemeClr val="tx1"/>
                </a:solidFill>
              </a:rPr>
              <a:t>populations</a:t>
            </a:r>
          </a:p>
          <a:p>
            <a:r>
              <a:rPr lang="en-US" sz="4500" dirty="0" smtClean="0">
                <a:solidFill>
                  <a:schemeClr val="tx1"/>
                </a:solidFill>
              </a:rPr>
              <a:t>April </a:t>
            </a:r>
            <a:r>
              <a:rPr lang="en-US" sz="4500" dirty="0" smtClean="0">
                <a:solidFill>
                  <a:schemeClr val="tx1"/>
                </a:solidFill>
              </a:rPr>
              <a:t>4</a:t>
            </a:r>
            <a:r>
              <a:rPr lang="en-US" sz="4500" baseline="30000" dirty="0" smtClean="0">
                <a:solidFill>
                  <a:schemeClr val="tx1"/>
                </a:solidFill>
              </a:rPr>
              <a:t>th</a:t>
            </a:r>
            <a:r>
              <a:rPr lang="en-US" sz="4500" dirty="0" smtClean="0">
                <a:solidFill>
                  <a:schemeClr val="tx1"/>
                </a:solidFill>
              </a:rPr>
              <a:t>, </a:t>
            </a:r>
            <a:r>
              <a:rPr lang="en-US" sz="4500" dirty="0" smtClean="0">
                <a:solidFill>
                  <a:schemeClr val="tx1"/>
                </a:solidFill>
              </a:rPr>
              <a:t>2018</a:t>
            </a:r>
            <a:endParaRPr lang="en-US" sz="4500" dirty="0">
              <a:solidFill>
                <a:schemeClr val="tx1"/>
              </a:solidFill>
            </a:endParaRPr>
          </a:p>
          <a:p>
            <a:r>
              <a:rPr lang="en-US" dirty="0" smtClean="0">
                <a:solidFill>
                  <a:schemeClr val="tx1"/>
                </a:solidFill>
              </a:rPr>
              <a:t> </a:t>
            </a:r>
            <a:endParaRPr lang="en-US" dirty="0">
              <a:solidFill>
                <a:schemeClr val="tx1"/>
              </a:solidFill>
            </a:endParaRPr>
          </a:p>
        </p:txBody>
      </p:sp>
      <p:sp>
        <p:nvSpPr>
          <p:cNvPr id="4" name="TextBox 3"/>
          <p:cNvSpPr txBox="1"/>
          <p:nvPr/>
        </p:nvSpPr>
        <p:spPr>
          <a:xfrm>
            <a:off x="457200" y="1"/>
            <a:ext cx="8229600" cy="369332"/>
          </a:xfrm>
          <a:prstGeom prst="rect">
            <a:avLst/>
          </a:prstGeom>
          <a:solidFill>
            <a:srgbClr val="D9D9D9"/>
          </a:solidFill>
        </p:spPr>
        <p:txBody>
          <a:bodyPr wrap="square" rtlCol="0">
            <a:spAutoFit/>
          </a:bodyPr>
          <a:lstStyle/>
          <a:p>
            <a:endParaRPr lang="en-US" dirty="0"/>
          </a:p>
        </p:txBody>
      </p:sp>
      <p:pic>
        <p:nvPicPr>
          <p:cNvPr id="6" name="Picture 5" descr="Screen Shot 2018-03-17 at 8.34.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6776"/>
            <a:ext cx="9144000" cy="721360"/>
          </a:xfrm>
          <a:prstGeom prst="rect">
            <a:avLst/>
          </a:prstGeom>
        </p:spPr>
      </p:pic>
      <p:pic>
        <p:nvPicPr>
          <p:cNvPr id="7" name="Picture 6" descr="stringtie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74" y="4536527"/>
            <a:ext cx="749300" cy="825500"/>
          </a:xfrm>
          <a:prstGeom prst="rect">
            <a:avLst/>
          </a:prstGeom>
        </p:spPr>
      </p:pic>
      <p:pic>
        <p:nvPicPr>
          <p:cNvPr id="8" name="Picture 7" descr="ihdr2_ccb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790" y="4536527"/>
            <a:ext cx="2819400" cy="939800"/>
          </a:xfrm>
          <a:prstGeom prst="rect">
            <a:avLst/>
          </a:prstGeom>
        </p:spPr>
      </p:pic>
    </p:spTree>
    <p:extLst>
      <p:ext uri="{BB962C8B-B14F-4D97-AF65-F5344CB8AC3E}">
        <p14:creationId xmlns:p14="http://schemas.microsoft.com/office/powerpoint/2010/main" val="37242651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content</a:t>
            </a:r>
            <a:endParaRPr lang="en-US" dirty="0"/>
          </a:p>
        </p:txBody>
      </p:sp>
      <p:sp>
        <p:nvSpPr>
          <p:cNvPr id="3" name="Content Placeholder 2"/>
          <p:cNvSpPr>
            <a:spLocks noGrp="1"/>
          </p:cNvSpPr>
          <p:nvPr>
            <p:ph idx="1"/>
          </p:nvPr>
        </p:nvSpPr>
        <p:spPr>
          <a:xfrm>
            <a:off x="248682" y="1417638"/>
            <a:ext cx="3675253" cy="4525963"/>
          </a:xfrm>
        </p:spPr>
        <p:txBody>
          <a:bodyPr>
            <a:normAutofit fontScale="92500"/>
          </a:bodyPr>
          <a:lstStyle/>
          <a:p>
            <a:r>
              <a:rPr lang="en-US" dirty="0" smtClean="0"/>
              <a:t>Expect to see roughly normal distribution of GC content, central peak corresponding </a:t>
            </a:r>
          </a:p>
          <a:p>
            <a:r>
              <a:rPr lang="en-US" dirty="0" smtClean="0"/>
              <a:t>Unusual shape could indicate library contamination</a:t>
            </a:r>
            <a:endParaRPr lang="en-US" dirty="0"/>
          </a:p>
        </p:txBody>
      </p:sp>
      <p:sp>
        <p:nvSpPr>
          <p:cNvPr id="4" name="TextBox 3"/>
          <p:cNvSpPr txBox="1"/>
          <p:nvPr/>
        </p:nvSpPr>
        <p:spPr>
          <a:xfrm>
            <a:off x="6814757" y="5782142"/>
            <a:ext cx="2066226" cy="1200329"/>
          </a:xfrm>
          <a:prstGeom prst="rect">
            <a:avLst/>
          </a:prstGeom>
          <a:noFill/>
        </p:spPr>
        <p:txBody>
          <a:bodyPr wrap="square" rtlCol="0">
            <a:spAutoFit/>
          </a:bodyPr>
          <a:lstStyle/>
          <a:p>
            <a:r>
              <a:rPr lang="en-US" sz="1200" dirty="0"/>
              <a:t>https://</a:t>
            </a:r>
            <a:r>
              <a:rPr lang="en-US" sz="1200" dirty="0" err="1"/>
              <a:t>www.bioinformatics.babraham.ac.uk</a:t>
            </a:r>
            <a:r>
              <a:rPr lang="en-US" sz="1200" dirty="0"/>
              <a:t>/projects/</a:t>
            </a:r>
            <a:r>
              <a:rPr lang="en-US" sz="1200" dirty="0" err="1"/>
              <a:t>fastqc</a:t>
            </a:r>
            <a:r>
              <a:rPr lang="en-US" sz="1200" dirty="0"/>
              <a:t>/Help/3%20Analysis%20Modules/5%20Per%20Sequence%20GC%20Content.html</a:t>
            </a:r>
          </a:p>
        </p:txBody>
      </p:sp>
      <p:pic>
        <p:nvPicPr>
          <p:cNvPr id="5" name="Picture 4" descr="Screen Shot 2018-04-04 at 12.3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917" y="1101349"/>
            <a:ext cx="5345650" cy="3822949"/>
          </a:xfrm>
          <a:prstGeom prst="rect">
            <a:avLst/>
          </a:prstGeom>
        </p:spPr>
      </p:pic>
    </p:spTree>
    <p:extLst>
      <p:ext uri="{BB962C8B-B14F-4D97-AF65-F5344CB8AC3E}">
        <p14:creationId xmlns:p14="http://schemas.microsoft.com/office/powerpoint/2010/main" val="31158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Alignment to genome or </a:t>
            </a:r>
            <a:r>
              <a:rPr lang="en-US" dirty="0" err="1" smtClean="0"/>
              <a:t>transcriptome</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smtClean="0"/>
              <a:t>Align reads to the genome or </a:t>
            </a:r>
            <a:r>
              <a:rPr lang="en-US" dirty="0" err="1" smtClean="0"/>
              <a:t>transcriptome</a:t>
            </a:r>
            <a:endParaRPr lang="en-US" dirty="0" smtClean="0"/>
          </a:p>
          <a:p>
            <a:r>
              <a:rPr lang="en-US" dirty="0" smtClean="0"/>
              <a:t>Important parameters: % mapped reads, GC content of mapped</a:t>
            </a:r>
          </a:p>
          <a:p>
            <a:r>
              <a:rPr lang="en-US" dirty="0" smtClean="0"/>
              <a:t>Challenge is to identify splice junctions correctly </a:t>
            </a:r>
          </a:p>
          <a:p>
            <a:r>
              <a:rPr lang="en-US" dirty="0" smtClean="0"/>
              <a:t>Aligners</a:t>
            </a:r>
          </a:p>
          <a:p>
            <a:pPr lvl="1"/>
            <a:r>
              <a:rPr lang="en-US" dirty="0" smtClean="0"/>
              <a:t>HISAT2: align to either genome or transcriptome</a:t>
            </a:r>
            <a:r>
              <a:rPr lang="en-US" baseline="30000" dirty="0" smtClean="0"/>
              <a:t>1</a:t>
            </a:r>
            <a:endParaRPr lang="en-US" dirty="0" smtClean="0"/>
          </a:p>
          <a:p>
            <a:pPr lvl="1"/>
            <a:r>
              <a:rPr lang="en-US" dirty="0" smtClean="0"/>
              <a:t>STAR (Spliced Alignment to Reference) aligner</a:t>
            </a:r>
            <a:r>
              <a:rPr lang="en-US" baseline="30000" dirty="0" smtClean="0"/>
              <a:t>2</a:t>
            </a:r>
          </a:p>
          <a:p>
            <a:pPr lvl="2"/>
            <a:r>
              <a:rPr lang="en-US" dirty="0" smtClean="0"/>
              <a:t>very fast</a:t>
            </a:r>
          </a:p>
          <a:p>
            <a:pPr lvl="2"/>
            <a:r>
              <a:rPr lang="en-US" dirty="0" smtClean="0"/>
              <a:t>can identify novel splice junctions</a:t>
            </a:r>
          </a:p>
        </p:txBody>
      </p:sp>
      <p:sp>
        <p:nvSpPr>
          <p:cNvPr id="5" name="TextBox 4"/>
          <p:cNvSpPr txBox="1"/>
          <p:nvPr/>
        </p:nvSpPr>
        <p:spPr>
          <a:xfrm>
            <a:off x="4368722" y="6488668"/>
            <a:ext cx="4775278" cy="369332"/>
          </a:xfrm>
          <a:prstGeom prst="rect">
            <a:avLst/>
          </a:prstGeom>
          <a:noFill/>
        </p:spPr>
        <p:txBody>
          <a:bodyPr wrap="none" rtlCol="0">
            <a:spAutoFit/>
          </a:bodyPr>
          <a:lstStyle/>
          <a:p>
            <a:pPr defTabSz="914400"/>
            <a:r>
              <a:rPr lang="en-US" baseline="30000" dirty="0">
                <a:solidFill>
                  <a:prstClr val="black"/>
                </a:solidFill>
                <a:latin typeface="Calibri"/>
              </a:rPr>
              <a:t>1</a:t>
            </a:r>
            <a:r>
              <a:rPr lang="en-US" dirty="0">
                <a:solidFill>
                  <a:prstClr val="black"/>
                </a:solidFill>
                <a:latin typeface="Calibri"/>
              </a:rPr>
              <a:t>Daehwan, 2015; </a:t>
            </a:r>
            <a:r>
              <a:rPr lang="en-US" baseline="30000" dirty="0">
                <a:solidFill>
                  <a:prstClr val="black"/>
                </a:solidFill>
                <a:latin typeface="Calibri"/>
              </a:rPr>
              <a:t>2</a:t>
            </a:r>
            <a:r>
              <a:rPr lang="en-US" dirty="0">
                <a:solidFill>
                  <a:prstClr val="black"/>
                </a:solidFill>
                <a:latin typeface="Calibri"/>
              </a:rPr>
              <a:t>Dobin </a:t>
            </a:r>
            <a:r>
              <a:rPr lang="en-US" dirty="0" smtClean="0">
                <a:solidFill>
                  <a:prstClr val="black"/>
                </a:solidFill>
                <a:latin typeface="Calibri"/>
              </a:rPr>
              <a:t>2015, </a:t>
            </a:r>
            <a:r>
              <a:rPr lang="en-US" dirty="0" err="1" smtClean="0">
                <a:solidFill>
                  <a:prstClr val="black"/>
                </a:solidFill>
                <a:latin typeface="Calibri"/>
              </a:rPr>
              <a:t>Conesa</a:t>
            </a:r>
            <a:r>
              <a:rPr lang="en-US" dirty="0" smtClean="0">
                <a:solidFill>
                  <a:prstClr val="black"/>
                </a:solidFill>
                <a:latin typeface="Calibri"/>
              </a:rPr>
              <a:t> et al.2016 </a:t>
            </a:r>
            <a:endParaRPr lang="en-US" baseline="30000" dirty="0">
              <a:solidFill>
                <a:prstClr val="black"/>
              </a:solidFill>
              <a:latin typeface="Calibri"/>
            </a:endParaRPr>
          </a:p>
        </p:txBody>
      </p:sp>
    </p:spTree>
    <p:extLst>
      <p:ext uri="{BB962C8B-B14F-4D97-AF65-F5344CB8AC3E}">
        <p14:creationId xmlns:p14="http://schemas.microsoft.com/office/powerpoint/2010/main" val="21792999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HISAT2: Hierarchical Indexing for Spliced Alignment of Transcripts</a:t>
            </a:r>
            <a:endParaRPr lang="en-US" dirty="0"/>
          </a:p>
        </p:txBody>
      </p:sp>
      <p:sp>
        <p:nvSpPr>
          <p:cNvPr id="3" name="Content Placeholder 2"/>
          <p:cNvSpPr>
            <a:spLocks noGrp="1"/>
          </p:cNvSpPr>
          <p:nvPr>
            <p:ph idx="1"/>
          </p:nvPr>
        </p:nvSpPr>
        <p:spPr/>
        <p:txBody>
          <a:bodyPr>
            <a:normAutofit fontScale="92500"/>
          </a:bodyPr>
          <a:lstStyle/>
          <a:p>
            <a:r>
              <a:rPr lang="en-US" dirty="0" smtClean="0"/>
              <a:t>Uses new </a:t>
            </a:r>
            <a:r>
              <a:rPr lang="en-US" dirty="0" err="1" smtClean="0"/>
              <a:t>hierarchcial</a:t>
            </a:r>
            <a:r>
              <a:rPr lang="en-US" dirty="0" smtClean="0"/>
              <a:t> indexing scheme based on Burrows-Wheeler transform and the FM index</a:t>
            </a:r>
          </a:p>
          <a:p>
            <a:pPr lvl="1"/>
            <a:r>
              <a:rPr lang="en-US" dirty="0"/>
              <a:t> (1) one global FM index representing the whole </a:t>
            </a:r>
            <a:r>
              <a:rPr lang="en-US" dirty="0" smtClean="0"/>
              <a:t>genome</a:t>
            </a:r>
            <a:endParaRPr lang="en-US" dirty="0"/>
          </a:p>
          <a:p>
            <a:pPr lvl="1"/>
            <a:r>
              <a:rPr lang="en-US" dirty="0" smtClean="0"/>
              <a:t> </a:t>
            </a:r>
            <a:r>
              <a:rPr lang="en-US" dirty="0"/>
              <a:t>(2) many separate local FM indexes for small regions collectively covering the genome</a:t>
            </a:r>
            <a:r>
              <a:rPr lang="en-US" dirty="0" smtClean="0"/>
              <a:t>.</a:t>
            </a:r>
          </a:p>
          <a:p>
            <a:r>
              <a:rPr lang="en-US" dirty="0" smtClean="0"/>
              <a:t>Non gapped alignment</a:t>
            </a:r>
            <a:endParaRPr lang="en-US" dirty="0"/>
          </a:p>
          <a:p>
            <a:r>
              <a:rPr lang="en-US" dirty="0" smtClean="0"/>
              <a:t>Handles reads involving </a:t>
            </a:r>
            <a:r>
              <a:rPr lang="en-US" dirty="0" err="1" smtClean="0"/>
              <a:t>indels</a:t>
            </a:r>
            <a:r>
              <a:rPr lang="en-US" dirty="0" smtClean="0"/>
              <a:t> and supports PE reads</a:t>
            </a:r>
            <a:endParaRPr lang="en-US" dirty="0"/>
          </a:p>
        </p:txBody>
      </p:sp>
      <p:pic>
        <p:nvPicPr>
          <p:cNvPr id="4" name="Picture 3" descr="Screen Shot 2018-03-17 at 8.34.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6776"/>
            <a:ext cx="9144000" cy="721360"/>
          </a:xfrm>
          <a:prstGeom prst="rect">
            <a:avLst/>
          </a:prstGeom>
        </p:spPr>
      </p:pic>
    </p:spTree>
    <p:extLst>
      <p:ext uri="{BB962C8B-B14F-4D97-AF65-F5344CB8AC3E}">
        <p14:creationId xmlns:p14="http://schemas.microsoft.com/office/powerpoint/2010/main" val="8561051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a:t>
            </a:r>
            <a:endParaRPr lang="en-US" dirty="0"/>
          </a:p>
        </p:txBody>
      </p:sp>
      <p:sp>
        <p:nvSpPr>
          <p:cNvPr id="3" name="Content Placeholder 2"/>
          <p:cNvSpPr>
            <a:spLocks noGrp="1"/>
          </p:cNvSpPr>
          <p:nvPr>
            <p:ph idx="1"/>
          </p:nvPr>
        </p:nvSpPr>
        <p:spPr>
          <a:xfrm>
            <a:off x="457200" y="1600200"/>
            <a:ext cx="3504647" cy="4525963"/>
          </a:xfrm>
        </p:spPr>
        <p:txBody>
          <a:bodyPr/>
          <a:lstStyle/>
          <a:p>
            <a:pPr marL="571500" indent="-457200"/>
            <a:r>
              <a:rPr lang="en-US" dirty="0"/>
              <a:t>very </a:t>
            </a:r>
            <a:r>
              <a:rPr lang="en-US" dirty="0" smtClean="0"/>
              <a:t>fast</a:t>
            </a:r>
          </a:p>
          <a:p>
            <a:pPr marL="571500" indent="-457200"/>
            <a:r>
              <a:rPr lang="en-US" dirty="0" smtClean="0"/>
              <a:t>can </a:t>
            </a:r>
            <a:r>
              <a:rPr lang="en-US" dirty="0"/>
              <a:t>identify novel splice </a:t>
            </a:r>
            <a:r>
              <a:rPr lang="en-US" dirty="0" smtClean="0"/>
              <a:t>junctions</a:t>
            </a:r>
          </a:p>
          <a:p>
            <a:pPr marL="571500" indent="-457200"/>
            <a:endParaRPr lang="en-US" dirty="0"/>
          </a:p>
          <a:p>
            <a:endParaRPr lang="en-US" dirty="0"/>
          </a:p>
        </p:txBody>
      </p:sp>
      <p:pic>
        <p:nvPicPr>
          <p:cNvPr id="4" name="Picture 3" descr="bts635f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555" y="1103578"/>
            <a:ext cx="5464245" cy="5273137"/>
          </a:xfrm>
          <a:prstGeom prst="rect">
            <a:avLst/>
          </a:prstGeom>
        </p:spPr>
      </p:pic>
      <p:sp>
        <p:nvSpPr>
          <p:cNvPr id="5" name="TextBox 4"/>
          <p:cNvSpPr txBox="1"/>
          <p:nvPr/>
        </p:nvSpPr>
        <p:spPr>
          <a:xfrm>
            <a:off x="6913743" y="6559414"/>
            <a:ext cx="1840054" cy="369332"/>
          </a:xfrm>
          <a:prstGeom prst="rect">
            <a:avLst/>
          </a:prstGeom>
          <a:noFill/>
        </p:spPr>
        <p:txBody>
          <a:bodyPr wrap="none" rtlCol="0">
            <a:spAutoFit/>
          </a:bodyPr>
          <a:lstStyle/>
          <a:p>
            <a:r>
              <a:rPr lang="en-US" dirty="0" err="1" smtClean="0"/>
              <a:t>Dobin</a:t>
            </a:r>
            <a:r>
              <a:rPr lang="en-US" dirty="0" smtClean="0"/>
              <a:t> et al., 2013</a:t>
            </a:r>
            <a:endParaRPr lang="en-US" dirty="0"/>
          </a:p>
        </p:txBody>
      </p:sp>
    </p:spTree>
    <p:extLst>
      <p:ext uri="{BB962C8B-B14F-4D97-AF65-F5344CB8AC3E}">
        <p14:creationId xmlns:p14="http://schemas.microsoft.com/office/powerpoint/2010/main" val="6978761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Splice-junction detection</a:t>
            </a:r>
            <a:endParaRPr lang="en-US" dirty="0"/>
          </a:p>
        </p:txBody>
      </p:sp>
      <p:sp>
        <p:nvSpPr>
          <p:cNvPr id="5" name="Rectangle 4"/>
          <p:cNvSpPr/>
          <p:nvPr/>
        </p:nvSpPr>
        <p:spPr>
          <a:xfrm>
            <a:off x="674721" y="5932041"/>
            <a:ext cx="8177827" cy="646331"/>
          </a:xfrm>
          <a:prstGeom prst="rect">
            <a:avLst/>
          </a:prstGeom>
        </p:spPr>
        <p:txBody>
          <a:bodyPr wrap="square">
            <a:spAutoFit/>
          </a:bodyPr>
          <a:lstStyle/>
          <a:p>
            <a:r>
              <a:rPr lang="en-US" dirty="0"/>
              <a:t>Various accuracy metrics for splice junction detection in the experimental RNA-</a:t>
            </a:r>
            <a:r>
              <a:rPr lang="en-US" dirty="0" err="1"/>
              <a:t>seq</a:t>
            </a:r>
            <a:r>
              <a:rPr lang="en-US" dirty="0"/>
              <a:t> </a:t>
            </a:r>
            <a:r>
              <a:rPr lang="en-US" dirty="0" smtClean="0"/>
              <a:t>data (</a:t>
            </a:r>
            <a:r>
              <a:rPr lang="en-US" dirty="0" err="1" smtClean="0"/>
              <a:t>Dobin</a:t>
            </a:r>
            <a:r>
              <a:rPr lang="en-US" dirty="0" smtClean="0"/>
              <a:t> et al., 2013)</a:t>
            </a:r>
            <a:endParaRPr lang="en-US" dirty="0"/>
          </a:p>
        </p:txBody>
      </p:sp>
      <p:pic>
        <p:nvPicPr>
          <p:cNvPr id="8" name="Picture 7" descr="bts635f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48" y="1417638"/>
            <a:ext cx="7261864" cy="4310744"/>
          </a:xfrm>
          <a:prstGeom prst="rect">
            <a:avLst/>
          </a:prstGeom>
        </p:spPr>
      </p:pic>
    </p:spTree>
    <p:extLst>
      <p:ext uri="{BB962C8B-B14F-4D97-AF65-F5344CB8AC3E}">
        <p14:creationId xmlns:p14="http://schemas.microsoft.com/office/powerpoint/2010/main" val="32292892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Counts</a:t>
            </a:r>
            <a:endParaRPr lang="en-US" dirty="0"/>
          </a:p>
        </p:txBody>
      </p:sp>
      <p:sp>
        <p:nvSpPr>
          <p:cNvPr id="3" name="Content Placeholder 2"/>
          <p:cNvSpPr>
            <a:spLocks noGrp="1"/>
          </p:cNvSpPr>
          <p:nvPr>
            <p:ph idx="1"/>
          </p:nvPr>
        </p:nvSpPr>
        <p:spPr>
          <a:xfrm>
            <a:off x="457200" y="1277917"/>
            <a:ext cx="8229600" cy="4525963"/>
          </a:xfrm>
        </p:spPr>
        <p:txBody>
          <a:bodyPr>
            <a:normAutofit fontScale="85000" lnSpcReduction="10000"/>
          </a:bodyPr>
          <a:lstStyle/>
          <a:p>
            <a:r>
              <a:rPr lang="en-US" dirty="0" err="1" smtClean="0"/>
              <a:t>HTSeq</a:t>
            </a:r>
            <a:r>
              <a:rPr lang="en-US" dirty="0" smtClean="0"/>
              <a:t> (Anders, 2015) </a:t>
            </a:r>
            <a:r>
              <a:rPr lang="mr-IN" dirty="0" smtClean="0"/>
              <a:t>–</a:t>
            </a:r>
            <a:r>
              <a:rPr lang="en-US" dirty="0" smtClean="0"/>
              <a:t> a python framework for working with high-throughput sequencing data</a:t>
            </a:r>
          </a:p>
          <a:p>
            <a:pPr lvl="1"/>
            <a:r>
              <a:rPr lang="en-US" dirty="0" err="1"/>
              <a:t>htseq</a:t>
            </a:r>
            <a:r>
              <a:rPr lang="en-US" dirty="0"/>
              <a:t>-</a:t>
            </a:r>
            <a:r>
              <a:rPr lang="en-US" dirty="0" smtClean="0"/>
              <a:t>count</a:t>
            </a:r>
            <a:r>
              <a:rPr lang="en-US" dirty="0"/>
              <a:t> </a:t>
            </a:r>
            <a:r>
              <a:rPr lang="en-US" dirty="0" smtClean="0"/>
              <a:t>preprocesses </a:t>
            </a:r>
            <a:r>
              <a:rPr lang="en-US" dirty="0"/>
              <a:t>RNA-</a:t>
            </a:r>
            <a:r>
              <a:rPr lang="en-US" dirty="0" err="1"/>
              <a:t>Seq</a:t>
            </a:r>
            <a:r>
              <a:rPr lang="en-US" dirty="0"/>
              <a:t> data for differential expression analysis by counting the overlap of reads with </a:t>
            </a:r>
            <a:r>
              <a:rPr lang="en-US" dirty="0" smtClean="0"/>
              <a:t>genes</a:t>
            </a:r>
          </a:p>
          <a:p>
            <a:r>
              <a:rPr lang="en-US" dirty="0" err="1" smtClean="0"/>
              <a:t>featureCounts</a:t>
            </a:r>
            <a:r>
              <a:rPr lang="en-US" dirty="0" smtClean="0"/>
              <a:t>: ultrafast and accurate read summarization program (Liao et al., 2014)</a:t>
            </a:r>
          </a:p>
          <a:p>
            <a:pPr lvl="1"/>
            <a:r>
              <a:rPr lang="en-US" dirty="0" smtClean="0"/>
              <a:t>“</a:t>
            </a:r>
            <a:r>
              <a:rPr lang="en-US" dirty="0" err="1"/>
              <a:t>featureCounts</a:t>
            </a:r>
            <a:r>
              <a:rPr lang="en-US" dirty="0"/>
              <a:t> is a highly efficient general-purpose read summarization program that counts mapped reads for genomic features such as genes, exons, promoter, gene bodies, genomic bins and chromosomal locations. It can be used to count both RNA-</a:t>
            </a:r>
            <a:r>
              <a:rPr lang="en-US" dirty="0" err="1"/>
              <a:t>seq</a:t>
            </a:r>
            <a:r>
              <a:rPr lang="en-US" dirty="0"/>
              <a:t> and genomic DNA-</a:t>
            </a:r>
            <a:r>
              <a:rPr lang="en-US" dirty="0" err="1"/>
              <a:t>seq</a:t>
            </a:r>
            <a:r>
              <a:rPr lang="en-US" dirty="0"/>
              <a:t> </a:t>
            </a:r>
            <a:r>
              <a:rPr lang="en-US" dirty="0" smtClean="0"/>
              <a:t>reads”</a:t>
            </a:r>
          </a:p>
          <a:p>
            <a:endParaRPr lang="en-US" dirty="0"/>
          </a:p>
        </p:txBody>
      </p:sp>
      <p:pic>
        <p:nvPicPr>
          <p:cNvPr id="5" name="Picture 4" descr="Screen Shot 2018-04-04 at 10.27.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584" y="5803880"/>
            <a:ext cx="5485791" cy="972165"/>
          </a:xfrm>
          <a:prstGeom prst="rect">
            <a:avLst/>
          </a:prstGeom>
        </p:spPr>
      </p:pic>
    </p:spTree>
    <p:extLst>
      <p:ext uri="{BB962C8B-B14F-4D97-AF65-F5344CB8AC3E}">
        <p14:creationId xmlns:p14="http://schemas.microsoft.com/office/powerpoint/2010/main" val="32376418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Counts cont. </a:t>
            </a:r>
            <a:endParaRPr lang="en-US" dirty="0"/>
          </a:p>
        </p:txBody>
      </p:sp>
      <p:sp>
        <p:nvSpPr>
          <p:cNvPr id="3" name="Content Placeholder 2"/>
          <p:cNvSpPr>
            <a:spLocks noGrp="1"/>
          </p:cNvSpPr>
          <p:nvPr>
            <p:ph idx="1"/>
          </p:nvPr>
        </p:nvSpPr>
        <p:spPr>
          <a:xfrm>
            <a:off x="457200" y="1164170"/>
            <a:ext cx="8229600" cy="4525963"/>
          </a:xfrm>
        </p:spPr>
        <p:txBody>
          <a:bodyPr>
            <a:normAutofit fontScale="92500" lnSpcReduction="10000"/>
          </a:bodyPr>
          <a:lstStyle/>
          <a:p>
            <a:r>
              <a:rPr lang="en-US" dirty="0" smtClean="0"/>
              <a:t>When mapping to </a:t>
            </a:r>
            <a:r>
              <a:rPr lang="en-US" dirty="0" err="1" smtClean="0"/>
              <a:t>transcriptome</a:t>
            </a:r>
            <a:r>
              <a:rPr lang="en-US" dirty="0"/>
              <a:t> </a:t>
            </a:r>
            <a:r>
              <a:rPr lang="en-US" dirty="0" smtClean="0"/>
              <a:t>use </a:t>
            </a:r>
          </a:p>
          <a:p>
            <a:pPr lvl="1"/>
            <a:r>
              <a:rPr lang="en-US" dirty="0" err="1" smtClean="0"/>
              <a:t>Kallisto</a:t>
            </a:r>
            <a:r>
              <a:rPr lang="en-US" dirty="0"/>
              <a:t>: </a:t>
            </a:r>
            <a:r>
              <a:rPr lang="en-US" dirty="0" err="1"/>
              <a:t>pseudoalignment</a:t>
            </a:r>
            <a:r>
              <a:rPr lang="en-US" dirty="0"/>
              <a:t> to quantify reads, very </a:t>
            </a:r>
            <a:r>
              <a:rPr lang="en-US" dirty="0" smtClean="0"/>
              <a:t>fast</a:t>
            </a:r>
            <a:r>
              <a:rPr lang="en-US" baseline="30000" dirty="0"/>
              <a:t> </a:t>
            </a:r>
            <a:r>
              <a:rPr lang="en-US" dirty="0" smtClean="0"/>
              <a:t>(Bray, 2016). Quantifies abundances of transcripts </a:t>
            </a:r>
          </a:p>
          <a:p>
            <a:pPr lvl="1"/>
            <a:r>
              <a:rPr lang="en-US" dirty="0"/>
              <a:t>Salmon: quantify expression of transcripts, uses quasi-mapping approach (</a:t>
            </a:r>
            <a:r>
              <a:rPr lang="en-US" dirty="0" err="1"/>
              <a:t>Patro</a:t>
            </a:r>
            <a:r>
              <a:rPr lang="en-US" dirty="0"/>
              <a:t>, </a:t>
            </a:r>
            <a:r>
              <a:rPr lang="en-US" dirty="0" smtClean="0"/>
              <a:t>2017</a:t>
            </a:r>
            <a:r>
              <a:rPr lang="en-US" dirty="0"/>
              <a:t>)</a:t>
            </a:r>
          </a:p>
          <a:p>
            <a:r>
              <a:rPr lang="en-US" dirty="0" smtClean="0"/>
              <a:t>RSEM (RNA-</a:t>
            </a:r>
            <a:r>
              <a:rPr lang="en-US" dirty="0" err="1" smtClean="0"/>
              <a:t>seq</a:t>
            </a:r>
            <a:r>
              <a:rPr lang="en-US" dirty="0" smtClean="0"/>
              <a:t> by Expectation-Maximization) (Li and </a:t>
            </a:r>
            <a:r>
              <a:rPr lang="en-US" dirty="0" err="1" smtClean="0"/>
              <a:t>Deweq</a:t>
            </a:r>
            <a:r>
              <a:rPr lang="en-US" dirty="0" smtClean="0"/>
              <a:t>, 2011)</a:t>
            </a:r>
          </a:p>
          <a:p>
            <a:pPr lvl="1"/>
            <a:r>
              <a:rPr lang="en-US" dirty="0" smtClean="0"/>
              <a:t>can be used with a reference or without (can quantify following use of de novo transcript assembler)</a:t>
            </a:r>
          </a:p>
          <a:p>
            <a:pPr lvl="1"/>
            <a:r>
              <a:rPr lang="en-US" dirty="0" smtClean="0"/>
              <a:t>can quantify gene and isoform abundance</a:t>
            </a:r>
            <a:endParaRPr lang="en-US" dirty="0"/>
          </a:p>
        </p:txBody>
      </p:sp>
      <p:pic>
        <p:nvPicPr>
          <p:cNvPr id="5" name="Picture 4" descr="Salmon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884" y="5573452"/>
            <a:ext cx="4966526" cy="1284548"/>
          </a:xfrm>
          <a:prstGeom prst="rect">
            <a:avLst/>
          </a:prstGeom>
        </p:spPr>
      </p:pic>
    </p:spTree>
    <p:extLst>
      <p:ext uri="{BB962C8B-B14F-4D97-AF65-F5344CB8AC3E}">
        <p14:creationId xmlns:p14="http://schemas.microsoft.com/office/powerpoint/2010/main" val="22837983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Assemble and quantify</a:t>
            </a:r>
            <a:endParaRPr lang="en-US" dirty="0"/>
          </a:p>
        </p:txBody>
      </p:sp>
      <p:sp>
        <p:nvSpPr>
          <p:cNvPr id="3" name="Content Placeholder 2"/>
          <p:cNvSpPr>
            <a:spLocks noGrp="1"/>
          </p:cNvSpPr>
          <p:nvPr>
            <p:ph idx="1"/>
          </p:nvPr>
        </p:nvSpPr>
        <p:spPr/>
        <p:txBody>
          <a:bodyPr>
            <a:normAutofit/>
          </a:bodyPr>
          <a:lstStyle/>
          <a:p>
            <a:r>
              <a:rPr lang="en-US" sz="2800" dirty="0" smtClean="0"/>
              <a:t>StringTie</a:t>
            </a:r>
            <a:r>
              <a:rPr lang="en-US" sz="2800" baseline="30000" dirty="0" smtClean="0"/>
              <a:t>1: </a:t>
            </a:r>
            <a:r>
              <a:rPr lang="en-US" sz="2800" dirty="0"/>
              <a:t>is a fast and highly efficient assembler of RNA-</a:t>
            </a:r>
            <a:r>
              <a:rPr lang="en-US" sz="2800" dirty="0" err="1"/>
              <a:t>Seq</a:t>
            </a:r>
            <a:r>
              <a:rPr lang="en-US" sz="2800" dirty="0"/>
              <a:t> alignments into potential </a:t>
            </a:r>
            <a:r>
              <a:rPr lang="en-US" sz="2800" dirty="0" smtClean="0"/>
              <a:t>transcripts. Estimates transcript expression based on mapping to </a:t>
            </a:r>
            <a:r>
              <a:rPr lang="en-US" sz="2800" dirty="0" smtClean="0"/>
              <a:t>genome</a:t>
            </a:r>
          </a:p>
          <a:p>
            <a:r>
              <a:rPr lang="en-US" sz="2800" dirty="0" smtClean="0"/>
              <a:t>Cufflinks</a:t>
            </a:r>
          </a:p>
          <a:p>
            <a:r>
              <a:rPr lang="en-US" sz="2800" dirty="0" smtClean="0"/>
              <a:t>Both allow you to both identify novel transcripts and incorporate existing isoforms from annotations</a:t>
            </a:r>
            <a:r>
              <a:rPr lang="en-US" sz="2800" dirty="0" smtClean="0"/>
              <a:t> </a:t>
            </a:r>
            <a:endParaRPr lang="en-US" sz="2800" dirty="0"/>
          </a:p>
        </p:txBody>
      </p:sp>
      <p:sp>
        <p:nvSpPr>
          <p:cNvPr id="4" name="TextBox 3"/>
          <p:cNvSpPr txBox="1"/>
          <p:nvPr/>
        </p:nvSpPr>
        <p:spPr>
          <a:xfrm>
            <a:off x="4213882" y="6400250"/>
            <a:ext cx="4762204" cy="369332"/>
          </a:xfrm>
          <a:prstGeom prst="rect">
            <a:avLst/>
          </a:prstGeom>
          <a:noFill/>
        </p:spPr>
        <p:txBody>
          <a:bodyPr wrap="none" rtlCol="0">
            <a:spAutoFit/>
          </a:bodyPr>
          <a:lstStyle/>
          <a:p>
            <a:pPr defTabSz="914400"/>
            <a:r>
              <a:rPr lang="en-US" baseline="30000" dirty="0">
                <a:solidFill>
                  <a:prstClr val="black"/>
                </a:solidFill>
                <a:latin typeface="Calibri"/>
              </a:rPr>
              <a:t>1</a:t>
            </a:r>
            <a:r>
              <a:rPr lang="en-US" dirty="0">
                <a:solidFill>
                  <a:prstClr val="black"/>
                </a:solidFill>
                <a:latin typeface="Calibri"/>
              </a:rPr>
              <a:t>Daehwan et al., 2015; Haas et al., 2013  </a:t>
            </a:r>
            <a:r>
              <a:rPr lang="en-US" baseline="30000" dirty="0">
                <a:solidFill>
                  <a:prstClr val="black"/>
                </a:solidFill>
                <a:latin typeface="Calibri"/>
              </a:rPr>
              <a:t>3</a:t>
            </a:r>
            <a:r>
              <a:rPr lang="en-US" dirty="0">
                <a:solidFill>
                  <a:prstClr val="black"/>
                </a:solidFill>
                <a:latin typeface="Calibri"/>
              </a:rPr>
              <a:t>Li 2012  </a:t>
            </a:r>
          </a:p>
        </p:txBody>
      </p:sp>
      <p:pic>
        <p:nvPicPr>
          <p:cNvPr id="5" name="Picture 4" descr="stringtie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860" y="4828279"/>
            <a:ext cx="1426866" cy="1571971"/>
          </a:xfrm>
          <a:prstGeom prst="rect">
            <a:avLst/>
          </a:prstGeom>
        </p:spPr>
      </p:pic>
    </p:spTree>
    <p:extLst>
      <p:ext uri="{BB962C8B-B14F-4D97-AF65-F5344CB8AC3E}">
        <p14:creationId xmlns:p14="http://schemas.microsoft.com/office/powerpoint/2010/main" val="2562633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 to Differential Gene Expression Analysis</a:t>
            </a:r>
            <a:endParaRPr lang="en-US" dirty="0"/>
          </a:p>
        </p:txBody>
      </p:sp>
      <p:sp>
        <p:nvSpPr>
          <p:cNvPr id="3" name="Content Placeholder 2"/>
          <p:cNvSpPr>
            <a:spLocks noGrp="1"/>
          </p:cNvSpPr>
          <p:nvPr>
            <p:ph idx="1"/>
          </p:nvPr>
        </p:nvSpPr>
        <p:spPr/>
        <p:txBody>
          <a:bodyPr>
            <a:normAutofit fontScale="77500" lnSpcReduction="20000"/>
          </a:bodyPr>
          <a:lstStyle/>
          <a:p>
            <a:pPr lvl="0" fontAlgn="base"/>
            <a:r>
              <a:rPr lang="en-US" dirty="0"/>
              <a:t>Used to analyze gene expression differences between conditions </a:t>
            </a:r>
            <a:endParaRPr lang="en-US" sz="1400" dirty="0"/>
          </a:p>
          <a:p>
            <a:pPr lvl="0" fontAlgn="base"/>
            <a:r>
              <a:rPr lang="en-US" dirty="0"/>
              <a:t>How is data generated?</a:t>
            </a:r>
            <a:endParaRPr lang="en-US" sz="1400" dirty="0"/>
          </a:p>
          <a:p>
            <a:pPr lvl="1" fontAlgn="base"/>
            <a:r>
              <a:rPr lang="en-US" dirty="0"/>
              <a:t>High throughput sequencing of </a:t>
            </a:r>
            <a:r>
              <a:rPr lang="en-US" dirty="0" err="1"/>
              <a:t>transcriptomes</a:t>
            </a:r>
            <a:endParaRPr lang="en-US" sz="1600" dirty="0"/>
          </a:p>
          <a:p>
            <a:pPr lvl="0" fontAlgn="base"/>
            <a:r>
              <a:rPr lang="en-US" dirty="0"/>
              <a:t>What are in the inputs?</a:t>
            </a:r>
            <a:endParaRPr lang="en-US" sz="1400" dirty="0"/>
          </a:p>
          <a:p>
            <a:pPr lvl="1" fontAlgn="base"/>
            <a:r>
              <a:rPr lang="en-US" dirty="0"/>
              <a:t>Count data tables, listing expression of genes in each sample</a:t>
            </a:r>
            <a:endParaRPr lang="en-US" sz="1600" dirty="0"/>
          </a:p>
          <a:p>
            <a:pPr lvl="1" fontAlgn="base"/>
            <a:r>
              <a:rPr lang="en-US" dirty="0"/>
              <a:t>RPKM, TPM, FPKM, raw counts</a:t>
            </a:r>
            <a:endParaRPr lang="en-US" sz="1600" dirty="0"/>
          </a:p>
          <a:p>
            <a:pPr lvl="0" fontAlgn="base"/>
            <a:r>
              <a:rPr lang="en-US" dirty="0"/>
              <a:t>What is the output?</a:t>
            </a:r>
            <a:endParaRPr lang="en-US" sz="1400" dirty="0"/>
          </a:p>
          <a:p>
            <a:pPr lvl="1" fontAlgn="base"/>
            <a:r>
              <a:rPr lang="en-US" dirty="0"/>
              <a:t>Log fold change estimates for each gene (comparing difference between control and challenge)</a:t>
            </a:r>
            <a:endParaRPr lang="en-US" sz="1600" dirty="0"/>
          </a:p>
          <a:p>
            <a:pPr lvl="1" fontAlgn="base"/>
            <a:r>
              <a:rPr lang="en-US" dirty="0"/>
              <a:t>Significance is determined using adjusted p-values (BH method) </a:t>
            </a:r>
            <a:endParaRPr lang="en-US" sz="1600" dirty="0"/>
          </a:p>
          <a:p>
            <a:pPr marL="0" indent="0">
              <a:buNone/>
            </a:pPr>
            <a:endParaRPr lang="en-US" dirty="0"/>
          </a:p>
        </p:txBody>
      </p:sp>
    </p:spTree>
    <p:extLst>
      <p:ext uri="{BB962C8B-B14F-4D97-AF65-F5344CB8AC3E}">
        <p14:creationId xmlns:p14="http://schemas.microsoft.com/office/powerpoint/2010/main" val="19366441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parameters</a:t>
            </a:r>
            <a:endParaRPr lang="en-US" dirty="0"/>
          </a:p>
        </p:txBody>
      </p:sp>
      <p:sp>
        <p:nvSpPr>
          <p:cNvPr id="3" name="Content Placeholder 2"/>
          <p:cNvSpPr>
            <a:spLocks noGrp="1"/>
          </p:cNvSpPr>
          <p:nvPr>
            <p:ph idx="1"/>
          </p:nvPr>
        </p:nvSpPr>
        <p:spPr/>
        <p:txBody>
          <a:bodyPr>
            <a:normAutofit fontScale="62500" lnSpcReduction="20000"/>
          </a:bodyPr>
          <a:lstStyle/>
          <a:p>
            <a:pPr lvl="0" fontAlgn="base"/>
            <a:r>
              <a:rPr lang="en-US" dirty="0"/>
              <a:t>Goal: normalize the read counts by gene length and sequencing depth to minimize </a:t>
            </a:r>
            <a:r>
              <a:rPr lang="en-US" dirty="0" smtClean="0"/>
              <a:t>bias so that samples can be compared</a:t>
            </a:r>
            <a:endParaRPr lang="en-US" sz="1400" dirty="0"/>
          </a:p>
          <a:p>
            <a:pPr lvl="0" fontAlgn="base"/>
            <a:r>
              <a:rPr lang="en-US" dirty="0"/>
              <a:t>RPKM: Reads per </a:t>
            </a:r>
            <a:r>
              <a:rPr lang="en-US" dirty="0" err="1"/>
              <a:t>Kilobase</a:t>
            </a:r>
            <a:r>
              <a:rPr lang="en-US" dirty="0"/>
              <a:t> Million (originally for single end reads)</a:t>
            </a:r>
            <a:endParaRPr lang="en-US" sz="1400" dirty="0"/>
          </a:p>
          <a:p>
            <a:pPr lvl="1" fontAlgn="base"/>
            <a:r>
              <a:rPr lang="en-US" dirty="0"/>
              <a:t>Count up the total reads in a sample and divide that number by 1,000,000 – this is our “per million” scaling factor.</a:t>
            </a:r>
          </a:p>
          <a:p>
            <a:pPr lvl="1" fontAlgn="base"/>
            <a:r>
              <a:rPr lang="en-US" dirty="0"/>
              <a:t>Divide the read counts by the “per million” scaling factor. This normalizes for sequencing depth, giving you reads per million (RPM)</a:t>
            </a:r>
          </a:p>
          <a:p>
            <a:pPr lvl="1" fontAlgn="base"/>
            <a:r>
              <a:rPr lang="en-US" dirty="0"/>
              <a:t>Divide the RPM values by the length of the gene, in </a:t>
            </a:r>
            <a:r>
              <a:rPr lang="en-US" dirty="0" err="1"/>
              <a:t>kilobases</a:t>
            </a:r>
            <a:r>
              <a:rPr lang="en-US" dirty="0"/>
              <a:t>. This gives you RPKM.</a:t>
            </a:r>
          </a:p>
          <a:p>
            <a:pPr lvl="0" fontAlgn="base"/>
            <a:r>
              <a:rPr lang="en-US" dirty="0"/>
              <a:t>FPKM: Fragments per </a:t>
            </a:r>
            <a:r>
              <a:rPr lang="en-US" dirty="0" err="1"/>
              <a:t>Kilobase</a:t>
            </a:r>
            <a:r>
              <a:rPr lang="en-US" dirty="0"/>
              <a:t> Million (for paired end reads)</a:t>
            </a:r>
            <a:endParaRPr lang="en-US" sz="1400" dirty="0"/>
          </a:p>
          <a:p>
            <a:pPr lvl="1" fontAlgn="base"/>
            <a:r>
              <a:rPr lang="en-US" dirty="0"/>
              <a:t>Different order of operations </a:t>
            </a:r>
          </a:p>
          <a:p>
            <a:pPr lvl="1" fontAlgn="base"/>
            <a:r>
              <a:rPr lang="en-US" dirty="0"/>
              <a:t>In paired end </a:t>
            </a:r>
            <a:r>
              <a:rPr lang="en-US" dirty="0" err="1"/>
              <a:t>seq</a:t>
            </a:r>
            <a:r>
              <a:rPr lang="en-US" dirty="0"/>
              <a:t>, FPKM takes into account that two reads can map to one fragment (and so it doesn’t count this fragment twice).</a:t>
            </a:r>
          </a:p>
          <a:p>
            <a:pPr lvl="0" fontAlgn="base"/>
            <a:r>
              <a:rPr lang="en-US" dirty="0"/>
              <a:t>TPM: Transcripts per </a:t>
            </a:r>
            <a:r>
              <a:rPr lang="en-US" dirty="0" err="1"/>
              <a:t>Kilobase</a:t>
            </a:r>
            <a:r>
              <a:rPr lang="en-US" dirty="0"/>
              <a:t> Million</a:t>
            </a:r>
            <a:endParaRPr lang="en-US" sz="1400" dirty="0"/>
          </a:p>
          <a:p>
            <a:pPr lvl="1" fontAlgn="base"/>
            <a:r>
              <a:rPr lang="en-US" dirty="0"/>
              <a:t>Sum of all TPMs in a sample are the same</a:t>
            </a:r>
            <a:endParaRPr lang="en-US" sz="1600" dirty="0"/>
          </a:p>
          <a:p>
            <a:pPr lvl="0" fontAlgn="base"/>
            <a:r>
              <a:rPr lang="en-US" dirty="0"/>
              <a:t>CPM: Counts per Millions </a:t>
            </a:r>
            <a:endParaRPr lang="en-US" sz="1400" dirty="0"/>
          </a:p>
          <a:p>
            <a:endParaRPr lang="en-US" dirty="0"/>
          </a:p>
        </p:txBody>
      </p:sp>
    </p:spTree>
    <p:extLst>
      <p:ext uri="{BB962C8B-B14F-4D97-AF65-F5344CB8AC3E}">
        <p14:creationId xmlns:p14="http://schemas.microsoft.com/office/powerpoint/2010/main" val="24010686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910"/>
            <a:ext cx="8229600" cy="1143000"/>
          </a:xfrm>
        </p:spPr>
        <p:txBody>
          <a:bodyPr/>
          <a:lstStyle/>
          <a:p>
            <a:r>
              <a:rPr lang="en-US" dirty="0" smtClean="0"/>
              <a:t>What are the goals of RNA-</a:t>
            </a:r>
            <a:r>
              <a:rPr lang="en-US" dirty="0" err="1" smtClean="0"/>
              <a:t>seq</a:t>
            </a:r>
            <a:r>
              <a:rPr lang="en-US" dirty="0" smtClean="0"/>
              <a:t>?</a:t>
            </a:r>
            <a:endParaRPr lang="en-US" dirty="0"/>
          </a:p>
        </p:txBody>
      </p:sp>
      <p:sp>
        <p:nvSpPr>
          <p:cNvPr id="3" name="Content Placeholder 2"/>
          <p:cNvSpPr>
            <a:spLocks noGrp="1"/>
          </p:cNvSpPr>
          <p:nvPr>
            <p:ph idx="1"/>
          </p:nvPr>
        </p:nvSpPr>
        <p:spPr>
          <a:xfrm>
            <a:off x="280402" y="1962705"/>
            <a:ext cx="3768235" cy="4525963"/>
          </a:xfrm>
        </p:spPr>
        <p:txBody>
          <a:bodyPr>
            <a:normAutofit/>
          </a:bodyPr>
          <a:lstStyle/>
          <a:p>
            <a:r>
              <a:rPr lang="en-US" sz="2400" dirty="0" smtClean="0"/>
              <a:t>Identify transcripts and quantify gene expression</a:t>
            </a:r>
          </a:p>
          <a:p>
            <a:r>
              <a:rPr lang="en-US" sz="2400" dirty="0" smtClean="0"/>
              <a:t>Obtain “</a:t>
            </a:r>
            <a:r>
              <a:rPr lang="en-US" sz="2400" dirty="0" err="1" smtClean="0"/>
              <a:t>transcriptome</a:t>
            </a:r>
            <a:r>
              <a:rPr lang="en-US" sz="2400" dirty="0" smtClean="0"/>
              <a:t>”:  snapshot of expression of all genes a time point </a:t>
            </a:r>
            <a:endParaRPr lang="en-US" sz="2400" dirty="0"/>
          </a:p>
        </p:txBody>
      </p:sp>
      <p:sp>
        <p:nvSpPr>
          <p:cNvPr id="4" name="TextBox 3"/>
          <p:cNvSpPr txBox="1"/>
          <p:nvPr/>
        </p:nvSpPr>
        <p:spPr>
          <a:xfrm>
            <a:off x="4968301" y="6488668"/>
            <a:ext cx="3718499" cy="369332"/>
          </a:xfrm>
          <a:prstGeom prst="rect">
            <a:avLst/>
          </a:prstGeom>
          <a:noFill/>
        </p:spPr>
        <p:txBody>
          <a:bodyPr wrap="none" rtlCol="0">
            <a:spAutoFit/>
          </a:bodyPr>
          <a:lstStyle/>
          <a:p>
            <a:r>
              <a:rPr lang="en-US" dirty="0" err="1" smtClean="0"/>
              <a:t>Conesa</a:t>
            </a:r>
            <a:r>
              <a:rPr lang="en-US" dirty="0" smtClean="0"/>
              <a:t> et al., 2016; Wang et al., 2009 </a:t>
            </a:r>
            <a:endParaRPr lang="en-US" dirty="0"/>
          </a:p>
        </p:txBody>
      </p:sp>
      <p:pic>
        <p:nvPicPr>
          <p:cNvPr id="5" name="Picture 4" descr="nrg2484-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235" y="1367425"/>
            <a:ext cx="4659296" cy="5121243"/>
          </a:xfrm>
          <a:prstGeom prst="rect">
            <a:avLst/>
          </a:prstGeom>
        </p:spPr>
      </p:pic>
    </p:spTree>
    <p:extLst>
      <p:ext uri="{BB962C8B-B14F-4D97-AF65-F5344CB8AC3E}">
        <p14:creationId xmlns:p14="http://schemas.microsoft.com/office/powerpoint/2010/main" val="13757172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4 and 5: Tools for Normalization and statistical tests</a:t>
            </a:r>
            <a:endParaRPr lang="en-US" dirty="0"/>
          </a:p>
        </p:txBody>
      </p:sp>
      <p:sp>
        <p:nvSpPr>
          <p:cNvPr id="3" name="Content Placeholder 2"/>
          <p:cNvSpPr>
            <a:spLocks noGrp="1"/>
          </p:cNvSpPr>
          <p:nvPr>
            <p:ph idx="1"/>
          </p:nvPr>
        </p:nvSpPr>
        <p:spPr/>
        <p:txBody>
          <a:bodyPr/>
          <a:lstStyle/>
          <a:p>
            <a:r>
              <a:rPr lang="en-US" dirty="0" err="1" smtClean="0"/>
              <a:t>Ballgown</a:t>
            </a:r>
            <a:r>
              <a:rPr lang="en-US" dirty="0" smtClean="0"/>
              <a:t> </a:t>
            </a:r>
          </a:p>
          <a:p>
            <a:r>
              <a:rPr lang="en-US" dirty="0" smtClean="0"/>
              <a:t>DESeq2/</a:t>
            </a:r>
            <a:r>
              <a:rPr lang="en-US" dirty="0" err="1" smtClean="0"/>
              <a:t>edgeR</a:t>
            </a:r>
            <a:endParaRPr lang="en-US" dirty="0" smtClean="0"/>
          </a:p>
          <a:p>
            <a:r>
              <a:rPr lang="en-US" dirty="0" err="1" smtClean="0"/>
              <a:t>derfinder</a:t>
            </a:r>
            <a:endParaRPr lang="en-US" dirty="0" smtClean="0"/>
          </a:p>
          <a:p>
            <a:endParaRPr lang="en-US" dirty="0"/>
          </a:p>
        </p:txBody>
      </p:sp>
    </p:spTree>
    <p:extLst>
      <p:ext uri="{BB962C8B-B14F-4D97-AF65-F5344CB8AC3E}">
        <p14:creationId xmlns:p14="http://schemas.microsoft.com/office/powerpoint/2010/main" val="17293706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a:off x="4331457" y="1592921"/>
            <a:ext cx="23145" cy="3917108"/>
          </a:xfrm>
          <a:prstGeom prst="line">
            <a:avLst/>
          </a:prstGeom>
          <a:ln>
            <a:solidFill>
              <a:srgbClr val="302C24"/>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a:spLocks noChangeAspect="1"/>
          </p:cNvSpPr>
          <p:nvPr/>
        </p:nvSpPr>
        <p:spPr>
          <a:xfrm>
            <a:off x="5618166" y="6052495"/>
            <a:ext cx="2840806" cy="594384"/>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Isolate Genes of Interest</a:t>
            </a:r>
          </a:p>
          <a:p>
            <a:pPr algn="ctr" defTabSz="914400"/>
            <a:r>
              <a:rPr lang="en-US" dirty="0">
                <a:solidFill>
                  <a:prstClr val="black"/>
                </a:solidFill>
                <a:latin typeface="Calibri"/>
              </a:rPr>
              <a:t>Gene set enrichment </a:t>
            </a:r>
          </a:p>
        </p:txBody>
      </p:sp>
      <p:sp>
        <p:nvSpPr>
          <p:cNvPr id="5" name="TextBox 4"/>
          <p:cNvSpPr txBox="1">
            <a:spLocks noChangeAspect="1"/>
          </p:cNvSpPr>
          <p:nvPr/>
        </p:nvSpPr>
        <p:spPr>
          <a:xfrm>
            <a:off x="1443885" y="1211651"/>
            <a:ext cx="1568232" cy="59438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b="1" dirty="0">
                <a:solidFill>
                  <a:srgbClr val="000000"/>
                </a:solidFill>
                <a:latin typeface="Calibri"/>
              </a:rPr>
              <a:t>Transcriptome Raw Reads</a:t>
            </a:r>
          </a:p>
        </p:txBody>
      </p:sp>
      <p:sp>
        <p:nvSpPr>
          <p:cNvPr id="6" name="TextBox 5"/>
          <p:cNvSpPr txBox="1">
            <a:spLocks noChangeAspect="1"/>
          </p:cNvSpPr>
          <p:nvPr/>
        </p:nvSpPr>
        <p:spPr>
          <a:xfrm>
            <a:off x="5058711" y="4370595"/>
            <a:ext cx="3625863"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Assembly to Reference annotation</a:t>
            </a:r>
          </a:p>
        </p:txBody>
      </p:sp>
      <p:sp>
        <p:nvSpPr>
          <p:cNvPr id="7" name="Rectangle 6"/>
          <p:cNvSpPr>
            <a:spLocks noChangeAspect="1"/>
          </p:cNvSpPr>
          <p:nvPr/>
        </p:nvSpPr>
        <p:spPr>
          <a:xfrm>
            <a:off x="3560568" y="2763705"/>
            <a:ext cx="1532122" cy="352843"/>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HISAT2</a:t>
            </a:r>
          </a:p>
        </p:txBody>
      </p:sp>
      <p:sp>
        <p:nvSpPr>
          <p:cNvPr id="8" name="Rectangle 7"/>
          <p:cNvSpPr>
            <a:spLocks noChangeAspect="1"/>
          </p:cNvSpPr>
          <p:nvPr/>
        </p:nvSpPr>
        <p:spPr>
          <a:xfrm>
            <a:off x="3570225" y="4382920"/>
            <a:ext cx="1532122" cy="37482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StringTie</a:t>
            </a:r>
          </a:p>
        </p:txBody>
      </p:sp>
      <p:sp>
        <p:nvSpPr>
          <p:cNvPr id="9" name="Rectangle 8"/>
          <p:cNvSpPr>
            <a:spLocks noChangeAspect="1"/>
          </p:cNvSpPr>
          <p:nvPr/>
        </p:nvSpPr>
        <p:spPr>
          <a:xfrm>
            <a:off x="3570224" y="1987426"/>
            <a:ext cx="1522466" cy="36805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BBTools</a:t>
            </a:r>
          </a:p>
        </p:txBody>
      </p:sp>
      <p:sp>
        <p:nvSpPr>
          <p:cNvPr id="10" name="Rectangle 9"/>
          <p:cNvSpPr>
            <a:spLocks noChangeAspect="1"/>
          </p:cNvSpPr>
          <p:nvPr/>
        </p:nvSpPr>
        <p:spPr>
          <a:xfrm>
            <a:off x="3570224" y="3592027"/>
            <a:ext cx="1532122" cy="36805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SAM Tools</a:t>
            </a:r>
          </a:p>
        </p:txBody>
      </p:sp>
      <p:sp>
        <p:nvSpPr>
          <p:cNvPr id="11" name="Rectangle 10"/>
          <p:cNvSpPr>
            <a:spLocks noChangeAspect="1"/>
          </p:cNvSpPr>
          <p:nvPr/>
        </p:nvSpPr>
        <p:spPr>
          <a:xfrm>
            <a:off x="3570224" y="1248081"/>
            <a:ext cx="1522466" cy="344840"/>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 SRA-toolkit</a:t>
            </a:r>
          </a:p>
        </p:txBody>
      </p:sp>
      <p:sp>
        <p:nvSpPr>
          <p:cNvPr id="12" name="Rectangle 11"/>
          <p:cNvSpPr>
            <a:spLocks noChangeAspect="1"/>
          </p:cNvSpPr>
          <p:nvPr/>
        </p:nvSpPr>
        <p:spPr>
          <a:xfrm>
            <a:off x="3588541" y="5237966"/>
            <a:ext cx="1532122" cy="352843"/>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DESeq2</a:t>
            </a:r>
          </a:p>
        </p:txBody>
      </p:sp>
      <p:cxnSp>
        <p:nvCxnSpPr>
          <p:cNvPr id="14" name="Straight Arrow Connector 13"/>
          <p:cNvCxnSpPr>
            <a:cxnSpLocks noChangeAspect="1"/>
          </p:cNvCxnSpPr>
          <p:nvPr/>
        </p:nvCxnSpPr>
        <p:spPr>
          <a:xfrm>
            <a:off x="3012117" y="1422879"/>
            <a:ext cx="394297"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a:spLocks noChangeAspect="1"/>
          </p:cNvSpPr>
          <p:nvPr/>
        </p:nvSpPr>
        <p:spPr>
          <a:xfrm>
            <a:off x="3380635" y="6034744"/>
            <a:ext cx="1947933" cy="606149"/>
          </a:xfrm>
          <a:prstGeom prst="rect">
            <a:avLst/>
          </a:prstGeom>
          <a:ln>
            <a:solidFill>
              <a:srgbClr val="00000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defTabSz="914400"/>
            <a:r>
              <a:rPr lang="en-US" dirty="0">
                <a:solidFill>
                  <a:prstClr val="black"/>
                </a:solidFill>
                <a:latin typeface="Calibri"/>
              </a:rPr>
              <a:t>Processing</a:t>
            </a:r>
          </a:p>
        </p:txBody>
      </p:sp>
      <p:cxnSp>
        <p:nvCxnSpPr>
          <p:cNvPr id="22" name="Straight Arrow Connector 21"/>
          <p:cNvCxnSpPr>
            <a:cxnSpLocks noChangeAspect="1"/>
            <a:stCxn id="12" idx="2"/>
            <a:endCxn id="21" idx="0"/>
          </p:cNvCxnSpPr>
          <p:nvPr/>
        </p:nvCxnSpPr>
        <p:spPr>
          <a:xfrm>
            <a:off x="4354602" y="5590809"/>
            <a:ext cx="0" cy="44393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a:spLocks noChangeAspect="1"/>
          </p:cNvSpPr>
          <p:nvPr/>
        </p:nvSpPr>
        <p:spPr>
          <a:xfrm>
            <a:off x="5147509" y="1927962"/>
            <a:ext cx="3311463"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Trimming: Adapters, low quality</a:t>
            </a:r>
          </a:p>
        </p:txBody>
      </p:sp>
      <p:sp>
        <p:nvSpPr>
          <p:cNvPr id="24" name="TextBox 23"/>
          <p:cNvSpPr txBox="1">
            <a:spLocks noChangeAspect="1"/>
          </p:cNvSpPr>
          <p:nvPr/>
        </p:nvSpPr>
        <p:spPr>
          <a:xfrm>
            <a:off x="5211454" y="2706385"/>
            <a:ext cx="2557880"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Stats and File Conversion</a:t>
            </a:r>
          </a:p>
        </p:txBody>
      </p:sp>
      <p:sp>
        <p:nvSpPr>
          <p:cNvPr id="25" name="TextBox 24"/>
          <p:cNvSpPr txBox="1">
            <a:spLocks noChangeAspect="1"/>
          </p:cNvSpPr>
          <p:nvPr/>
        </p:nvSpPr>
        <p:spPr>
          <a:xfrm>
            <a:off x="5134014" y="3637424"/>
            <a:ext cx="2758508"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Read alignment to genome</a:t>
            </a:r>
          </a:p>
        </p:txBody>
      </p:sp>
      <p:sp>
        <p:nvSpPr>
          <p:cNvPr id="26" name="TextBox 25"/>
          <p:cNvSpPr txBox="1">
            <a:spLocks noChangeAspect="1"/>
          </p:cNvSpPr>
          <p:nvPr/>
        </p:nvSpPr>
        <p:spPr>
          <a:xfrm>
            <a:off x="5134014" y="5192644"/>
            <a:ext cx="3174697"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Differential expression analysis</a:t>
            </a:r>
          </a:p>
        </p:txBody>
      </p:sp>
      <p:sp>
        <p:nvSpPr>
          <p:cNvPr id="27" name="TextBox 26"/>
          <p:cNvSpPr txBox="1">
            <a:spLocks noChangeAspect="1"/>
          </p:cNvSpPr>
          <p:nvPr/>
        </p:nvSpPr>
        <p:spPr>
          <a:xfrm>
            <a:off x="5120663" y="1257542"/>
            <a:ext cx="2587762" cy="31738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Gather reads from NCBI</a:t>
            </a:r>
          </a:p>
        </p:txBody>
      </p:sp>
      <p:sp>
        <p:nvSpPr>
          <p:cNvPr id="3" name="TextBox 2"/>
          <p:cNvSpPr txBox="1">
            <a:spLocks noChangeAspect="1"/>
          </p:cNvSpPr>
          <p:nvPr/>
        </p:nvSpPr>
        <p:spPr>
          <a:xfrm>
            <a:off x="241144" y="3826334"/>
            <a:ext cx="3004819" cy="532144"/>
          </a:xfrm>
          <a:prstGeom prst="rect">
            <a:avLst/>
          </a:prstGeom>
          <a:noFill/>
        </p:spPr>
        <p:txBody>
          <a:bodyPr wrap="square" rtlCol="0">
            <a:spAutoFit/>
          </a:bodyPr>
          <a:lstStyle/>
          <a:p>
            <a:pPr defTabSz="914400"/>
            <a:r>
              <a:rPr lang="en-US" sz="1600" dirty="0">
                <a:solidFill>
                  <a:prstClr val="black"/>
                </a:solidFill>
                <a:latin typeface="Calibri"/>
                <a:hlinkClick r:id="rId3"/>
              </a:rPr>
              <a:t>https://github.com/erinroberts/apoptosis_data_pipeline</a:t>
            </a:r>
            <a:r>
              <a:rPr lang="en-US" sz="1600" dirty="0">
                <a:solidFill>
                  <a:prstClr val="black"/>
                </a:solidFill>
                <a:latin typeface="Calibri"/>
              </a:rPr>
              <a:t> </a:t>
            </a:r>
          </a:p>
        </p:txBody>
      </p:sp>
      <p:sp>
        <p:nvSpPr>
          <p:cNvPr id="28" name="Title 1"/>
          <p:cNvSpPr txBox="1">
            <a:spLocks/>
          </p:cNvSpPr>
          <p:nvPr/>
        </p:nvSpPr>
        <p:spPr>
          <a:xfrm>
            <a:off x="363592" y="302109"/>
            <a:ext cx="8229600" cy="9906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black"/>
                </a:solidFill>
                <a:latin typeface="Calibri"/>
              </a:rPr>
              <a:t>Transcriptome Analysis Pipeline</a:t>
            </a:r>
            <a:endParaRPr lang="en-US" dirty="0">
              <a:solidFill>
                <a:prstClr val="black"/>
              </a:solidFill>
              <a:latin typeface="Calibri"/>
            </a:endParaRPr>
          </a:p>
        </p:txBody>
      </p:sp>
    </p:spTree>
    <p:extLst>
      <p:ext uri="{BB962C8B-B14F-4D97-AF65-F5344CB8AC3E}">
        <p14:creationId xmlns:p14="http://schemas.microsoft.com/office/powerpoint/2010/main" val="7998089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a:xfrm>
            <a:off x="457200" y="1105198"/>
            <a:ext cx="8229600" cy="5020965"/>
          </a:xfrm>
        </p:spPr>
        <p:txBody>
          <a:bodyPr>
            <a:normAutofit fontScale="47500" lnSpcReduction="20000"/>
          </a:bodyPr>
          <a:lstStyle/>
          <a:p>
            <a:pPr marL="0" indent="0">
              <a:buNone/>
            </a:pPr>
            <a:r>
              <a:rPr lang="en-US" sz="1800" dirty="0"/>
              <a:t>Anders S, </a:t>
            </a:r>
            <a:r>
              <a:rPr lang="en-US" sz="1800" dirty="0" err="1"/>
              <a:t>Pyl</a:t>
            </a:r>
            <a:r>
              <a:rPr lang="en-US" sz="1800" dirty="0"/>
              <a:t> PT, Huber W. </a:t>
            </a:r>
            <a:r>
              <a:rPr lang="en-US" sz="1800" dirty="0" err="1"/>
              <a:t>HTSeq</a:t>
            </a:r>
            <a:r>
              <a:rPr lang="en-US" sz="1800" dirty="0"/>
              <a:t>—a Python framework to work with high-throughput sequencing data. Bioinformatics. 2015;31(2):166-169. doi:10.1093/bioinformatics/btu638.</a:t>
            </a:r>
          </a:p>
          <a:p>
            <a:pPr marL="0" indent="0">
              <a:buNone/>
            </a:pPr>
            <a:endParaRPr lang="en-US" sz="1800" dirty="0" smtClean="0"/>
          </a:p>
          <a:p>
            <a:pPr marL="0" indent="0">
              <a:buNone/>
            </a:pPr>
            <a:r>
              <a:rPr lang="en-US" sz="1800" dirty="0" smtClean="0"/>
              <a:t>Bushnell, B. "</a:t>
            </a:r>
            <a:r>
              <a:rPr lang="en-US" sz="1800" dirty="0" err="1" smtClean="0"/>
              <a:t>BBTools</a:t>
            </a:r>
            <a:r>
              <a:rPr lang="en-US" sz="1800" dirty="0" smtClean="0"/>
              <a:t> software package." URL http://</a:t>
            </a:r>
            <a:r>
              <a:rPr lang="en-US" sz="1800" dirty="0" err="1" smtClean="0"/>
              <a:t>sourceforge</a:t>
            </a:r>
            <a:r>
              <a:rPr lang="en-US" sz="1800" dirty="0" smtClean="0"/>
              <a:t>. net/projects/</a:t>
            </a:r>
            <a:r>
              <a:rPr lang="en-US" sz="1800" dirty="0" err="1" smtClean="0"/>
              <a:t>bbmap</a:t>
            </a:r>
            <a:r>
              <a:rPr lang="en-US" sz="1800" dirty="0" smtClean="0"/>
              <a:t> (2017)</a:t>
            </a:r>
            <a:r>
              <a:rPr lang="en-US" sz="1800" dirty="0" smtClean="0"/>
              <a:t>.</a:t>
            </a:r>
          </a:p>
          <a:p>
            <a:pPr marL="0" indent="0">
              <a:buNone/>
            </a:pPr>
            <a:r>
              <a:rPr lang="en-US" sz="1800" dirty="0" err="1" smtClean="0"/>
              <a:t>Bonnal</a:t>
            </a:r>
            <a:r>
              <a:rPr lang="en-US" sz="1800" dirty="0"/>
              <a:t>, Raoul JP, et al. "De novo </a:t>
            </a:r>
            <a:r>
              <a:rPr lang="en-US" sz="1800" dirty="0" err="1"/>
              <a:t>transcriptome</a:t>
            </a:r>
            <a:r>
              <a:rPr lang="en-US" sz="1800" dirty="0"/>
              <a:t> profiling of highly purified human lymphocytes primary cells." Scientific data 2 (2015): 150051.</a:t>
            </a:r>
          </a:p>
          <a:p>
            <a:pPr marL="0" indent="0">
              <a:buNone/>
            </a:pPr>
            <a:r>
              <a:rPr lang="en-US" sz="1800" dirty="0" smtClean="0"/>
              <a:t>Bray</a:t>
            </a:r>
            <a:r>
              <a:rPr lang="en-US" sz="1800" dirty="0" smtClean="0"/>
              <a:t>, Nicolas L., et al. "Near-optimal probabilistic RNA-</a:t>
            </a:r>
            <a:r>
              <a:rPr lang="en-US" sz="1800" dirty="0" err="1" smtClean="0"/>
              <a:t>seq</a:t>
            </a:r>
            <a:r>
              <a:rPr lang="en-US" sz="1800" dirty="0" smtClean="0"/>
              <a:t> quantification." Nature biotechnology 34.5 (2016): 525.</a:t>
            </a:r>
            <a:endParaRPr lang="is-IS" sz="1800" dirty="0" smtClean="0"/>
          </a:p>
          <a:p>
            <a:pPr marL="0" indent="0">
              <a:buNone/>
            </a:pPr>
            <a:r>
              <a:rPr lang="is-IS" sz="1800" dirty="0" smtClean="0"/>
              <a:t>Eddy, Sean. 2010. “HMMER user guide”. </a:t>
            </a:r>
            <a:r>
              <a:rPr lang="is-IS" sz="1800" dirty="0" smtClean="0">
                <a:hlinkClick r:id="rId2"/>
              </a:rPr>
              <a:t>http://hmmer.org</a:t>
            </a:r>
            <a:r>
              <a:rPr lang="is-IS" sz="1800" dirty="0" smtClean="0"/>
              <a:t>.</a:t>
            </a:r>
          </a:p>
          <a:p>
            <a:pPr marL="0" indent="0">
              <a:buNone/>
            </a:pPr>
            <a:r>
              <a:rPr lang="en-US" sz="1800" dirty="0" err="1" smtClean="0"/>
              <a:t>Dobin</a:t>
            </a:r>
            <a:r>
              <a:rPr lang="en-US" sz="1800" dirty="0" smtClean="0"/>
              <a:t>, Alexander, et al. "STAR: ultrafast universal RNA-</a:t>
            </a:r>
            <a:r>
              <a:rPr lang="en-US" sz="1800" dirty="0" err="1" smtClean="0"/>
              <a:t>seq</a:t>
            </a:r>
            <a:r>
              <a:rPr lang="en-US" sz="1800" dirty="0" smtClean="0"/>
              <a:t> aligner." Bioinformatics 29.1 (2013): 15-21.</a:t>
            </a:r>
            <a:endParaRPr lang="is-IS" sz="1800" dirty="0" smtClean="0"/>
          </a:p>
          <a:p>
            <a:pPr marL="0" indent="0">
              <a:buNone/>
            </a:pPr>
            <a:r>
              <a:rPr lang="en-US" sz="1800" dirty="0" smtClean="0"/>
              <a:t>Finn, Robert, D. et al. (2017). </a:t>
            </a:r>
            <a:r>
              <a:rPr lang="en-US" sz="1800" dirty="0" err="1" smtClean="0"/>
              <a:t>InterPro</a:t>
            </a:r>
            <a:r>
              <a:rPr lang="en-US" sz="1800" dirty="0" smtClean="0"/>
              <a:t> in 2017 — beyond protein family and domain annotations. Nucleic Acids Research, Jan 2017; </a:t>
            </a:r>
            <a:r>
              <a:rPr lang="en-US" sz="1800" dirty="0" err="1" smtClean="0"/>
              <a:t>doi</a:t>
            </a:r>
            <a:r>
              <a:rPr lang="en-US" sz="1800" dirty="0" smtClean="0"/>
              <a:t>: 10.1093/</a:t>
            </a:r>
            <a:r>
              <a:rPr lang="en-US" sz="1800" dirty="0" err="1" smtClean="0"/>
              <a:t>nar</a:t>
            </a:r>
            <a:r>
              <a:rPr lang="en-US" sz="1800" dirty="0" smtClean="0"/>
              <a:t>/gkw1107. </a:t>
            </a:r>
            <a:endParaRPr lang="is-IS" sz="1800" dirty="0" smtClean="0"/>
          </a:p>
          <a:p>
            <a:pPr marL="0" indent="0">
              <a:buNone/>
            </a:pPr>
            <a:r>
              <a:rPr lang="is-IS" sz="1800" dirty="0" smtClean="0"/>
              <a:t>Francis et al. 2016. “Functional Annotation: Background and Strategy”. </a:t>
            </a:r>
          </a:p>
          <a:p>
            <a:pPr marL="0" indent="0">
              <a:buNone/>
            </a:pPr>
            <a:r>
              <a:rPr lang="en-US" sz="1800" dirty="0" smtClean="0"/>
              <a:t>Haas</a:t>
            </a:r>
            <a:r>
              <a:rPr lang="en-US" sz="1800" dirty="0"/>
              <a:t>, Brian J., et al. "De novo transcript sequence reconstruction from RNA-</a:t>
            </a:r>
            <a:r>
              <a:rPr lang="en-US" sz="1800" dirty="0" err="1"/>
              <a:t>seq</a:t>
            </a:r>
            <a:r>
              <a:rPr lang="en-US" sz="1800" dirty="0"/>
              <a:t> using the Trinity platform for reference generation and analysis." Nature protocols 8.8 (2013): 1494</a:t>
            </a:r>
            <a:r>
              <a:rPr lang="en-US" sz="1800" dirty="0" smtClean="0"/>
              <a:t>.</a:t>
            </a:r>
          </a:p>
          <a:p>
            <a:pPr marL="0" indent="0">
              <a:buNone/>
            </a:pPr>
            <a:r>
              <a:rPr lang="en-US" sz="1800" dirty="0"/>
              <a:t>Haas, Brian J., and Michael C. </a:t>
            </a:r>
            <a:r>
              <a:rPr lang="en-US" sz="1800" dirty="0" err="1"/>
              <a:t>Zody</a:t>
            </a:r>
            <a:r>
              <a:rPr lang="en-US" sz="1800" dirty="0"/>
              <a:t>. "Advancing RNA-</a:t>
            </a:r>
            <a:r>
              <a:rPr lang="en-US" sz="1800" dirty="0" err="1"/>
              <a:t>seq</a:t>
            </a:r>
            <a:r>
              <a:rPr lang="en-US" sz="1800" dirty="0"/>
              <a:t> analysis." Nature biotechnology 28.5 (2010): 421</a:t>
            </a:r>
            <a:r>
              <a:rPr lang="en-US" sz="1800" dirty="0" smtClean="0"/>
              <a:t>.</a:t>
            </a:r>
          </a:p>
          <a:p>
            <a:pPr marL="0" indent="0">
              <a:buNone/>
            </a:pPr>
            <a:r>
              <a:rPr lang="en-US" sz="1800" dirty="0"/>
              <a:t>Anders, Simon, Paul Theodor </a:t>
            </a:r>
            <a:r>
              <a:rPr lang="en-US" sz="1800" dirty="0" err="1"/>
              <a:t>Pyl</a:t>
            </a:r>
            <a:r>
              <a:rPr lang="en-US" sz="1800" dirty="0"/>
              <a:t>, and Wolfgang Huber. "</a:t>
            </a:r>
            <a:r>
              <a:rPr lang="en-US" sz="1800" dirty="0" err="1"/>
              <a:t>HTSeq</a:t>
            </a:r>
            <a:r>
              <a:rPr lang="en-US" sz="1800" dirty="0"/>
              <a:t>—a Python framework to work with high-throughput sequencing data." Bioinformatics 31.2 (2015): 166-169.</a:t>
            </a:r>
            <a:endParaRPr lang="is-IS" sz="1800" dirty="0" smtClean="0"/>
          </a:p>
          <a:p>
            <a:pPr marL="0" indent="0">
              <a:buNone/>
            </a:pPr>
            <a:r>
              <a:rPr lang="en-US" sz="1800" dirty="0" smtClean="0"/>
              <a:t>Jones, Philip et al. (</a:t>
            </a:r>
            <a:r>
              <a:rPr lang="en-US" sz="1800" dirty="0"/>
              <a:t>2014). </a:t>
            </a:r>
            <a:r>
              <a:rPr lang="en-US" sz="1800" dirty="0" err="1"/>
              <a:t>InterProScan</a:t>
            </a:r>
            <a:r>
              <a:rPr lang="en-US" sz="1800" dirty="0"/>
              <a:t> 5: genome-scale protein function classification. Bioinformatics, Jan 2014; doi:10.1093/bioinformatics/</a:t>
            </a:r>
            <a:r>
              <a:rPr lang="en-US" sz="1800" dirty="0" smtClean="0"/>
              <a:t>btu031.</a:t>
            </a:r>
          </a:p>
          <a:p>
            <a:pPr marL="0" indent="0">
              <a:buNone/>
            </a:pPr>
            <a:r>
              <a:rPr lang="en-US" sz="1800" dirty="0"/>
              <a:t>Kim, </a:t>
            </a:r>
            <a:r>
              <a:rPr lang="en-US" sz="1800" dirty="0" err="1"/>
              <a:t>Daehwan</a:t>
            </a:r>
            <a:r>
              <a:rPr lang="en-US" sz="1800" dirty="0"/>
              <a:t>, Ben </a:t>
            </a:r>
            <a:r>
              <a:rPr lang="en-US" sz="1800" dirty="0" err="1"/>
              <a:t>Langmead</a:t>
            </a:r>
            <a:r>
              <a:rPr lang="en-US" sz="1800" dirty="0"/>
              <a:t>, and Steven L. </a:t>
            </a:r>
            <a:r>
              <a:rPr lang="en-US" sz="1800" dirty="0" err="1"/>
              <a:t>Salzberg</a:t>
            </a:r>
            <a:r>
              <a:rPr lang="en-US" sz="1800" dirty="0"/>
              <a:t>. "HISAT: a fast spliced aligner with low memory requirements." Nature methods 12.4 (2015): 357</a:t>
            </a:r>
            <a:r>
              <a:rPr lang="en-US" sz="1800" dirty="0" smtClean="0"/>
              <a:t>.</a:t>
            </a:r>
          </a:p>
          <a:p>
            <a:pPr marL="0" indent="0">
              <a:buNone/>
            </a:pPr>
            <a:r>
              <a:rPr lang="en-US" sz="1800" dirty="0"/>
              <a:t>Li, Bo, and Colin N. Dewey. "RSEM: accurate transcript quantification from RNA-</a:t>
            </a:r>
            <a:r>
              <a:rPr lang="en-US" sz="1800" dirty="0" err="1"/>
              <a:t>Seq</a:t>
            </a:r>
            <a:r>
              <a:rPr lang="en-US" sz="1800" dirty="0"/>
              <a:t> data with or without a reference genome." BMC bioinformatics 12.1 (2011): 323</a:t>
            </a:r>
            <a:r>
              <a:rPr lang="en-US" sz="1800" dirty="0" smtClean="0"/>
              <a:t>.</a:t>
            </a:r>
          </a:p>
          <a:p>
            <a:pPr marL="0" indent="0">
              <a:buNone/>
            </a:pPr>
            <a:r>
              <a:rPr lang="en-US" sz="1800" dirty="0"/>
              <a:t>Liao Y, Smyth GK and Shi W (2014). </a:t>
            </a:r>
            <a:r>
              <a:rPr lang="en-US" sz="1800" dirty="0" err="1"/>
              <a:t>featureCounts</a:t>
            </a:r>
            <a:r>
              <a:rPr lang="en-US" sz="1800" dirty="0"/>
              <a:t>: an efficient general purpose program for assigning sequence reads to genomic features. Bioinformatics, 30(7):923-30.</a:t>
            </a:r>
          </a:p>
          <a:p>
            <a:pPr marL="0" indent="0">
              <a:buNone/>
            </a:pPr>
            <a:endParaRPr lang="en-US" sz="1800" dirty="0" smtClean="0"/>
          </a:p>
          <a:p>
            <a:pPr marL="0" indent="0">
              <a:buNone/>
            </a:pPr>
            <a:r>
              <a:rPr lang="en-US" sz="1800" dirty="0"/>
              <a:t>Love, Michael I., Wolfgang Huber, and Simon Anders. "Moderated estimation of fold change and dispersion for RNA-</a:t>
            </a:r>
            <a:r>
              <a:rPr lang="en-US" sz="1800" dirty="0" err="1"/>
              <a:t>seq</a:t>
            </a:r>
            <a:r>
              <a:rPr lang="en-US" sz="1800" dirty="0"/>
              <a:t> data with DESeq2." Genome biology 15.12 (2014): 550.</a:t>
            </a:r>
            <a:endParaRPr lang="is-IS" sz="1800" dirty="0" smtClean="0"/>
          </a:p>
          <a:p>
            <a:pPr marL="0" indent="0">
              <a:buNone/>
            </a:pPr>
            <a:r>
              <a:rPr lang="is-IS" sz="1800" dirty="0" smtClean="0">
                <a:latin typeface="Calibri"/>
                <a:cs typeface="Calibri"/>
              </a:rPr>
              <a:t>McClean, Phil. 2004. “BLAST: Basic Local Alignment Search Tool”.</a:t>
            </a:r>
          </a:p>
          <a:p>
            <a:pPr marL="0" indent="0">
              <a:buNone/>
            </a:pPr>
            <a:r>
              <a:rPr lang="en-US" sz="1800" dirty="0" err="1">
                <a:cs typeface="Calibri"/>
              </a:rPr>
              <a:t>Notredame</a:t>
            </a:r>
            <a:r>
              <a:rPr lang="en-US" sz="1800" dirty="0">
                <a:cs typeface="Calibri"/>
              </a:rPr>
              <a:t> C, Higgins DG, </a:t>
            </a:r>
            <a:r>
              <a:rPr lang="en-US" sz="1800" dirty="0" err="1">
                <a:cs typeface="Calibri"/>
              </a:rPr>
              <a:t>Heringa</a:t>
            </a:r>
            <a:r>
              <a:rPr lang="en-US" sz="1800" dirty="0">
                <a:cs typeface="Calibri"/>
              </a:rPr>
              <a:t> J: T-coffee: a </a:t>
            </a:r>
            <a:r>
              <a:rPr lang="en-US" sz="1800" dirty="0" err="1">
                <a:cs typeface="Calibri"/>
              </a:rPr>
              <a:t>novelmethod</a:t>
            </a:r>
            <a:r>
              <a:rPr lang="en-US" sz="1800" dirty="0">
                <a:cs typeface="Calibri"/>
              </a:rPr>
              <a:t> for fast and accurate multiple sequence alignment. J </a:t>
            </a:r>
            <a:r>
              <a:rPr lang="en-US" sz="1800" dirty="0" err="1">
                <a:cs typeface="Calibri"/>
              </a:rPr>
              <a:t>Mol</a:t>
            </a:r>
            <a:r>
              <a:rPr lang="en-US" sz="1800" dirty="0">
                <a:cs typeface="Calibri"/>
              </a:rPr>
              <a:t> </a:t>
            </a:r>
            <a:r>
              <a:rPr lang="en-US" sz="1800" dirty="0" err="1">
                <a:cs typeface="Calibri"/>
              </a:rPr>
              <a:t>Biol</a:t>
            </a:r>
            <a:r>
              <a:rPr lang="en-US" sz="1800" dirty="0">
                <a:cs typeface="Calibri"/>
              </a:rPr>
              <a:t> 2000, 302(1):205–217</a:t>
            </a:r>
            <a:r>
              <a:rPr lang="en-US" sz="1800" dirty="0" smtClean="0">
                <a:cs typeface="Calibri"/>
              </a:rPr>
              <a:t>.</a:t>
            </a:r>
          </a:p>
          <a:p>
            <a:pPr marL="0" indent="0">
              <a:buNone/>
            </a:pPr>
            <a:r>
              <a:rPr lang="en-US" sz="1800" dirty="0" err="1">
                <a:cs typeface="Calibri"/>
              </a:rPr>
              <a:t>Patro</a:t>
            </a:r>
            <a:r>
              <a:rPr lang="en-US" sz="1800" dirty="0">
                <a:cs typeface="Calibri"/>
              </a:rPr>
              <a:t>, R., </a:t>
            </a:r>
            <a:r>
              <a:rPr lang="en-US" sz="1800" dirty="0" err="1">
                <a:cs typeface="Calibri"/>
              </a:rPr>
              <a:t>Duggal</a:t>
            </a:r>
            <a:r>
              <a:rPr lang="en-US" sz="1800" dirty="0">
                <a:cs typeface="Calibri"/>
              </a:rPr>
              <a:t>, G., Love, M. I., Irizarry, R. A., &amp; Kingsford, C. (2017). Salmon provides fast and bias-aware quantification of transcript expression. Nature Methods</a:t>
            </a:r>
            <a:r>
              <a:rPr lang="en-US" sz="1800" dirty="0" smtClean="0">
                <a:cs typeface="Calibri"/>
              </a:rPr>
              <a:t>.</a:t>
            </a:r>
            <a:endParaRPr lang="is-IS" sz="1800" dirty="0" smtClean="0">
              <a:latin typeface="Calibri"/>
              <a:cs typeface="Calibri"/>
            </a:endParaRPr>
          </a:p>
          <a:p>
            <a:pPr marL="0" indent="0">
              <a:buNone/>
            </a:pPr>
            <a:r>
              <a:rPr lang="is-IS" sz="1800" dirty="0" smtClean="0">
                <a:latin typeface="Calibri"/>
                <a:cs typeface="Calibri"/>
              </a:rPr>
              <a:t>Przytycka, Teresa. “Lecture 5: Multiple sequence alignment”. Introduction to Computational Biology.</a:t>
            </a:r>
          </a:p>
          <a:p>
            <a:pPr marL="0" indent="0">
              <a:buNone/>
            </a:pPr>
            <a:r>
              <a:rPr lang="en-US" sz="1800" dirty="0"/>
              <a:t>Julie D. Thompson, Desmond G. Higgins and Toby J. </a:t>
            </a:r>
            <a:r>
              <a:rPr lang="en-US" sz="1800" dirty="0" smtClean="0"/>
              <a:t>Gibson. “</a:t>
            </a:r>
            <a:r>
              <a:rPr lang="en-US" sz="1800" dirty="0"/>
              <a:t>CLUSTAL W: improving the sensitivity of progressive multiple sequence alignment through </a:t>
            </a:r>
            <a:r>
              <a:rPr lang="en-US" sz="1800" dirty="0" smtClean="0"/>
              <a:t>sequence weighting</a:t>
            </a:r>
            <a:r>
              <a:rPr lang="en-US" sz="1800" dirty="0"/>
              <a:t>, position-specific gap penalties and weight matrix choice” </a:t>
            </a:r>
            <a:r>
              <a:rPr lang="en-US" sz="1800" dirty="0" smtClean="0"/>
              <a:t>*</a:t>
            </a:r>
            <a:r>
              <a:rPr lang="en-US" sz="1800" dirty="0"/>
              <a:t>Nucleic Acids Research, 1994, Vol. 22, No. 22 4673-</a:t>
            </a:r>
            <a:r>
              <a:rPr lang="en-US" sz="1800" dirty="0" smtClean="0"/>
              <a:t>4680. </a:t>
            </a:r>
          </a:p>
          <a:p>
            <a:pPr marL="0" indent="0">
              <a:buNone/>
            </a:pPr>
            <a:r>
              <a:rPr lang="en-US" sz="1800" dirty="0">
                <a:cs typeface="Calibri"/>
              </a:rPr>
              <a:t>Edgar, R. C. 2004. MUSCLE: Multiple sequence alignment with high accuracy and high throughput. Nucleic Acids Res. 32:1792–1797</a:t>
            </a:r>
            <a:r>
              <a:rPr lang="en-US" sz="1800" dirty="0" smtClean="0">
                <a:cs typeface="Calibri"/>
              </a:rPr>
              <a:t>.</a:t>
            </a:r>
          </a:p>
          <a:p>
            <a:pPr marL="0" indent="0">
              <a:buNone/>
            </a:pPr>
            <a:r>
              <a:rPr lang="en-US" sz="1800" dirty="0" err="1">
                <a:cs typeface="Calibri"/>
              </a:rPr>
              <a:t>Pais</a:t>
            </a:r>
            <a:r>
              <a:rPr lang="en-US" sz="1800" dirty="0">
                <a:cs typeface="Calibri"/>
              </a:rPr>
              <a:t>, F. S.-M., P. de C. </a:t>
            </a:r>
            <a:r>
              <a:rPr lang="en-US" sz="1800" dirty="0" err="1">
                <a:cs typeface="Calibri"/>
              </a:rPr>
              <a:t>Ruy</a:t>
            </a:r>
            <a:r>
              <a:rPr lang="en-US" sz="1800" dirty="0">
                <a:cs typeface="Calibri"/>
              </a:rPr>
              <a:t>, G. Oliveira, and R. S. Coimbra. 2014. Assessing the efficiency of multiple sequence alignment programs. Algorithms Mol. Biol. 9:4. </a:t>
            </a:r>
            <a:r>
              <a:rPr lang="is-IS" sz="1800" dirty="0" smtClean="0">
                <a:latin typeface="Calibri"/>
                <a:cs typeface="Calibri"/>
              </a:rPr>
              <a:t>Zhang, Ying. “Pairwise sequence alignment”. Intro to Molecular Sequence Analysis. 2018.</a:t>
            </a:r>
          </a:p>
          <a:p>
            <a:pPr marL="0" indent="0">
              <a:buNone/>
            </a:pPr>
            <a:r>
              <a:rPr lang="en-US" sz="1800" dirty="0"/>
              <a:t>Wang, </a:t>
            </a:r>
            <a:r>
              <a:rPr lang="en-US" sz="1800" dirty="0" err="1"/>
              <a:t>Zhong</a:t>
            </a:r>
            <a:r>
              <a:rPr lang="en-US" sz="1800" dirty="0"/>
              <a:t>, Mark Gerstein, and Michael Snyder. "RNA-</a:t>
            </a:r>
            <a:r>
              <a:rPr lang="en-US" sz="1800" dirty="0" err="1"/>
              <a:t>Seq</a:t>
            </a:r>
            <a:r>
              <a:rPr lang="en-US" sz="1800" dirty="0"/>
              <a:t>: a revolutionary tool for </a:t>
            </a:r>
            <a:r>
              <a:rPr lang="en-US" sz="1800" dirty="0" err="1"/>
              <a:t>transcriptomics</a:t>
            </a:r>
            <a:r>
              <a:rPr lang="en-US" sz="1800" dirty="0"/>
              <a:t>." </a:t>
            </a:r>
            <a:r>
              <a:rPr lang="en-US" sz="1800" i="1" dirty="0"/>
              <a:t>Nature reviews genetics</a:t>
            </a:r>
            <a:r>
              <a:rPr lang="en-US" sz="1800" dirty="0"/>
              <a:t> 10.1 (2009): 57.</a:t>
            </a:r>
          </a:p>
          <a:p>
            <a:pPr marL="0" indent="0">
              <a:buNone/>
            </a:pPr>
            <a:endParaRPr lang="is-IS" sz="1800" dirty="0" smtClean="0">
              <a:latin typeface="Calibri"/>
              <a:cs typeface="Calibri"/>
            </a:endParaRPr>
          </a:p>
          <a:p>
            <a:pPr marL="0" indent="0">
              <a:buNone/>
            </a:pPr>
            <a:endParaRPr lang="en-US" sz="1800" dirty="0">
              <a:latin typeface="Calibri"/>
              <a:cs typeface="Calibri"/>
            </a:endParaRPr>
          </a:p>
        </p:txBody>
      </p:sp>
    </p:spTree>
    <p:extLst>
      <p:ext uri="{BB962C8B-B14F-4D97-AF65-F5344CB8AC3E}">
        <p14:creationId xmlns:p14="http://schemas.microsoft.com/office/powerpoint/2010/main" val="13436173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Reference-based RNA-</a:t>
            </a:r>
            <a:r>
              <a:rPr lang="en-US" dirty="0" err="1" smtClean="0"/>
              <a:t>seq</a:t>
            </a:r>
            <a:r>
              <a:rPr lang="en-US" dirty="0" smtClean="0"/>
              <a:t> </a:t>
            </a:r>
            <a:endParaRPr lang="en-US" dirty="0"/>
          </a:p>
        </p:txBody>
      </p:sp>
      <p:sp>
        <p:nvSpPr>
          <p:cNvPr id="3" name="Content Placeholder 2"/>
          <p:cNvSpPr>
            <a:spLocks noGrp="1"/>
          </p:cNvSpPr>
          <p:nvPr>
            <p:ph idx="1"/>
          </p:nvPr>
        </p:nvSpPr>
        <p:spPr>
          <a:xfrm>
            <a:off x="292257" y="1600200"/>
            <a:ext cx="2458087" cy="4525963"/>
          </a:xfrm>
        </p:spPr>
        <p:txBody>
          <a:bodyPr>
            <a:normAutofit/>
          </a:bodyPr>
          <a:lstStyle/>
          <a:p>
            <a:r>
              <a:rPr lang="en-US" sz="2400" dirty="0" smtClean="0"/>
              <a:t>When you either have a reference genome or a reference </a:t>
            </a:r>
            <a:r>
              <a:rPr lang="en-US" sz="2400" dirty="0" err="1" smtClean="0"/>
              <a:t>transcriptome</a:t>
            </a:r>
            <a:endParaRPr lang="en-US" sz="2400" dirty="0" smtClean="0"/>
          </a:p>
          <a:p>
            <a:endParaRPr lang="en-US" dirty="0"/>
          </a:p>
        </p:txBody>
      </p:sp>
      <p:pic>
        <p:nvPicPr>
          <p:cNvPr id="4" name="Picture 3" descr="nbt0510-421-F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97" y="1417638"/>
            <a:ext cx="6427088" cy="4907106"/>
          </a:xfrm>
          <a:prstGeom prst="rect">
            <a:avLst/>
          </a:prstGeom>
        </p:spPr>
      </p:pic>
      <p:sp>
        <p:nvSpPr>
          <p:cNvPr id="5" name="TextBox 4"/>
          <p:cNvSpPr txBox="1"/>
          <p:nvPr/>
        </p:nvSpPr>
        <p:spPr>
          <a:xfrm>
            <a:off x="7926336" y="6488668"/>
            <a:ext cx="1217664" cy="369332"/>
          </a:xfrm>
          <a:prstGeom prst="rect">
            <a:avLst/>
          </a:prstGeom>
          <a:noFill/>
        </p:spPr>
        <p:txBody>
          <a:bodyPr wrap="none" rtlCol="0">
            <a:spAutoFit/>
          </a:bodyPr>
          <a:lstStyle/>
          <a:p>
            <a:r>
              <a:rPr lang="en-US" dirty="0" smtClean="0"/>
              <a:t>Haas, 2010</a:t>
            </a:r>
            <a:endParaRPr lang="en-US" dirty="0"/>
          </a:p>
        </p:txBody>
      </p:sp>
    </p:spTree>
    <p:extLst>
      <p:ext uri="{BB962C8B-B14F-4D97-AF65-F5344CB8AC3E}">
        <p14:creationId xmlns:p14="http://schemas.microsoft.com/office/powerpoint/2010/main" val="26216143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data</a:t>
            </a:r>
            <a:endParaRPr lang="en-US" dirty="0"/>
          </a:p>
        </p:txBody>
      </p:sp>
      <p:sp>
        <p:nvSpPr>
          <p:cNvPr id="3" name="Content Placeholder 2"/>
          <p:cNvSpPr>
            <a:spLocks noGrp="1"/>
          </p:cNvSpPr>
          <p:nvPr>
            <p:ph idx="1"/>
          </p:nvPr>
        </p:nvSpPr>
        <p:spPr/>
        <p:txBody>
          <a:bodyPr/>
          <a:lstStyle/>
          <a:p>
            <a:r>
              <a:rPr lang="en-US" dirty="0" smtClean="0"/>
              <a:t>RNA-extraction protocol considerations</a:t>
            </a:r>
          </a:p>
          <a:p>
            <a:pPr lvl="1"/>
            <a:r>
              <a:rPr lang="en-US" dirty="0" smtClean="0"/>
              <a:t>remove highly abundant </a:t>
            </a:r>
            <a:r>
              <a:rPr lang="en-US" dirty="0" err="1" smtClean="0"/>
              <a:t>rRNA</a:t>
            </a:r>
            <a:r>
              <a:rPr lang="en-US" dirty="0" smtClean="0"/>
              <a:t> (leaving only mRNA)</a:t>
            </a:r>
          </a:p>
          <a:p>
            <a:pPr lvl="1"/>
            <a:r>
              <a:rPr lang="en-US" dirty="0" smtClean="0"/>
              <a:t>Can enrich for mRNA with Poly(A) selection</a:t>
            </a:r>
          </a:p>
          <a:p>
            <a:pPr lvl="2"/>
            <a:r>
              <a:rPr lang="en-US" dirty="0" smtClean="0"/>
              <a:t>requires high proportion of mRNA of high quality</a:t>
            </a:r>
            <a:endParaRPr lang="en-US" dirty="0"/>
          </a:p>
        </p:txBody>
      </p:sp>
      <p:pic>
        <p:nvPicPr>
          <p:cNvPr id="5" name="Picture 4" descr="poly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629" y="4232281"/>
            <a:ext cx="5705818" cy="2322394"/>
          </a:xfrm>
          <a:prstGeom prst="rect">
            <a:avLst/>
          </a:prstGeom>
        </p:spPr>
      </p:pic>
    </p:spTree>
    <p:extLst>
      <p:ext uri="{BB962C8B-B14F-4D97-AF65-F5344CB8AC3E}">
        <p14:creationId xmlns:p14="http://schemas.microsoft.com/office/powerpoint/2010/main" val="27724759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1.png"/>
          <p:cNvPicPr>
            <a:picLocks noChangeAspect="1"/>
          </p:cNvPicPr>
          <p:nvPr/>
        </p:nvPicPr>
        <p:blipFill rotWithShape="1">
          <a:blip r:embed="rId2">
            <a:extLst>
              <a:ext uri="{28A0092B-C50C-407E-A947-70E740481C1C}">
                <a14:useLocalDpi xmlns:a14="http://schemas.microsoft.com/office/drawing/2010/main" val="0"/>
              </a:ext>
            </a:extLst>
          </a:blip>
          <a:srcRect r="48292"/>
          <a:stretch/>
        </p:blipFill>
        <p:spPr>
          <a:xfrm>
            <a:off x="1723381" y="360199"/>
            <a:ext cx="6105532" cy="6078663"/>
          </a:xfrm>
          <a:prstGeom prst="rect">
            <a:avLst/>
          </a:prstGeom>
        </p:spPr>
      </p:pic>
      <p:sp>
        <p:nvSpPr>
          <p:cNvPr id="5" name="TextBox 4"/>
          <p:cNvSpPr txBox="1"/>
          <p:nvPr/>
        </p:nvSpPr>
        <p:spPr>
          <a:xfrm>
            <a:off x="7828913" y="6488668"/>
            <a:ext cx="1166493" cy="369332"/>
          </a:xfrm>
          <a:prstGeom prst="rect">
            <a:avLst/>
          </a:prstGeom>
          <a:noFill/>
        </p:spPr>
        <p:txBody>
          <a:bodyPr wrap="none" rtlCol="0">
            <a:spAutoFit/>
          </a:bodyPr>
          <a:lstStyle/>
          <a:p>
            <a:r>
              <a:rPr lang="en-US" dirty="0" smtClean="0"/>
              <a:t>Zhao 2016</a:t>
            </a:r>
            <a:endParaRPr lang="en-US" dirty="0"/>
          </a:p>
        </p:txBody>
      </p:sp>
    </p:spTree>
    <p:extLst>
      <p:ext uri="{BB962C8B-B14F-4D97-AF65-F5344CB8AC3E}">
        <p14:creationId xmlns:p14="http://schemas.microsoft.com/office/powerpoint/2010/main" val="10460541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Sequencing depth: number of sequenced reads for a given sample</a:t>
            </a:r>
          </a:p>
          <a:p>
            <a:r>
              <a:rPr lang="en-US" dirty="0" smtClean="0"/>
              <a:t>Deeper sequencing (20X vs. 40X) will allow for better transcript detection and read quantification</a:t>
            </a:r>
          </a:p>
          <a:p>
            <a:r>
              <a:rPr lang="en-US" dirty="0" smtClean="0"/>
              <a:t>Optimal library size can depend on complexity of </a:t>
            </a:r>
            <a:r>
              <a:rPr lang="en-US" dirty="0" err="1" smtClean="0"/>
              <a:t>transcriptome</a:t>
            </a:r>
            <a:r>
              <a:rPr lang="en-US" dirty="0" smtClean="0"/>
              <a:t>.</a:t>
            </a:r>
          </a:p>
          <a:p>
            <a:r>
              <a:rPr lang="en-US" dirty="0" smtClean="0"/>
              <a:t>Number of replicates</a:t>
            </a:r>
          </a:p>
          <a:p>
            <a:pPr marL="0" indent="0">
              <a:buNone/>
            </a:pPr>
            <a:endParaRPr lang="en-US" dirty="0" smtClean="0"/>
          </a:p>
        </p:txBody>
      </p:sp>
    </p:spTree>
    <p:extLst>
      <p:ext uri="{BB962C8B-B14F-4D97-AF65-F5344CB8AC3E}">
        <p14:creationId xmlns:p14="http://schemas.microsoft.com/office/powerpoint/2010/main" val="26124534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9"/>
            <a:ext cx="8229600" cy="1143000"/>
          </a:xfrm>
        </p:spPr>
        <p:txBody>
          <a:bodyPr>
            <a:noAutofit/>
          </a:bodyPr>
          <a:lstStyle/>
          <a:p>
            <a:r>
              <a:rPr lang="en-US" sz="3200" dirty="0" smtClean="0"/>
              <a:t>General RNA-</a:t>
            </a:r>
            <a:r>
              <a:rPr lang="en-US" sz="3200" dirty="0" err="1" smtClean="0"/>
              <a:t>seq</a:t>
            </a:r>
            <a:r>
              <a:rPr lang="en-US" sz="3200" dirty="0" smtClean="0"/>
              <a:t> Analysis Pipeline</a:t>
            </a:r>
            <a:endParaRPr lang="en-US" sz="3200" dirty="0"/>
          </a:p>
        </p:txBody>
      </p:sp>
      <p:sp>
        <p:nvSpPr>
          <p:cNvPr id="7" name="Rectangle 6"/>
          <p:cNvSpPr>
            <a:spLocks noChangeAspect="1"/>
          </p:cNvSpPr>
          <p:nvPr/>
        </p:nvSpPr>
        <p:spPr>
          <a:xfrm>
            <a:off x="2585310" y="1964235"/>
            <a:ext cx="3979754" cy="544990"/>
          </a:xfrm>
          <a:prstGeom prst="rect">
            <a:avLst/>
          </a:prstGeom>
          <a:ln>
            <a:solidFill>
              <a:srgbClr val="000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 </a:t>
            </a:r>
            <a:r>
              <a:rPr lang="en-US" b="1" dirty="0">
                <a:solidFill>
                  <a:prstClr val="black"/>
                </a:solidFill>
                <a:latin typeface="Calibri"/>
              </a:rPr>
              <a:t>Read Pre-Processing</a:t>
            </a:r>
          </a:p>
        </p:txBody>
      </p:sp>
      <p:sp>
        <p:nvSpPr>
          <p:cNvPr id="9" name="Rectangle 8"/>
          <p:cNvSpPr>
            <a:spLocks noChangeAspect="1"/>
          </p:cNvSpPr>
          <p:nvPr/>
        </p:nvSpPr>
        <p:spPr>
          <a:xfrm>
            <a:off x="2585310" y="2903371"/>
            <a:ext cx="3979754" cy="591315"/>
          </a:xfrm>
          <a:prstGeom prst="rect">
            <a:avLst/>
          </a:prstGeom>
          <a:ln>
            <a:solidFill>
              <a:srgbClr val="000000"/>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914400"/>
            <a:r>
              <a:rPr lang="en-US" b="1" dirty="0">
                <a:solidFill>
                  <a:prstClr val="black"/>
                </a:solidFill>
                <a:latin typeface="Calibri"/>
              </a:rPr>
              <a:t> Align Reads to Reference Genome or Transcriptome</a:t>
            </a:r>
          </a:p>
        </p:txBody>
      </p:sp>
      <p:sp>
        <p:nvSpPr>
          <p:cNvPr id="17" name="Rectangle 16"/>
          <p:cNvSpPr>
            <a:spLocks noChangeAspect="1"/>
          </p:cNvSpPr>
          <p:nvPr/>
        </p:nvSpPr>
        <p:spPr>
          <a:xfrm>
            <a:off x="3358598" y="5331058"/>
            <a:ext cx="2433174" cy="544990"/>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b="1" dirty="0">
                <a:solidFill>
                  <a:prstClr val="black"/>
                </a:solidFill>
                <a:latin typeface="Calibri"/>
              </a:rPr>
              <a:t>Read Normalization</a:t>
            </a:r>
          </a:p>
        </p:txBody>
      </p:sp>
      <p:sp>
        <p:nvSpPr>
          <p:cNvPr id="20" name="Rectangle 19"/>
          <p:cNvSpPr>
            <a:spLocks noChangeAspect="1"/>
          </p:cNvSpPr>
          <p:nvPr/>
        </p:nvSpPr>
        <p:spPr>
          <a:xfrm>
            <a:off x="3358600" y="6161882"/>
            <a:ext cx="2433174" cy="544990"/>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b="1" dirty="0">
                <a:solidFill>
                  <a:prstClr val="black"/>
                </a:solidFill>
                <a:latin typeface="Calibri"/>
              </a:rPr>
              <a:t>Statistical Testing </a:t>
            </a:r>
          </a:p>
        </p:txBody>
      </p:sp>
      <p:sp>
        <p:nvSpPr>
          <p:cNvPr id="21" name="Rectangle 20"/>
          <p:cNvSpPr>
            <a:spLocks noChangeAspect="1"/>
          </p:cNvSpPr>
          <p:nvPr/>
        </p:nvSpPr>
        <p:spPr>
          <a:xfrm>
            <a:off x="2583341" y="3848763"/>
            <a:ext cx="1870107" cy="591315"/>
          </a:xfrm>
          <a:prstGeom prst="rect">
            <a:avLst/>
          </a:prstGeom>
          <a:ln>
            <a:solidFill>
              <a:srgbClr val="00000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b="1" dirty="0">
                <a:solidFill>
                  <a:prstClr val="black"/>
                </a:solidFill>
                <a:latin typeface="Calibri"/>
              </a:rPr>
              <a:t> Count </a:t>
            </a:r>
          </a:p>
        </p:txBody>
      </p:sp>
      <p:cxnSp>
        <p:nvCxnSpPr>
          <p:cNvPr id="58" name="Straight Arrow Connector 57"/>
          <p:cNvCxnSpPr>
            <a:endCxn id="9" idx="0"/>
          </p:cNvCxnSpPr>
          <p:nvPr/>
        </p:nvCxnSpPr>
        <p:spPr>
          <a:xfrm>
            <a:off x="4575187" y="2500017"/>
            <a:ext cx="0" cy="4033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123097" y="3494686"/>
            <a:ext cx="0" cy="32087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3952391" y="3494686"/>
            <a:ext cx="2" cy="35407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Rectangle 11"/>
          <p:cNvSpPr>
            <a:spLocks noChangeAspect="1"/>
          </p:cNvSpPr>
          <p:nvPr/>
        </p:nvSpPr>
        <p:spPr>
          <a:xfrm>
            <a:off x="4700860" y="3848763"/>
            <a:ext cx="1864203" cy="591315"/>
          </a:xfrm>
          <a:prstGeom prst="rect">
            <a:avLst/>
          </a:prstGeom>
          <a:ln>
            <a:solidFill>
              <a:srgbClr val="00000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b="1" dirty="0">
                <a:solidFill>
                  <a:prstClr val="black"/>
                </a:solidFill>
                <a:latin typeface="Calibri"/>
              </a:rPr>
              <a:t> Assemble and Quantify Reads</a:t>
            </a:r>
          </a:p>
        </p:txBody>
      </p:sp>
      <p:cxnSp>
        <p:nvCxnSpPr>
          <p:cNvPr id="108" name="Straight Arrow Connector 107"/>
          <p:cNvCxnSpPr>
            <a:stCxn id="17" idx="2"/>
            <a:endCxn id="20" idx="0"/>
          </p:cNvCxnSpPr>
          <p:nvPr/>
        </p:nvCxnSpPr>
        <p:spPr>
          <a:xfrm>
            <a:off x="4575185" y="5876048"/>
            <a:ext cx="2" cy="28583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950116" y="4428698"/>
            <a:ext cx="0" cy="9023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163973" y="4440078"/>
            <a:ext cx="1" cy="89098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a:spLocks noChangeAspect="1"/>
          </p:cNvSpPr>
          <p:nvPr/>
        </p:nvSpPr>
        <p:spPr>
          <a:xfrm>
            <a:off x="2585310" y="1046167"/>
            <a:ext cx="3979754" cy="544990"/>
          </a:xfrm>
          <a:prstGeom prst="rect">
            <a:avLst/>
          </a:prstGeom>
          <a:ln>
            <a:solidFill>
              <a:srgbClr val="000000"/>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lang="en-US" dirty="0">
                <a:solidFill>
                  <a:prstClr val="black"/>
                </a:solidFill>
                <a:latin typeface="Calibri"/>
              </a:rPr>
              <a:t> </a:t>
            </a:r>
            <a:r>
              <a:rPr lang="en-US" b="1" dirty="0" smtClean="0">
                <a:solidFill>
                  <a:prstClr val="black"/>
                </a:solidFill>
                <a:latin typeface="Calibri"/>
              </a:rPr>
              <a:t>Sequence reads</a:t>
            </a:r>
            <a:endParaRPr lang="en-US" b="1" dirty="0">
              <a:solidFill>
                <a:prstClr val="black"/>
              </a:solidFill>
              <a:latin typeface="Calibri"/>
            </a:endParaRPr>
          </a:p>
        </p:txBody>
      </p:sp>
      <p:cxnSp>
        <p:nvCxnSpPr>
          <p:cNvPr id="39" name="Straight Arrow Connector 38"/>
          <p:cNvCxnSpPr/>
          <p:nvPr/>
        </p:nvCxnSpPr>
        <p:spPr>
          <a:xfrm>
            <a:off x="4579137" y="1574662"/>
            <a:ext cx="0" cy="4033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432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Read Preprocessing and Quality Control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Trim adapters</a:t>
            </a:r>
          </a:p>
          <a:p>
            <a:r>
              <a:rPr lang="en-US" dirty="0" smtClean="0"/>
              <a:t>Trim low quality score sequences (usually based on PHRED score)</a:t>
            </a:r>
          </a:p>
          <a:p>
            <a:r>
              <a:rPr lang="en-US" dirty="0" smtClean="0"/>
              <a:t>Typically score between 10-20 </a:t>
            </a:r>
            <a:endParaRPr lang="en-US" dirty="0" smtClean="0"/>
          </a:p>
          <a:p>
            <a:r>
              <a:rPr lang="en-US" dirty="0" smtClean="0"/>
              <a:t>Measure GC content of reads</a:t>
            </a:r>
            <a:endParaRPr lang="en-US" dirty="0" smtClean="0"/>
          </a:p>
          <a:p>
            <a:r>
              <a:rPr lang="en-US" dirty="0" smtClean="0"/>
              <a:t>Trim low quality ends of reads </a:t>
            </a:r>
          </a:p>
          <a:p>
            <a:r>
              <a:rPr lang="en-US" dirty="0" smtClean="0"/>
              <a:t>Tools:</a:t>
            </a:r>
          </a:p>
          <a:p>
            <a:pPr lvl="1"/>
            <a:r>
              <a:rPr lang="en-US" dirty="0" err="1" smtClean="0"/>
              <a:t>Trimmomatic</a:t>
            </a:r>
            <a:endParaRPr lang="en-US" dirty="0" smtClean="0"/>
          </a:p>
          <a:p>
            <a:pPr lvl="1"/>
            <a:r>
              <a:rPr lang="en-US" dirty="0" err="1" smtClean="0"/>
              <a:t>Cutadapt</a:t>
            </a:r>
            <a:endParaRPr lang="en-US" dirty="0" smtClean="0"/>
          </a:p>
          <a:p>
            <a:pPr lvl="1"/>
            <a:r>
              <a:rPr lang="en-US" dirty="0" err="1" smtClean="0"/>
              <a:t>BBTools</a:t>
            </a:r>
            <a:endParaRPr lang="en-US" dirty="0" smtClean="0"/>
          </a:p>
          <a:p>
            <a:pPr lvl="1"/>
            <a:r>
              <a:rPr lang="en-US" dirty="0" err="1" smtClean="0"/>
              <a:t>FastQC</a:t>
            </a:r>
            <a:endParaRPr lang="en-US" dirty="0" smtClean="0"/>
          </a:p>
          <a:p>
            <a:pPr lvl="1"/>
            <a:endParaRPr lang="en-US" dirty="0" smtClean="0"/>
          </a:p>
          <a:p>
            <a:endParaRPr lang="en-US" dirty="0" smtClean="0"/>
          </a:p>
          <a:p>
            <a:endParaRPr lang="en-US" dirty="0"/>
          </a:p>
        </p:txBody>
      </p:sp>
      <p:sp>
        <p:nvSpPr>
          <p:cNvPr id="4" name="TextBox 3"/>
          <p:cNvSpPr txBox="1"/>
          <p:nvPr/>
        </p:nvSpPr>
        <p:spPr>
          <a:xfrm>
            <a:off x="8070450" y="6488668"/>
            <a:ext cx="616350" cy="369332"/>
          </a:xfrm>
          <a:prstGeom prst="rect">
            <a:avLst/>
          </a:prstGeom>
          <a:noFill/>
        </p:spPr>
        <p:txBody>
          <a:bodyPr wrap="none" rtlCol="0">
            <a:spAutoFit/>
          </a:bodyPr>
          <a:lstStyle/>
          <a:p>
            <a:pPr defTabSz="914400"/>
            <a:r>
              <a:rPr lang="en-US" dirty="0">
                <a:solidFill>
                  <a:prstClr val="black"/>
                </a:solidFill>
                <a:latin typeface="Calibri"/>
              </a:rPr>
              <a:t>Leek</a:t>
            </a:r>
          </a:p>
        </p:txBody>
      </p:sp>
    </p:spTree>
    <p:extLst>
      <p:ext uri="{BB962C8B-B14F-4D97-AF65-F5344CB8AC3E}">
        <p14:creationId xmlns:p14="http://schemas.microsoft.com/office/powerpoint/2010/main" val="26236372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309"/>
            <a:ext cx="2464308" cy="4214205"/>
          </a:xfrm>
        </p:spPr>
        <p:txBody>
          <a:bodyPr>
            <a:normAutofit/>
          </a:bodyPr>
          <a:lstStyle/>
          <a:p>
            <a:r>
              <a:rPr lang="en-US" dirty="0" smtClean="0"/>
              <a:t>RNA-</a:t>
            </a:r>
            <a:r>
              <a:rPr lang="en-US" dirty="0" err="1" smtClean="0"/>
              <a:t>seq</a:t>
            </a:r>
            <a:r>
              <a:rPr lang="en-US" dirty="0" smtClean="0"/>
              <a:t> quality by read position</a:t>
            </a:r>
            <a:endParaRPr lang="en-US" dirty="0"/>
          </a:p>
        </p:txBody>
      </p:sp>
      <p:pic>
        <p:nvPicPr>
          <p:cNvPr id="5" name="Picture 4" descr="a-Phred-quality-score-of-the-average-distribution-over-all-reads-across-all-samples-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308" y="164474"/>
            <a:ext cx="6509722" cy="6693526"/>
          </a:xfrm>
          <a:prstGeom prst="rect">
            <a:avLst/>
          </a:prstGeom>
        </p:spPr>
      </p:pic>
      <p:sp>
        <p:nvSpPr>
          <p:cNvPr id="6" name="TextBox 5"/>
          <p:cNvSpPr txBox="1"/>
          <p:nvPr/>
        </p:nvSpPr>
        <p:spPr>
          <a:xfrm>
            <a:off x="151016" y="6304002"/>
            <a:ext cx="1934168" cy="369332"/>
          </a:xfrm>
          <a:prstGeom prst="rect">
            <a:avLst/>
          </a:prstGeom>
          <a:noFill/>
        </p:spPr>
        <p:txBody>
          <a:bodyPr wrap="none" rtlCol="0">
            <a:spAutoFit/>
          </a:bodyPr>
          <a:lstStyle/>
          <a:p>
            <a:r>
              <a:rPr lang="en-US" dirty="0" err="1" smtClean="0"/>
              <a:t>Bonnal</a:t>
            </a:r>
            <a:r>
              <a:rPr lang="en-US" dirty="0" smtClean="0"/>
              <a:t> et al., 2015</a:t>
            </a:r>
            <a:endParaRPr lang="en-US" dirty="0"/>
          </a:p>
        </p:txBody>
      </p:sp>
    </p:spTree>
    <p:extLst>
      <p:ext uri="{BB962C8B-B14F-4D97-AF65-F5344CB8AC3E}">
        <p14:creationId xmlns:p14="http://schemas.microsoft.com/office/powerpoint/2010/main" val="1759870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917</TotalTime>
  <Words>1472</Words>
  <Application>Microsoft Macintosh PowerPoint</Application>
  <PresentationFormat>On-screen Show (4:3)</PresentationFormat>
  <Paragraphs>187</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Introduction to reference based RNA-seq</vt:lpstr>
      <vt:lpstr>What are the goals of RNA-seq?</vt:lpstr>
      <vt:lpstr>Reference-based RNA-seq </vt:lpstr>
      <vt:lpstr>Getting the data</vt:lpstr>
      <vt:lpstr>PowerPoint Presentation</vt:lpstr>
      <vt:lpstr>Other considerations</vt:lpstr>
      <vt:lpstr>General RNA-seq Analysis Pipeline</vt:lpstr>
      <vt:lpstr>Step 1: Read Preprocessing and Quality Control</vt:lpstr>
      <vt:lpstr>RNA-seq quality by read position</vt:lpstr>
      <vt:lpstr>GC content</vt:lpstr>
      <vt:lpstr>Step 2: Alignment to genome or transcriptome </vt:lpstr>
      <vt:lpstr>HISAT2: Hierarchical Indexing for Spliced Alignment of Transcripts</vt:lpstr>
      <vt:lpstr>STAR: </vt:lpstr>
      <vt:lpstr>Splice-junction detection</vt:lpstr>
      <vt:lpstr>Step 3: Counts</vt:lpstr>
      <vt:lpstr>Step 3: Counts cont. </vt:lpstr>
      <vt:lpstr>Step 3: Assemble and quantify</vt:lpstr>
      <vt:lpstr>Intro to Differential Gene Expression Analysis</vt:lpstr>
      <vt:lpstr>Normalized parameters</vt:lpstr>
      <vt:lpstr>Steps 4 and 5: Tools for Normalization and statistical tests</vt:lpstr>
      <vt:lpstr>PowerPoint Presentation</vt:lpstr>
      <vt:lpstr>Citations</vt:lpstr>
    </vt:vector>
  </TitlesOfParts>
  <Company>PhD 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reference based RNA-seq</dc:title>
  <dc:creator>Erin Roberts</dc:creator>
  <cp:lastModifiedBy>Erin Roberts</cp:lastModifiedBy>
  <cp:revision>27</cp:revision>
  <dcterms:created xsi:type="dcterms:W3CDTF">2018-04-04T01:11:52Z</dcterms:created>
  <dcterms:modified xsi:type="dcterms:W3CDTF">2018-04-04T17:49:26Z</dcterms:modified>
</cp:coreProperties>
</file>