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66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212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5D1574A3-7A5B-458D-906B-426D01BD236C}" type="datetimeFigureOut">
              <a:rPr lang="en-US" smtClean="0"/>
              <a:t>2021-12-25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2E6E87EB-76D4-4442-A1F3-D2B895980074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574A3-7A5B-458D-906B-426D01BD236C}" type="datetimeFigureOut">
              <a:rPr lang="en-US" smtClean="0"/>
              <a:t>2021-12-25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E87EB-76D4-4442-A1F3-D2B8959800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574A3-7A5B-458D-906B-426D01BD236C}" type="datetimeFigureOut">
              <a:rPr lang="en-US" smtClean="0"/>
              <a:t>2021-12-25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E87EB-76D4-4442-A1F3-D2B8959800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5D1574A3-7A5B-458D-906B-426D01BD236C}" type="datetimeFigureOut">
              <a:rPr lang="en-US" smtClean="0"/>
              <a:t>2021-12-25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2E6E87EB-76D4-4442-A1F3-D2B89598007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5D1574A3-7A5B-458D-906B-426D01BD236C}" type="datetimeFigureOut">
              <a:rPr lang="en-US" smtClean="0"/>
              <a:t>2021-12-25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2E6E87EB-76D4-4442-A1F3-D2B895980074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574A3-7A5B-458D-906B-426D01BD236C}" type="datetimeFigureOut">
              <a:rPr lang="en-US" smtClean="0"/>
              <a:t>2021-12-25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E87EB-76D4-4442-A1F3-D2B89598007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574A3-7A5B-458D-906B-426D01BD236C}" type="datetimeFigureOut">
              <a:rPr lang="en-US" smtClean="0"/>
              <a:t>2021-12-25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E87EB-76D4-4442-A1F3-D2B89598007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D1574A3-7A5B-458D-906B-426D01BD236C}" type="datetimeFigureOut">
              <a:rPr lang="en-US" smtClean="0"/>
              <a:t>2021-12-25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2E6E87EB-76D4-4442-A1F3-D2B89598007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574A3-7A5B-458D-906B-426D01BD236C}" type="datetimeFigureOut">
              <a:rPr lang="en-US" smtClean="0"/>
              <a:t>2021-12-25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E87EB-76D4-4442-A1F3-D2B8959800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5D1574A3-7A5B-458D-906B-426D01BD236C}" type="datetimeFigureOut">
              <a:rPr lang="en-US" smtClean="0"/>
              <a:t>2021-12-25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2E6E87EB-76D4-4442-A1F3-D2B895980074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D1574A3-7A5B-458D-906B-426D01BD236C}" type="datetimeFigureOut">
              <a:rPr lang="en-US" smtClean="0"/>
              <a:t>2021-12-25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2E6E87EB-76D4-4442-A1F3-D2B895980074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5D1574A3-7A5B-458D-906B-426D01BD236C}" type="datetimeFigureOut">
              <a:rPr lang="en-US" smtClean="0"/>
              <a:t>2021-12-25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2E6E87EB-76D4-4442-A1F3-D2B89598007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ySimpleGUI/PySimpleGUI/blob/master/DemoPrograms/Demo_Matplotlib_Embedded_Toolbar.py" TargetMode="External"/><Relationship Id="rId7" Type="http://schemas.openxmlformats.org/officeDocument/2006/relationships/image" Target="../media/image10.png"/><Relationship Id="rId2" Type="http://schemas.openxmlformats.org/officeDocument/2006/relationships/hyperlink" Target="https://youtu.be/6sBB-gRhfjE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htnminh.notion.site/The-Penniless-Pilgrim-Riddle-e3bbfaf5d7b949fdadf5a898df1f8883" TargetMode="External"/><Relationship Id="rId5" Type="http://schemas.openxmlformats.org/officeDocument/2006/relationships/hyperlink" Target="https://htnminh.github.io/AI-intro-project/" TargetMode="External"/><Relationship Id="rId4" Type="http://schemas.openxmlformats.org/officeDocument/2006/relationships/hyperlink" Target="https://github.com/htnminh/AI-intro-project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youtu.be/6sBB-gRhfj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EA9466E-4AC2-4FC0-A0A7-F853A1CA5B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EC7733CC-78EE-412F-B541-B3C2A5A662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1281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>
                <a:latin typeface="Calibri" pitchFamily="34" charset="0"/>
                <a:cs typeface="Calibri" pitchFamily="34" charset="0"/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latin typeface="Calibri" pitchFamily="34" charset="0"/>
                <a:cs typeface="Calibri" pitchFamily="34" charset="0"/>
              </a:rPr>
              <a:t>Search algorithms:</a:t>
            </a:r>
          </a:p>
          <a:p>
            <a:pPr>
              <a:buFontTx/>
              <a:buChar char="-"/>
            </a:pPr>
            <a:r>
              <a:rPr lang="en-US" dirty="0">
                <a:latin typeface="Calibri" pitchFamily="34" charset="0"/>
                <a:cs typeface="Calibri" pitchFamily="34" charset="0"/>
              </a:rPr>
              <a:t>RBFS most suitable</a:t>
            </a:r>
          </a:p>
          <a:p>
            <a:pPr>
              <a:buFontTx/>
              <a:buChar char="-"/>
            </a:pPr>
            <a:r>
              <a:rPr lang="en-US" dirty="0">
                <a:latin typeface="Calibri" pitchFamily="34" charset="0"/>
                <a:cs typeface="Calibri" pitchFamily="34" charset="0"/>
              </a:rPr>
              <a:t>A* not suitable due to having to take into account unpredictable cost up to the expanding node</a:t>
            </a:r>
          </a:p>
          <a:p>
            <a:pPr>
              <a:buFontTx/>
              <a:buChar char="-"/>
            </a:pPr>
            <a:r>
              <a:rPr lang="en-US" dirty="0">
                <a:latin typeface="Calibri" pitchFamily="34" charset="0"/>
                <a:cs typeface="Calibri" pitchFamily="34" charset="0"/>
              </a:rPr>
              <a:t>DFS finds solution quickly if expanded from goal; however, it fails on all boards that start only has one way to reach goal, and adjacent node has less than 3 possible moves</a:t>
            </a:r>
          </a:p>
          <a:p>
            <a:pPr>
              <a:buFont typeface="Courier New" pitchFamily="49" charset="0"/>
              <a:buChar char="o"/>
            </a:pPr>
            <a:r>
              <a:rPr lang="en-US" dirty="0">
                <a:latin typeface="Calibri" pitchFamily="34" charset="0"/>
                <a:cs typeface="Calibri" pitchFamily="34" charset="0"/>
              </a:rPr>
              <a:t>Possible extensions:</a:t>
            </a:r>
          </a:p>
          <a:p>
            <a:pPr marL="0" indent="0">
              <a:buNone/>
            </a:pPr>
            <a:r>
              <a:rPr lang="en-US" dirty="0">
                <a:latin typeface="Calibri" pitchFamily="34" charset="0"/>
                <a:cs typeface="Calibri" pitchFamily="34" charset="0"/>
              </a:rPr>
              <a:t>Road removal, path length limit, random modifiers, time constraint, etc.</a:t>
            </a:r>
          </a:p>
        </p:txBody>
      </p:sp>
    </p:spTree>
    <p:extLst>
      <p:ext uri="{BB962C8B-B14F-4D97-AF65-F5344CB8AC3E}">
        <p14:creationId xmlns:p14="http://schemas.microsoft.com/office/powerpoint/2010/main" val="26293183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>
                <a:latin typeface="Calibri" pitchFamily="34" charset="0"/>
                <a:cs typeface="Calibri" pitchFamily="34" charset="0"/>
              </a:rPr>
              <a:t>References and additional links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3400" y="1295400"/>
            <a:ext cx="7772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>
                <a:latin typeface="Calibri" pitchFamily="34" charset="0"/>
                <a:cs typeface="Calibri" pitchFamily="34" charset="0"/>
              </a:rPr>
              <a:t>TED-ED’s video: </a:t>
            </a:r>
            <a:r>
              <a:rPr lang="en-US" dirty="0">
                <a:latin typeface="Calibri" pitchFamily="34" charset="0"/>
                <a:cs typeface="Calibri" pitchFamily="34" charset="0"/>
                <a:hlinkClick r:id="rId2"/>
              </a:rPr>
              <a:t>https://youtu.be/6sBB-gRhfjE </a:t>
            </a:r>
            <a:endParaRPr lang="en-US" dirty="0">
              <a:latin typeface="Calibri" pitchFamily="34" charset="0"/>
              <a:cs typeface="Calibri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dirty="0">
                <a:latin typeface="Calibri" pitchFamily="34" charset="0"/>
                <a:cs typeface="Calibri" pitchFamily="34" charset="0"/>
              </a:rPr>
              <a:t>Demo program: </a:t>
            </a:r>
            <a:r>
              <a:rPr lang="en-US" dirty="0">
                <a:latin typeface="Calibri" pitchFamily="34" charset="0"/>
                <a:cs typeface="Calibri" pitchFamily="34" charset="0"/>
                <a:hlinkClick r:id="rId3"/>
              </a:rPr>
              <a:t>https://github.com/PySimpleGUI/PySimpleGUI/blob/master/DemoPrograms/Demo_Matplotlib_Embedded_Toolbar.py</a:t>
            </a:r>
            <a:endParaRPr lang="en-US" dirty="0">
              <a:latin typeface="Calibri" pitchFamily="34" charset="0"/>
              <a:cs typeface="Calibri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dirty="0" err="1">
                <a:latin typeface="Calibri" pitchFamily="34" charset="0"/>
                <a:cs typeface="Calibri" pitchFamily="34" charset="0"/>
              </a:rPr>
              <a:t>GitHub</a:t>
            </a:r>
            <a:r>
              <a:rPr lang="en-US" dirty="0">
                <a:latin typeface="Calibri" pitchFamily="34" charset="0"/>
                <a:cs typeface="Calibri" pitchFamily="34" charset="0"/>
              </a:rPr>
              <a:t> repository: : </a:t>
            </a:r>
            <a:r>
              <a:rPr lang="en-US" dirty="0">
                <a:latin typeface="Calibri" pitchFamily="34" charset="0"/>
                <a:cs typeface="Calibri" pitchFamily="34" charset="0"/>
                <a:hlinkClick r:id="rId4"/>
              </a:rPr>
              <a:t>https://github.com/htnminh/AI-intro-project</a:t>
            </a:r>
            <a:endParaRPr lang="en-US" dirty="0">
              <a:latin typeface="Calibri" pitchFamily="34" charset="0"/>
              <a:cs typeface="Calibri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dirty="0">
                <a:latin typeface="Calibri" pitchFamily="34" charset="0"/>
                <a:cs typeface="Calibri" pitchFamily="34" charset="0"/>
              </a:rPr>
              <a:t>Project website: </a:t>
            </a:r>
            <a:r>
              <a:rPr lang="en-US" dirty="0">
                <a:latin typeface="Calibri" pitchFamily="34" charset="0"/>
                <a:cs typeface="Calibri" pitchFamily="34" charset="0"/>
                <a:hlinkClick r:id="rId5"/>
              </a:rPr>
              <a:t>https://htnminh.github.io/AI-intro-project/</a:t>
            </a:r>
            <a:endParaRPr lang="en-US" dirty="0">
              <a:latin typeface="Calibri" pitchFamily="34" charset="0"/>
              <a:cs typeface="Calibri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dirty="0">
                <a:latin typeface="Calibri" pitchFamily="34" charset="0"/>
                <a:cs typeface="Calibri" pitchFamily="34" charset="0"/>
              </a:rPr>
              <a:t>Report notion page: </a:t>
            </a:r>
            <a:r>
              <a:rPr lang="en-US" dirty="0">
                <a:latin typeface="Calibri" pitchFamily="34" charset="0"/>
                <a:cs typeface="Calibri" pitchFamily="34" charset="0"/>
                <a:hlinkClick r:id="rId6"/>
              </a:rPr>
              <a:t>https://htnminh.notion.site/The-Penniless-Pilgrim-Riddle-e3bbfaf5d7b949fdadf5a898df1f8883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3575950"/>
            <a:ext cx="4343400" cy="2939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306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14500" y="2743200"/>
            <a:ext cx="7239000" cy="1894362"/>
          </a:xfrm>
        </p:spPr>
        <p:txBody>
          <a:bodyPr anchor="ctr">
            <a:normAutofit/>
          </a:bodyPr>
          <a:lstStyle/>
          <a:p>
            <a:pPr algn="ctr"/>
            <a:r>
              <a:rPr lang="en-US" sz="4000" dirty="0">
                <a:latin typeface="Calibri" pitchFamily="34" charset="0"/>
                <a:cs typeface="Calibri" pitchFamily="34" charset="0"/>
              </a:rPr>
              <a:t>THE PENNILESS PILGRIM RIDDLE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sz="2400" dirty="0">
                <a:latin typeface="Calibri" pitchFamily="34" charset="0"/>
                <a:cs typeface="Calibri" pitchFamily="34" charset="0"/>
              </a:rPr>
              <a:t>An Introduction to AI group project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4600" y="2057400"/>
            <a:ext cx="563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Group 17 presents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81600" y="152400"/>
            <a:ext cx="3810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Contributors: </a:t>
            </a:r>
            <a:r>
              <a:rPr lang="en-US" b="1" dirty="0" err="1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Hoàng</a:t>
            </a:r>
            <a:r>
              <a:rPr lang="en-US" b="1" dirty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b="1" dirty="0" err="1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Trần</a:t>
            </a:r>
            <a:r>
              <a:rPr lang="en-US" b="1" dirty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b="1" dirty="0" err="1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Nhật</a:t>
            </a:r>
            <a:r>
              <a:rPr lang="en-US" b="1" dirty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 Minh</a:t>
            </a:r>
            <a:br>
              <a:rPr lang="en-US" b="1" dirty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</a:br>
            <a:r>
              <a:rPr lang="en-US" b="1" dirty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	       </a:t>
            </a:r>
            <a:r>
              <a:rPr lang="en-US" b="1" dirty="0" err="1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Nguyễn</a:t>
            </a:r>
            <a:r>
              <a:rPr lang="en-US" b="1" dirty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b="1" dirty="0" err="1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Hoàng</a:t>
            </a:r>
            <a:r>
              <a:rPr lang="en-US" b="1" dirty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b="1" dirty="0" err="1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Phúc</a:t>
            </a:r>
            <a:br>
              <a:rPr lang="en-US" b="1" dirty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</a:br>
            <a:r>
              <a:rPr lang="en-US" b="1" dirty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	       </a:t>
            </a:r>
            <a:r>
              <a:rPr lang="en-US" b="1" dirty="0" err="1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Lý</a:t>
            </a:r>
            <a:r>
              <a:rPr lang="en-US" b="1" dirty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b="1" dirty="0" err="1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Nhật</a:t>
            </a:r>
            <a:r>
              <a:rPr lang="en-US" b="1" dirty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 Nam</a:t>
            </a:r>
          </a:p>
          <a:p>
            <a:r>
              <a:rPr lang="en-US" b="1" dirty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	       </a:t>
            </a:r>
            <a:r>
              <a:rPr lang="en-US" b="1" dirty="0" err="1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Lê</a:t>
            </a:r>
            <a:r>
              <a:rPr lang="en-US" b="1" dirty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b="1" dirty="0" err="1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Thảo</a:t>
            </a:r>
            <a:r>
              <a:rPr lang="en-US" b="1" dirty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b="1" dirty="0" err="1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Anh</a:t>
            </a:r>
            <a:endParaRPr lang="en-US" b="1" dirty="0">
              <a:solidFill>
                <a:schemeClr val="tx2"/>
              </a:solidFill>
              <a:latin typeface="Calibri" pitchFamily="34" charset="0"/>
              <a:cs typeface="Calibri" pitchFamily="34" charset="0"/>
            </a:endParaRPr>
          </a:p>
          <a:p>
            <a:r>
              <a:rPr lang="en-US" b="1" dirty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	       </a:t>
            </a:r>
            <a:r>
              <a:rPr lang="en-US" b="1" dirty="0" err="1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Đỗ</a:t>
            </a:r>
            <a:r>
              <a:rPr lang="en-US" b="1" dirty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b="1" dirty="0" err="1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Xuân</a:t>
            </a:r>
            <a:r>
              <a:rPr lang="en-US" b="1" dirty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b="1" dirty="0" err="1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Phong</a:t>
            </a:r>
            <a:endParaRPr lang="en-US" b="1" dirty="0">
              <a:solidFill>
                <a:schemeClr val="tx2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859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>
                <a:latin typeface="Calibri" pitchFamily="34" charset="0"/>
                <a:cs typeface="Calibri" pitchFamily="34" charset="0"/>
              </a:rPr>
              <a:t>Problem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347988"/>
            <a:ext cx="7467600" cy="4873752"/>
          </a:xfrm>
        </p:spPr>
        <p:txBody>
          <a:bodyPr/>
          <a:lstStyle/>
          <a:p>
            <a:r>
              <a:rPr lang="en-US" dirty="0">
                <a:latin typeface="Calibri" pitchFamily="34" charset="0"/>
                <a:cs typeface="Calibri" pitchFamily="34" charset="0"/>
              </a:rPr>
              <a:t>Inspired by </a:t>
            </a:r>
            <a:r>
              <a:rPr lang="en-US" dirty="0">
                <a:latin typeface="Calibri" pitchFamily="34" charset="0"/>
                <a:cs typeface="Calibri" pitchFamily="34" charset="0"/>
                <a:hlinkClick r:id="rId2"/>
              </a:rPr>
              <a:t>this TED-ED video</a:t>
            </a:r>
            <a:endParaRPr lang="en-US" dirty="0">
              <a:latin typeface="Calibri" pitchFamily="34" charset="0"/>
              <a:cs typeface="Calibri" pitchFamily="34" charset="0"/>
            </a:endParaRPr>
          </a:p>
          <a:p>
            <a:r>
              <a:rPr lang="en-US" dirty="0">
                <a:latin typeface="Calibri" pitchFamily="34" charset="0"/>
                <a:cs typeface="Calibri" pitchFamily="34" charset="0"/>
              </a:rPr>
              <a:t>There’s a strange tax in this city</a:t>
            </a:r>
          </a:p>
          <a:p>
            <a:r>
              <a:rPr lang="en-US" dirty="0">
                <a:latin typeface="Calibri" pitchFamily="34" charset="0"/>
                <a:cs typeface="Calibri" pitchFamily="34" charset="0"/>
              </a:rPr>
              <a:t>Can you find your way to goal without having to pay?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895600"/>
            <a:ext cx="3823138" cy="34954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2968951"/>
            <a:ext cx="3962400" cy="3241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1597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>
                <a:latin typeface="Calibri" pitchFamily="34" charset="0"/>
                <a:cs typeface="Calibri" pitchFamily="34" charset="0"/>
              </a:rPr>
              <a:t>Problem Formulation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latin typeface="Calibri" pitchFamily="34" charset="0"/>
                <a:cs typeface="Calibri" pitchFamily="34" charset="0"/>
              </a:rPr>
              <a:t>Single-state problem, solving by searching</a:t>
            </a:r>
          </a:p>
          <a:p>
            <a:r>
              <a:rPr lang="en-US" dirty="0">
                <a:latin typeface="Calibri" pitchFamily="34" charset="0"/>
                <a:cs typeface="Calibri" pitchFamily="34" charset="0"/>
              </a:rPr>
              <a:t>Randomized initial board sizes: 4 to 8 each side</a:t>
            </a:r>
          </a:p>
          <a:p>
            <a:r>
              <a:rPr lang="en-US" dirty="0">
                <a:latin typeface="Calibri" pitchFamily="34" charset="0"/>
                <a:cs typeface="Calibri" pitchFamily="34" charset="0"/>
              </a:rPr>
              <a:t>4 available actions: U, D, L, R</a:t>
            </a:r>
          </a:p>
          <a:p>
            <a:r>
              <a:rPr lang="en-US" dirty="0">
                <a:latin typeface="Calibri" pitchFamily="34" charset="0"/>
                <a:cs typeface="Calibri" pitchFamily="34" charset="0"/>
              </a:rPr>
              <a:t>Output: time complexity, space complexity</a:t>
            </a:r>
          </a:p>
          <a:p>
            <a:pPr marL="0" indent="0">
              <a:buNone/>
            </a:pP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3324603"/>
            <a:ext cx="3200401" cy="285694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85800" y="6097114"/>
            <a:ext cx="358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  <a:cs typeface="Calibri" pitchFamily="34" charset="0"/>
              </a:rPr>
              <a:t>One of the randomized initial states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3437" y="3607357"/>
            <a:ext cx="2441763" cy="248975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257800" y="6101077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  <a:cs typeface="Calibri" pitchFamily="34" charset="0"/>
              </a:rPr>
              <a:t>Example solution</a:t>
            </a:r>
          </a:p>
        </p:txBody>
      </p:sp>
    </p:spTree>
    <p:extLst>
      <p:ext uri="{BB962C8B-B14F-4D97-AF65-F5344CB8AC3E}">
        <p14:creationId xmlns:p14="http://schemas.microsoft.com/office/powerpoint/2010/main" val="17332940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>
                <a:latin typeface="Calibri" pitchFamily="34" charset="0"/>
                <a:cs typeface="Calibri" pitchFamily="34" charset="0"/>
              </a:rPr>
              <a:t>Depth-first Search (DFS)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620000" cy="4873752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latin typeface="Calibri" pitchFamily="34" charset="0"/>
                <a:cs typeface="Calibri" pitchFamily="34" charset="0"/>
              </a:rPr>
              <a:t>Depth-first Search vs. Breadth-first Search:</a:t>
            </a:r>
          </a:p>
          <a:p>
            <a:pPr marL="0" indent="0">
              <a:buNone/>
            </a:pPr>
            <a:r>
              <a:rPr lang="en-US" sz="1800" dirty="0">
                <a:latin typeface="Calibri" pitchFamily="34" charset="0"/>
                <a:cs typeface="Calibri" pitchFamily="34" charset="0"/>
              </a:rPr>
              <a:t>Averaging/assuming two branches per node, c = m*n nodes with depth d = c/2 </a:t>
            </a:r>
          </a:p>
          <a:p>
            <a:pPr marL="0" indent="0">
              <a:buNone/>
            </a:pPr>
            <a:endParaRPr lang="en-US" sz="1800" dirty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endParaRPr lang="en-US" sz="1800" dirty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endParaRPr lang="en-US" sz="1800" dirty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endParaRPr lang="en-US" sz="1800" dirty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endParaRPr lang="en-US" sz="1800" dirty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endParaRPr lang="en-US" sz="1800" dirty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endParaRPr lang="en-US" sz="1800" dirty="0">
              <a:latin typeface="Calibri" pitchFamily="34" charset="0"/>
              <a:cs typeface="Calibri" pitchFamily="34" charset="0"/>
            </a:endParaRPr>
          </a:p>
          <a:p>
            <a:endParaRPr lang="en-US" dirty="0">
              <a:latin typeface="Calibri" pitchFamily="34" charset="0"/>
              <a:cs typeface="Calibri" pitchFamily="34" charset="0"/>
            </a:endParaRPr>
          </a:p>
          <a:p>
            <a:r>
              <a:rPr lang="en-US" dirty="0">
                <a:latin typeface="Calibri" pitchFamily="34" charset="0"/>
                <a:cs typeface="Calibri" pitchFamily="34" charset="0"/>
              </a:rPr>
              <a:t>However, DFS never reaches worst-case for space and time complexity, no guarantee for BFS</a:t>
            </a:r>
          </a:p>
          <a:p>
            <a:pPr>
              <a:buFont typeface="Symbol"/>
              <a:buChar char="Þ"/>
            </a:pPr>
            <a:r>
              <a:rPr lang="en-US" dirty="0">
                <a:latin typeface="Calibri" pitchFamily="34" charset="0"/>
                <a:cs typeface="Calibri" pitchFamily="34" charset="0"/>
              </a:rPr>
              <a:t>DFS more suitable</a:t>
            </a:r>
          </a:p>
          <a:p>
            <a:pPr marL="0" indent="0">
              <a:buNone/>
            </a:pPr>
            <a:r>
              <a:rPr lang="en-US" dirty="0">
                <a:latin typeface="Calibri" pitchFamily="34" charset="0"/>
                <a:cs typeface="Calibri" pitchFamily="34" charset="0"/>
              </a:rPr>
              <a:t>	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667000"/>
            <a:ext cx="8001000" cy="1939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6838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>
                <a:latin typeface="Calibri" pitchFamily="34" charset="0"/>
                <a:cs typeface="Calibri" pitchFamily="34" charset="0"/>
              </a:rPr>
              <a:t>DFS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>
                <a:latin typeface="Calibri" pitchFamily="34" charset="0"/>
                <a:cs typeface="Calibri" pitchFamily="34" charset="0"/>
              </a:rPr>
              <a:t>t_limit</a:t>
            </a:r>
            <a:r>
              <a:rPr lang="en-US" dirty="0">
                <a:latin typeface="Calibri" pitchFamily="34" charset="0"/>
                <a:cs typeface="Calibri" pitchFamily="34" charset="0"/>
              </a:rPr>
              <a:t>: 10 seconds</a:t>
            </a:r>
          </a:p>
          <a:p>
            <a:r>
              <a:rPr lang="en-US" dirty="0">
                <a:latin typeface="Calibri" pitchFamily="34" charset="0"/>
                <a:cs typeface="Calibri" pitchFamily="34" charset="0"/>
              </a:rPr>
              <a:t>Simple recursive DFS implementation</a:t>
            </a:r>
          </a:p>
          <a:p>
            <a:endParaRPr lang="en-US" dirty="0">
              <a:latin typeface="Calibri" pitchFamily="34" charset="0"/>
              <a:cs typeface="Calibri" pitchFamily="34" charset="0"/>
            </a:endParaRPr>
          </a:p>
          <a:p>
            <a:endParaRPr lang="en-US" dirty="0">
              <a:latin typeface="Calibri" pitchFamily="34" charset="0"/>
              <a:cs typeface="Calibri" pitchFamily="34" charset="0"/>
            </a:endParaRPr>
          </a:p>
          <a:p>
            <a:endParaRPr lang="en-US" dirty="0">
              <a:latin typeface="Calibri" pitchFamily="34" charset="0"/>
              <a:cs typeface="Calibri" pitchFamily="34" charset="0"/>
            </a:endParaRPr>
          </a:p>
          <a:p>
            <a:endParaRPr lang="en-US" dirty="0">
              <a:latin typeface="Calibri" pitchFamily="34" charset="0"/>
              <a:cs typeface="Calibri" pitchFamily="34" charset="0"/>
            </a:endParaRPr>
          </a:p>
          <a:p>
            <a:endParaRPr lang="en-US" dirty="0">
              <a:latin typeface="Calibri" pitchFamily="34" charset="0"/>
              <a:cs typeface="Calibri" pitchFamily="34" charset="0"/>
            </a:endParaRPr>
          </a:p>
          <a:p>
            <a:endParaRPr lang="en-US" dirty="0">
              <a:latin typeface="Calibri" pitchFamily="34" charset="0"/>
              <a:cs typeface="Calibri" pitchFamily="34" charset="0"/>
            </a:endParaRPr>
          </a:p>
          <a:p>
            <a:endParaRPr lang="en-US" dirty="0">
              <a:latin typeface="Calibri" pitchFamily="34" charset="0"/>
              <a:cs typeface="Calibri" pitchFamily="34" charset="0"/>
            </a:endParaRPr>
          </a:p>
          <a:p>
            <a:r>
              <a:rPr lang="en-US" dirty="0">
                <a:latin typeface="Calibri" pitchFamily="34" charset="0"/>
                <a:cs typeface="Calibri" pitchFamily="34" charset="0"/>
              </a:rPr>
              <a:t>Difficulties: No setbacks aside from needing decent CPU and plenty of RAM.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514600"/>
            <a:ext cx="5829805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6630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>
                <a:latin typeface="Calibri" pitchFamily="34" charset="0"/>
                <a:cs typeface="Calibri" pitchFamily="34" charset="0"/>
              </a:rPr>
              <a:t>A-star Search (A*)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latin typeface="Calibri" pitchFamily="34" charset="0"/>
                <a:cs typeface="Calibri" pitchFamily="34" charset="0"/>
              </a:rPr>
              <a:t>Heuristic problem: none actually worked for majority of boards =&gt; “bending” definition</a:t>
            </a:r>
          </a:p>
          <a:p>
            <a:r>
              <a:rPr lang="en-US" dirty="0">
                <a:latin typeface="Calibri" pitchFamily="34" charset="0"/>
                <a:cs typeface="Calibri" pitchFamily="34" charset="0"/>
              </a:rPr>
              <a:t>Implementing code</a:t>
            </a:r>
          </a:p>
          <a:p>
            <a:r>
              <a:rPr lang="en-US" dirty="0">
                <a:latin typeface="Calibri" pitchFamily="34" charset="0"/>
                <a:cs typeface="Calibri" pitchFamily="34" charset="0"/>
              </a:rPr>
              <a:t>Difficulties in implementing:</a:t>
            </a:r>
          </a:p>
          <a:p>
            <a:pPr>
              <a:buFontTx/>
              <a:buChar char="-"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Finding a solution to the heuristic problem</a:t>
            </a:r>
            <a:r>
              <a:rPr lang="en-US" dirty="0">
                <a:latin typeface="Calibri" pitchFamily="34" charset="0"/>
                <a:cs typeface="Calibri" pitchFamily="34" charset="0"/>
              </a:rPr>
              <a:t>:</a:t>
            </a:r>
          </a:p>
          <a:p>
            <a:pPr marL="0" indent="0">
              <a:buNone/>
            </a:pPr>
            <a:r>
              <a:rPr lang="en-US" sz="1800" dirty="0">
                <a:latin typeface="Calibri" pitchFamily="34" charset="0"/>
                <a:cs typeface="Calibri" pitchFamily="34" charset="0"/>
              </a:rPr>
              <a:t>For the sake of simple heuristic, understandable in a peek, without over-arching presentation time limit, we settled on a simple heuristic instead, accepting that solution is imperfect.</a:t>
            </a:r>
          </a:p>
          <a:p>
            <a:pPr>
              <a:buFontTx/>
              <a:buChar char="-"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Dropping optimal path searching:</a:t>
            </a:r>
          </a:p>
          <a:p>
            <a:pPr marL="0" indent="0">
              <a:buNone/>
            </a:pPr>
            <a:r>
              <a:rPr lang="en-US" sz="1800" dirty="0">
                <a:latin typeface="Calibri" pitchFamily="34" charset="0"/>
                <a:cs typeface="Calibri" pitchFamily="34" charset="0"/>
              </a:rPr>
              <a:t>Cannot design true heuristic within the time available</a:t>
            </a:r>
          </a:p>
          <a:p>
            <a:pPr>
              <a:buFontTx/>
              <a:buChar char="-"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Simple formula, space-friendly, not optimal, can be pessimistic, guides A* to solution</a:t>
            </a:r>
          </a:p>
          <a:p>
            <a:pPr marL="0" indent="0">
              <a:buNone/>
            </a:pPr>
            <a:endParaRPr lang="en-US" sz="1800" dirty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04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>
                <a:latin typeface="Calibri" pitchFamily="34" charset="0"/>
                <a:cs typeface="Calibri" pitchFamily="34" charset="0"/>
              </a:rPr>
              <a:t>Recursive Best-first Search (RBFS)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latin typeface="Calibri" pitchFamily="34" charset="0"/>
                <a:cs typeface="Calibri" pitchFamily="34" charset="0"/>
              </a:rPr>
              <a:t>Applying RBFS algorithm</a:t>
            </a:r>
          </a:p>
          <a:p>
            <a:r>
              <a:rPr lang="en-US" dirty="0">
                <a:latin typeface="Calibri" pitchFamily="34" charset="0"/>
                <a:cs typeface="Calibri" pitchFamily="34" charset="0"/>
              </a:rPr>
              <a:t>Some difficulties:</a:t>
            </a:r>
          </a:p>
          <a:p>
            <a:pPr>
              <a:buFontTx/>
              <a:buChar char="-"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Estimating heuristic unlikely to be </a:t>
            </a:r>
          </a:p>
          <a:p>
            <a:pPr marL="0" indent="0">
              <a:buNone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correct because non-uniformly</a:t>
            </a:r>
          </a:p>
          <a:p>
            <a:pPr marL="0" indent="0">
              <a:buNone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changing path cost</a:t>
            </a:r>
          </a:p>
          <a:p>
            <a:pPr>
              <a:buFontTx/>
              <a:buChar char="-"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Can be stuck in infinite loop</a:t>
            </a:r>
          </a:p>
          <a:p>
            <a:pPr>
              <a:buFontTx/>
              <a:buChar char="-"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Not good enough heuristic leads to</a:t>
            </a:r>
          </a:p>
          <a:p>
            <a:pPr marL="0" indent="0">
              <a:buNone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skipping some branches, not finding the ideal solution</a:t>
            </a:r>
          </a:p>
          <a:p>
            <a:pPr>
              <a:buFontTx/>
              <a:buChar char="-"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Difficult balancing time and space complexity</a:t>
            </a:r>
          </a:p>
          <a:p>
            <a:pPr>
              <a:buFontTx/>
              <a:buChar char="-"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Data samples may be unsolvable, not easy to prove</a:t>
            </a:r>
          </a:p>
          <a:p>
            <a:pPr>
              <a:buFontTx/>
              <a:buChar char="-"/>
            </a:pPr>
            <a:endParaRPr lang="en-US" sz="20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1447800"/>
            <a:ext cx="3828090" cy="2760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0369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>
                <a:latin typeface="Calibri" pitchFamily="34" charset="0"/>
                <a:cs typeface="Calibri" pitchFamily="34" charset="0"/>
              </a:rPr>
              <a:t>Comparing Algorithms’ Results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1143000"/>
            <a:ext cx="5867400" cy="2854411"/>
          </a:xfrm>
        </p:spPr>
      </p:pic>
      <p:sp>
        <p:nvSpPr>
          <p:cNvPr id="5" name="TextBox 4"/>
          <p:cNvSpPr txBox="1"/>
          <p:nvPr/>
        </p:nvSpPr>
        <p:spPr>
          <a:xfrm>
            <a:off x="457200" y="3962400"/>
            <a:ext cx="7620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alibri" pitchFamily="34" charset="0"/>
                <a:cs typeface="Calibri" pitchFamily="34" charset="0"/>
              </a:rPr>
              <a:t>Recap:</a:t>
            </a:r>
          </a:p>
          <a:p>
            <a:pPr marL="285750" indent="-285750">
              <a:buFontTx/>
              <a:buChar char="-"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Did it find a solution? : RBFS &gt; A* &gt; DFS</a:t>
            </a:r>
          </a:p>
          <a:p>
            <a:pPr marL="285750" indent="-285750">
              <a:buFontTx/>
              <a:buChar char="-"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How fast?: RBFS &gt; DFS &gt; A*</a:t>
            </a:r>
          </a:p>
          <a:p>
            <a:pPr marL="285750" indent="-285750">
              <a:buFontTx/>
              <a:buChar char="-"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Space-efficient?:</a:t>
            </a:r>
          </a:p>
          <a:p>
            <a:pPr marL="285750" indent="-285750">
              <a:buFontTx/>
              <a:buChar char="-"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I/O operations needed?: </a:t>
            </a:r>
          </a:p>
        </p:txBody>
      </p:sp>
    </p:spTree>
    <p:extLst>
      <p:ext uri="{BB962C8B-B14F-4D97-AF65-F5344CB8AC3E}">
        <p14:creationId xmlns:p14="http://schemas.microsoft.com/office/powerpoint/2010/main" val="6983832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503</TotalTime>
  <Words>541</Words>
  <Application>Microsoft Office PowerPoint</Application>
  <PresentationFormat>Trình chiếu Trên màn hình (4:3)</PresentationFormat>
  <Paragraphs>84</Paragraphs>
  <Slides>11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6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11</vt:i4>
      </vt:variant>
    </vt:vector>
  </HeadingPairs>
  <TitlesOfParts>
    <vt:vector size="18" baseType="lpstr">
      <vt:lpstr>Calibri</vt:lpstr>
      <vt:lpstr>Century Schoolbook</vt:lpstr>
      <vt:lpstr>Courier New</vt:lpstr>
      <vt:lpstr>Symbol</vt:lpstr>
      <vt:lpstr>Wingdings</vt:lpstr>
      <vt:lpstr>Wingdings 2</vt:lpstr>
      <vt:lpstr>Oriel</vt:lpstr>
      <vt:lpstr>Bản trình bày PowerPoint</vt:lpstr>
      <vt:lpstr>THE PENNILESS PILGRIM RIDDLE</vt:lpstr>
      <vt:lpstr>Problem description</vt:lpstr>
      <vt:lpstr>Problem Formulation</vt:lpstr>
      <vt:lpstr>Depth-first Search (DFS)</vt:lpstr>
      <vt:lpstr>DFS Implementation</vt:lpstr>
      <vt:lpstr>A-star Search (A*)</vt:lpstr>
      <vt:lpstr>Recursive Best-first Search (RBFS)</vt:lpstr>
      <vt:lpstr>Comparing Algorithms’ Results</vt:lpstr>
      <vt:lpstr>Conclusion</vt:lpstr>
      <vt:lpstr>References and additional 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PENNILESS PILGRIM RIDDLE</dc:title>
  <dc:creator>MAC</dc:creator>
  <cp:lastModifiedBy>Hoang Tran Nhat Minh 20204883</cp:lastModifiedBy>
  <cp:revision>18</cp:revision>
  <dcterms:created xsi:type="dcterms:W3CDTF">2021-12-25T05:00:44Z</dcterms:created>
  <dcterms:modified xsi:type="dcterms:W3CDTF">2021-12-25T14:50:16Z</dcterms:modified>
</cp:coreProperties>
</file>