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469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4392-B518-4246-84BD-B907CADF076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532A-E1E6-4B56-BAA6-55223469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tnminh/AlphaZero-Ultimate-TicTacTo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9BF-757A-B03A-FCFE-BE544DD2C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12648"/>
            <a:ext cx="9448800" cy="3015853"/>
          </a:xfrm>
        </p:spPr>
        <p:txBody>
          <a:bodyPr>
            <a:normAutofit/>
          </a:bodyPr>
          <a:lstStyle/>
          <a:p>
            <a:r>
              <a:rPr lang="en-US"/>
              <a:t>An AlphaZero Implementation of</a:t>
            </a:r>
            <a:br>
              <a:rPr lang="en-US"/>
            </a:br>
            <a:r>
              <a:rPr lang="en-US"/>
              <a:t>Ultimate Tic-Tac-Toe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B7F7-8CCF-063B-EDF2-888363587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10816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Hoang Tran Nhat Minh</a:t>
            </a:r>
          </a:p>
          <a:p>
            <a:r>
              <a:rPr lang="en-US"/>
              <a:t>Data Science &amp; Artificial Intelligence</a:t>
            </a:r>
          </a:p>
          <a:p>
            <a:r>
              <a:rPr lang="en-US"/>
              <a:t>Instructed by Dr. Tran Nguyen Ngoc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8F9340-FE9B-6F26-8449-F0B65E8C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53" y="3881568"/>
            <a:ext cx="3810147" cy="15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40" y="764373"/>
            <a:ext cx="6614160" cy="1293028"/>
          </a:xfrm>
        </p:spPr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504" y="2194560"/>
            <a:ext cx="6330696" cy="4024125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p: </a:t>
            </a:r>
            <a:r>
              <a:rPr lang="en-US"/>
              <a:t>Policy, </a:t>
            </a:r>
            <a:r>
              <a:rPr lang="en-US">
                <a:solidFill>
                  <a:schemeClr val="accent5"/>
                </a:solidFill>
              </a:rPr>
              <a:t>the probabilities</a:t>
            </a:r>
            <a:r>
              <a:rPr lang="en-US"/>
              <a:t> of moves</a:t>
            </a:r>
          </a:p>
          <a:p>
            <a:r>
              <a:rPr lang="en-US">
                <a:solidFill>
                  <a:schemeClr val="accent3"/>
                </a:solidFill>
              </a:rPr>
              <a:t>v: </a:t>
            </a:r>
            <a:r>
              <a:rPr lang="en-US"/>
              <a:t>Value, </a:t>
            </a:r>
            <a:r>
              <a:rPr lang="en-US">
                <a:solidFill>
                  <a:schemeClr val="accent5"/>
                </a:solidFill>
              </a:rPr>
              <a:t>the evaluation </a:t>
            </a:r>
            <a:r>
              <a:rPr lang="en-US"/>
              <a:t>of the input board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367" y="581458"/>
            <a:ext cx="2950466" cy="56950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8F292E-7B88-AAD4-65B2-9EEE836EBE2E}"/>
              </a:ext>
            </a:extLst>
          </p:cNvPr>
          <p:cNvSpPr/>
          <p:nvPr/>
        </p:nvSpPr>
        <p:spPr>
          <a:xfrm>
            <a:off x="1420367" y="5468112"/>
            <a:ext cx="3035808" cy="1024128"/>
          </a:xfrm>
          <a:prstGeom prst="ellipse">
            <a:avLst/>
          </a:prstGeom>
          <a:noFill/>
          <a:ln w="63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40" y="764373"/>
            <a:ext cx="6614160" cy="1293028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4560"/>
            <a:ext cx="5410200" cy="4024125"/>
          </a:xfrm>
        </p:spPr>
        <p:txBody>
          <a:bodyPr/>
          <a:lstStyle/>
          <a:p>
            <a:r>
              <a:rPr lang="en-US"/>
              <a:t>Tested itself in the training loop</a:t>
            </a:r>
          </a:p>
          <a:p>
            <a:pPr lvl="1"/>
            <a:r>
              <a:rPr lang="en-US"/>
              <a:t>Discarding previous models: improvement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prstClr val="white"/>
                </a:solidFill>
                <a:latin typeface="Century Gothic" panose="020B0502020202020204"/>
              </a:rPr>
              <a:t>Beginner level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lvl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117" y="512064"/>
            <a:ext cx="4422758" cy="58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77B7-E3A6-55D5-0121-DB08C5D9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 AlphaZero Implementation of</a:t>
            </a:r>
            <a:br>
              <a:rPr lang="en-US"/>
            </a:br>
            <a:r>
              <a:rPr lang="en-US"/>
              <a:t>Ultimate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B337-2C42-85E2-733F-C9CBBAAF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Oversimplified, isn’t it? </a:t>
            </a:r>
            <a:r>
              <a:rPr lang="en-US">
                <a:solidFill>
                  <a:schemeClr val="accent3"/>
                </a:solidFill>
              </a:rPr>
              <a:t>Please see the report </a:t>
            </a:r>
            <a:r>
              <a:rPr lang="en-US"/>
              <a:t>for more details.</a:t>
            </a:r>
          </a:p>
          <a:p>
            <a:r>
              <a:rPr lang="en-US"/>
              <a:t>Everything is in </a:t>
            </a:r>
            <a:r>
              <a:rPr lang="en-US">
                <a:hlinkClick r:id="rId2"/>
              </a:rPr>
              <a:t>https://github.com/htnminh/AlphaZero-Ultimate-TicTacToe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AC3F-FEB6-86F0-2651-AD5F8C7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0598-D864-B264-0610-CB74976F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4560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>
                <a:solidFill>
                  <a:schemeClr val="accent3"/>
                </a:solidFill>
              </a:rPr>
              <a:t>modified version of the AlphaZero algorithm </a:t>
            </a:r>
            <a:r>
              <a:rPr lang="en-US"/>
              <a:t>is used to train a new artificial intelligence program that </a:t>
            </a:r>
            <a:r>
              <a:rPr lang="en-US">
                <a:solidFill>
                  <a:schemeClr val="accent3"/>
                </a:solidFill>
              </a:rPr>
              <a:t>plays ultimate tic-tac-toe</a:t>
            </a:r>
            <a:r>
              <a:rPr lang="en-US"/>
              <a:t>, one of the most difficult variations of tic-tac-toe, while making use of human-extracted features </a:t>
            </a:r>
            <a:r>
              <a:rPr lang="en-US">
                <a:solidFill>
                  <a:schemeClr val="accent3"/>
                </a:solidFill>
              </a:rPr>
              <a:t>using a convolutional neural network.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008859-2FD1-3862-A189-D55A2DCB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15820"/>
            <a:ext cx="4755055" cy="562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9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</a:t>
            </a:r>
            <a:br>
              <a:rPr lang="en-US"/>
            </a:br>
            <a:r>
              <a:rPr lang="en-US"/>
              <a:t>ultimate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4560"/>
            <a:ext cx="5410200" cy="4024125"/>
          </a:xfrm>
        </p:spPr>
        <p:txBody>
          <a:bodyPr/>
          <a:lstStyle/>
          <a:p>
            <a:r>
              <a:rPr lang="en-US"/>
              <a:t>“Send” opponent to the relative local board in the next move</a:t>
            </a:r>
          </a:p>
        </p:txBody>
      </p:sp>
      <p:pic>
        <p:nvPicPr>
          <p:cNvPr id="7" name="Picture 6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3" y="963259"/>
            <a:ext cx="5218538" cy="49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</a:t>
            </a:r>
            <a:br>
              <a:rPr lang="en-US"/>
            </a:br>
            <a:r>
              <a:rPr lang="en-US"/>
              <a:t>ultimate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4560"/>
            <a:ext cx="5410200" cy="4024125"/>
          </a:xfrm>
        </p:spPr>
        <p:txBody>
          <a:bodyPr/>
          <a:lstStyle/>
          <a:p>
            <a:r>
              <a:rPr lang="en-US"/>
              <a:t>If a local board is determined, it is not playable anymore</a:t>
            </a:r>
          </a:p>
          <a:p>
            <a:r>
              <a:rPr lang="en-US"/>
              <a:t>If sent to it, play anywhere else (but determined boards)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553" y="963259"/>
            <a:ext cx="5218537" cy="49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</a:t>
            </a:r>
            <a:br>
              <a:rPr lang="en-US"/>
            </a:br>
            <a:r>
              <a:rPr lang="en-US"/>
              <a:t>ultimate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4560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Player 1 won this game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553" y="963259"/>
            <a:ext cx="5218537" cy="49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168" y="764373"/>
            <a:ext cx="4447032" cy="1293028"/>
          </a:xfrm>
        </p:spPr>
        <p:txBody>
          <a:bodyPr/>
          <a:lstStyle/>
          <a:p>
            <a:r>
              <a:rPr lang="en-US"/>
              <a:t>Alphazero: training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4560"/>
            <a:ext cx="5410200" cy="4024125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Self-play</a:t>
            </a:r>
            <a:r>
              <a:rPr lang="en-US"/>
              <a:t>: to generate new data</a:t>
            </a:r>
          </a:p>
          <a:p>
            <a:r>
              <a:rPr lang="en-US">
                <a:solidFill>
                  <a:schemeClr val="accent3"/>
                </a:solidFill>
              </a:rPr>
              <a:t>Retrain</a:t>
            </a:r>
            <a:r>
              <a:rPr lang="en-US"/>
              <a:t>: to get new model</a:t>
            </a:r>
          </a:p>
          <a:p>
            <a:r>
              <a:rPr lang="en-US">
                <a:solidFill>
                  <a:schemeClr val="accent3"/>
                </a:solidFill>
              </a:rPr>
              <a:t>Evaluate</a:t>
            </a:r>
            <a:r>
              <a:rPr lang="en-US"/>
              <a:t>: to decide replacing the best model or not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</a:t>
            </a:r>
            <a:r>
              <a:rPr lang="en-US">
                <a:solidFill>
                  <a:schemeClr val="accent3"/>
                </a:solidFill>
              </a:rPr>
              <a:t>self-play</a:t>
            </a:r>
            <a:r>
              <a:rPr lang="en-US"/>
              <a:t> and </a:t>
            </a:r>
            <a:r>
              <a:rPr lang="en-US">
                <a:solidFill>
                  <a:schemeClr val="accent3"/>
                </a:solidFill>
              </a:rPr>
              <a:t>evaluate</a:t>
            </a:r>
            <a:r>
              <a:rPr lang="en-US"/>
              <a:t>: </a:t>
            </a:r>
            <a:r>
              <a:rPr lang="en-US">
                <a:solidFill>
                  <a:schemeClr val="accent5"/>
                </a:solidFill>
              </a:rPr>
              <a:t>Monte Carlo tree search</a:t>
            </a:r>
            <a:r>
              <a:rPr lang="en-US"/>
              <a:t> decision guided by </a:t>
            </a:r>
            <a:r>
              <a:rPr lang="en-US">
                <a:solidFill>
                  <a:schemeClr val="accent5"/>
                </a:solidFill>
              </a:rPr>
              <a:t>a convolutional neural network (model)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3493" y="391663"/>
            <a:ext cx="2504213" cy="60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6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40" y="764373"/>
            <a:ext cx="6614160" cy="1293028"/>
          </a:xfrm>
        </p:spPr>
        <p:txBody>
          <a:bodyPr/>
          <a:lstStyle/>
          <a:p>
            <a:r>
              <a:rPr lang="en-US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4560"/>
            <a:ext cx="5410200" cy="4024125"/>
          </a:xfrm>
        </p:spPr>
        <p:txBody>
          <a:bodyPr/>
          <a:lstStyle/>
          <a:p>
            <a:r>
              <a:rPr lang="en-US"/>
              <a:t>Convolutional layers</a:t>
            </a:r>
          </a:p>
          <a:p>
            <a:r>
              <a:rPr lang="en-US"/>
              <a:t>Fully connected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367" y="581458"/>
            <a:ext cx="2950466" cy="56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3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40" y="764373"/>
            <a:ext cx="6614160" cy="1293028"/>
          </a:xfrm>
        </p:spPr>
        <p:txBody>
          <a:bodyPr/>
          <a:lstStyle/>
          <a:p>
            <a:r>
              <a:rPr lang="en-US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104" y="2194560"/>
            <a:ext cx="3816096" cy="4024125"/>
          </a:xfrm>
        </p:spPr>
        <p:txBody>
          <a:bodyPr/>
          <a:lstStyle/>
          <a:p>
            <a:r>
              <a:rPr lang="en-US"/>
              <a:t>Channel #1: state (values: 1, -1, 0)</a:t>
            </a:r>
          </a:p>
          <a:p>
            <a:r>
              <a:rPr lang="en-US"/>
              <a:t>Channel #2: valid-move mask (values: 1, 0)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367" y="581458"/>
            <a:ext cx="2950466" cy="5695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B0C67-CD3F-D263-43C9-9A56AA571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97" y="581458"/>
            <a:ext cx="2188990" cy="569508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6B1695F-8A91-B4B1-E3F6-8796F6B9BD30}"/>
              </a:ext>
            </a:extLst>
          </p:cNvPr>
          <p:cNvSpPr/>
          <p:nvPr/>
        </p:nvSpPr>
        <p:spPr>
          <a:xfrm>
            <a:off x="2177796" y="386759"/>
            <a:ext cx="1435608" cy="1024128"/>
          </a:xfrm>
          <a:prstGeom prst="ellipse">
            <a:avLst/>
          </a:prstGeom>
          <a:noFill/>
          <a:ln w="63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A64-6869-8CA0-97C5-03F6C6BE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950" y="764373"/>
            <a:ext cx="4684249" cy="1293028"/>
          </a:xfrm>
        </p:spPr>
        <p:txBody>
          <a:bodyPr/>
          <a:lstStyle/>
          <a:p>
            <a:r>
              <a:rPr lang="en-US"/>
              <a:t>convolutional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BD7-DB1D-DB4E-A23F-B16D7B5B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104" y="2194560"/>
            <a:ext cx="3816096" cy="40241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Similarities</a:t>
            </a:r>
          </a:p>
          <a:p>
            <a:r>
              <a:rPr lang="en-US"/>
              <a:t>Kernel size: 3x3</a:t>
            </a:r>
          </a:p>
          <a:p>
            <a:r>
              <a:rPr lang="en-US"/>
              <a:t>Output image size: 3x3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Differences</a:t>
            </a:r>
          </a:p>
          <a:p>
            <a:r>
              <a:rPr lang="en-US"/>
              <a:t>Layer #1: stride = 3</a:t>
            </a:r>
          </a:p>
          <a:p>
            <a:r>
              <a:rPr lang="en-US"/>
              <a:t>Layer #2: dilation =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FA5B-3C8B-2842-0CFB-FDF64B13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99" y="581458"/>
            <a:ext cx="2950466" cy="5695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B0C67-CD3F-D263-43C9-9A56AA571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4934" y="896114"/>
            <a:ext cx="3116432" cy="232257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6B1695F-8A91-B4B1-E3F6-8796F6B9BD30}"/>
              </a:ext>
            </a:extLst>
          </p:cNvPr>
          <p:cNvSpPr/>
          <p:nvPr/>
        </p:nvSpPr>
        <p:spPr>
          <a:xfrm>
            <a:off x="393557" y="1170432"/>
            <a:ext cx="3035808" cy="1024128"/>
          </a:xfrm>
          <a:prstGeom prst="ellipse">
            <a:avLst/>
          </a:prstGeom>
          <a:noFill/>
          <a:ln w="63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E4703-9D28-0C07-29B0-3CE610F7D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4934" y="3639312"/>
            <a:ext cx="3116432" cy="23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280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</TotalTime>
  <Words>297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An AlphaZero Implementation of Ultimate Tic-Tac-Toe</vt:lpstr>
      <vt:lpstr>Abstract</vt:lpstr>
      <vt:lpstr>Introduction to ultimate tic-tac-toe</vt:lpstr>
      <vt:lpstr>Introduction to ultimate tic-tac-toe</vt:lpstr>
      <vt:lpstr>Introduction to ultimate tic-tac-toe</vt:lpstr>
      <vt:lpstr>Alphazero: training loop</vt:lpstr>
      <vt:lpstr>network architecture</vt:lpstr>
      <vt:lpstr>input</vt:lpstr>
      <vt:lpstr>convolutional layers</vt:lpstr>
      <vt:lpstr>Output</vt:lpstr>
      <vt:lpstr>Results</vt:lpstr>
      <vt:lpstr>An AlphaZero Implementation of Ultimate Tic-Tac-Toe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AlphaZero Implementation of Ultimate Tic-Tac-Toe</dc:title>
  <dc:creator>Hoang Tran Nhat Minh 20204883</dc:creator>
  <cp:lastModifiedBy>Hoang Tran Nhat Minh 20204883</cp:lastModifiedBy>
  <cp:revision>92</cp:revision>
  <dcterms:created xsi:type="dcterms:W3CDTF">2023-03-24T16:46:11Z</dcterms:created>
  <dcterms:modified xsi:type="dcterms:W3CDTF">2023-03-24T17:50:56Z</dcterms:modified>
</cp:coreProperties>
</file>