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8" r:id="rId9"/>
    <p:sldId id="282" r:id="rId10"/>
    <p:sldId id="279" r:id="rId11"/>
    <p:sldId id="283" r:id="rId12"/>
    <p:sldId id="280" r:id="rId13"/>
    <p:sldId id="281" r:id="rId14"/>
    <p:sldId id="275" r:id="rId15"/>
    <p:sldId id="276" r:id="rId16"/>
    <p:sldId id="277" r:id="rId17"/>
    <p:sldId id="285" r:id="rId18"/>
    <p:sldId id="286" r:id="rId19"/>
    <p:sldId id="288" r:id="rId20"/>
    <p:sldId id="287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9" r:id="rId30"/>
    <p:sldId id="300" r:id="rId31"/>
    <p:sldId id="289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A8F"/>
    <a:srgbClr val="5DFFA6"/>
    <a:srgbClr val="81DEFF"/>
    <a:srgbClr val="6D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05BA7-37E5-42F0-8B30-5544D8F54A4E}" v="3740" dt="2024-01-16T04:20:26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4DDF-D08F-437E-B940-063B31F046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06364-8E1D-410C-9E13-7CE191A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06364-8E1D-410C-9E13-7CE191A7FE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0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469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2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2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0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7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4392-B518-4246-84BD-B907CADF076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6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Reinforcement_learning&amp;oldid=1193685081" TargetMode="External"/><Relationship Id="rId2" Type="http://schemas.openxmlformats.org/officeDocument/2006/relationships/hyperlink" Target="https://ekimetrics.github.io/blog/2021/11/03/tsp/#referen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221402/understanding-the-role-of-the-discount-factor-in-reinforcement-learning" TargetMode="External"/><Relationship Id="rId5" Type="http://schemas.openxmlformats.org/officeDocument/2006/relationships/hyperlink" Target="https://theaisummer.com/Actor_critics/" TargetMode="External"/><Relationship Id="rId4" Type="http://schemas.openxmlformats.org/officeDocument/2006/relationships/hyperlink" Target="https://hackernoon.com/intuitive-rl-intro-to-advantage-actor-critic-a2c-4ff545978752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ble-baselines3.readthedocs.io/en/master/modules/a2c.html" TargetMode="External"/><Relationship Id="rId2" Type="http://schemas.openxmlformats.org/officeDocument/2006/relationships/hyperlink" Target="https://en.wikipedia.org/w/index.php?title=Q-learning&amp;oldid=11935480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cs/epsilon-greedy-q-learning" TargetMode="External"/><Relationship Id="rId4" Type="http://schemas.openxmlformats.org/officeDocument/2006/relationships/hyperlink" Target="https://www.baeldung.com/cs/q-learning-vs-deep-q-learning-vs-deep-q-network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Bellman_equation&amp;oldid=1192511038" TargetMode="External"/><Relationship Id="rId2" Type="http://schemas.openxmlformats.org/officeDocument/2006/relationships/hyperlink" Target="https://www.geeksforgeeks.org/bellman-equ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inningup.openai.com/en/latest/algorithms/ppo.html" TargetMode="External"/><Relationship Id="rId5" Type="http://schemas.openxmlformats.org/officeDocument/2006/relationships/hyperlink" Target="https://www.researchgate.net/figure/Advantage-Actor-Critic_fig3_334521853" TargetMode="External"/><Relationship Id="rId4" Type="http://schemas.openxmlformats.org/officeDocument/2006/relationships/hyperlink" Target="https://stable-baselines3.readthedocs.io/en/master/modules/dqn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intro-to-artificial-intelligence/trust-region-policy-optimisation-trpo-a-policy-based-reinforcement-learning-fd38ff9e996e" TargetMode="External"/><Relationship Id="rId2" Type="http://schemas.openxmlformats.org/officeDocument/2006/relationships/hyperlink" Target="https://spinningup.openai.com/en/latest/algorithms/trp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-to.aimms.com/Articles/332/332-Formulation-CVRP.html" TargetMode="External"/><Relationship Id="rId5" Type="http://schemas.openxmlformats.org/officeDocument/2006/relationships/hyperlink" Target="https://en.wikipedia.org/w/index.php?title=Vehicle_routing_problem&amp;oldid=1187812878" TargetMode="External"/><Relationship Id="rId4" Type="http://schemas.openxmlformats.org/officeDocument/2006/relationships/hyperlink" Target="https://en.wikipedia.org/w/index.php?title=Travelling_salesman_problem&amp;oldid=119199614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49BF-757A-B03A-FCFE-BE544DD2C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612648"/>
            <a:ext cx="10561320" cy="3015853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APPLIED reinforcement learning methods for the capacitated vehicle routing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9B7F7-8CCF-063B-EDF2-888363587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210816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Hoang Tran Nhat Minh</a:t>
            </a:r>
          </a:p>
          <a:p>
            <a:r>
              <a:rPr lang="en-US"/>
              <a:t>Instructed by Dr. Pham Quang Dung</a:t>
            </a:r>
          </a:p>
          <a:p>
            <a:r>
              <a:rPr lang="en-US" sz="1600" i="1"/>
              <a:t>Data Science &amp; Artificial Intelligence 2020</a:t>
            </a:r>
          </a:p>
          <a:p>
            <a:r>
              <a:rPr lang="en-US" sz="1600" i="1"/>
              <a:t>January 2024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8F9340-FE9B-6F26-8449-F0B65E8C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53" y="3881568"/>
            <a:ext cx="3810147" cy="15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648" y="188301"/>
            <a:ext cx="6321552" cy="1293028"/>
          </a:xfrm>
        </p:spPr>
        <p:txBody>
          <a:bodyPr>
            <a:normAutofit/>
          </a:bodyPr>
          <a:lstStyle/>
          <a:p>
            <a:r>
              <a:rPr lang="en-US" sz="4000">
                <a:latin typeface="+mj-lt"/>
              </a:rPr>
              <a:t>Update Q-table using Bellman equation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182880" y="1310024"/>
            <a:ext cx="11786616" cy="525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15C6A4-7097-C924-19A4-39A15E21C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1481328"/>
                <a:ext cx="11576304" cy="53766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>
                    <a:latin typeface="+mj-lt"/>
                  </a:rPr>
                  <a:t>Update Q-table: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Q_table[state, action] = Q_table[state, action] + alpha * (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	reward + gamma * max(Q[next_state, action_space]) – Q_table[state, action]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0" indent="0">
                  <a:buNone/>
                </a:pPr>
                <a:endParaRPr lang="en-US" sz="2000">
                  <a:solidFill>
                    <a:schemeClr val="accent3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>
                    <a:latin typeface="+mj-lt"/>
                  </a:rPr>
                  <a:t>Bellman equation:</a:t>
                </a:r>
                <a:endParaRPr lang="en-US" sz="2000">
                  <a:solidFill>
                    <a:schemeClr val="accent3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>
                    <a:latin typeface="+mj-lt"/>
                  </a:rPr>
                  <a:t>	: Q-table value at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>
                    <a:latin typeface="+mj-lt"/>
                  </a:rPr>
                  <a:t> and 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>
                    <a:latin typeface="+mj-lt"/>
                  </a:rPr>
                  <a:t>		: learning rate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>
                    <a:latin typeface="+mj-lt"/>
                  </a:rPr>
                  <a:t>		: immediate reward (after executing </a:t>
                </a:r>
                <a:r>
                  <a:rPr lang="en-US" sz="2000"/>
                  <a:t>action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/>
                  <a:t> on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>
                    <a:latin typeface="+mj-lt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en-US" sz="2000">
                    <a:solidFill>
                      <a:schemeClr val="accent4"/>
                    </a:solidFill>
                  </a:rPr>
                  <a:t>	: discount factor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/>
                  <a:t>: maximum Q-value of the next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/>
                  <a:t> (after executing all actions available 		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r>
                  <a:rPr lang="en-US" sz="2000"/>
                  <a:t>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15C6A4-7097-C924-19A4-39A15E21C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1481328"/>
                <a:ext cx="11576304" cy="5376671"/>
              </a:xfrm>
              <a:blipFill>
                <a:blip r:embed="rId2"/>
                <a:stretch>
                  <a:fillRect l="-527" t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26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3F72-7BF7-AD7C-DC07-CD27DA1F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71764"/>
            <a:ext cx="8610600" cy="1293028"/>
          </a:xfrm>
        </p:spPr>
        <p:txBody>
          <a:bodyPr/>
          <a:lstStyle/>
          <a:p>
            <a:r>
              <a:rPr lang="en-US" sz="4000"/>
              <a:t>discount factor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35D24-DCD5-1154-9A4F-5820EB9E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91056"/>
                <a:ext cx="10820400" cy="5184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b="0">
                    <a:ea typeface="Cambria Math" panose="02040503050406030204" pitchFamily="18" charset="0"/>
                  </a:rPr>
                  <a:t> converges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>
                    <a:ea typeface="Cambria Math" panose="02040503050406030204" pitchFamily="18" charset="0"/>
                  </a:rPr>
                  <a:t>The </a:t>
                </a:r>
                <a:r>
                  <a:rPr lang="en-US" b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en-US">
                    <a:solidFill>
                      <a:schemeClr val="accent4"/>
                    </a:solidFill>
                  </a:rPr>
                  <a:t> </a:t>
                </a:r>
                <a:r>
                  <a:rPr lang="en-US"/>
                  <a:t>is the importance of future reward: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 means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/>
                  <a:t> converges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Future reward is not considered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 means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/>
                  <a:t> converges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/>
              </a:p>
              <a:p>
                <a:pPr lvl="1"/>
                <a:r>
                  <a:rPr lang="en-US"/>
                  <a:t>The future reward is as important as the immediate reward</a:t>
                </a:r>
              </a:p>
              <a:p>
                <a:r>
                  <a:rPr lang="en-US"/>
                  <a:t>Why typically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/>
                  <a:t>: This help many algorithms, including Q-learning, to converge properly and faster.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35D24-DCD5-1154-9A4F-5820EB9E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91056"/>
                <a:ext cx="10820400" cy="5184648"/>
              </a:xfrm>
              <a:blipFill>
                <a:blip r:embed="rId2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07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72" y="188301"/>
            <a:ext cx="9101328" cy="1293028"/>
          </a:xfrm>
        </p:spPr>
        <p:txBody>
          <a:bodyPr>
            <a:normAutofit/>
          </a:bodyPr>
          <a:lstStyle/>
          <a:p>
            <a:r>
              <a:rPr lang="en-US"/>
              <a:t>deep Q-network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182880" y="1310024"/>
            <a:ext cx="11786616" cy="525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038036-7F77-2436-5F45-B1DCA4259340}"/>
              </a:ext>
            </a:extLst>
          </p:cNvPr>
          <p:cNvSpPr txBox="1">
            <a:spLocks/>
          </p:cNvSpPr>
          <p:nvPr/>
        </p:nvSpPr>
        <p:spPr>
          <a:xfrm>
            <a:off x="182880" y="1310024"/>
            <a:ext cx="11323320" cy="525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B8A13B-AFD6-54B8-7FC3-9519683A37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79" y="1310024"/>
                <a:ext cx="11713651" cy="52590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What if state space and/or the action space grow larger?</a:t>
                </a:r>
              </a:p>
              <a:p>
                <a:r>
                  <a:rPr lang="en-US"/>
                  <a:t>The size of Q-table grows exponentially with them</a:t>
                </a:r>
              </a:p>
              <a:p>
                <a:pPr marL="0" indent="0">
                  <a:buNone/>
                </a:pPr>
                <a:r>
                  <a:rPr lang="en-US"/>
                  <a:t>Storing the Q-values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/>
                  <a:t> as a table has a main drawback: It is infeasible for almost any non-trivial problems.</a:t>
                </a:r>
              </a:p>
              <a:p>
                <a:pPr marL="0" indent="0">
                  <a:buNone/>
                </a:pPr>
                <a:r>
                  <a:rPr lang="en-US"/>
                  <a:t>Deep Q-Network: the table instead will be “stored” as a deep neural network: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B8A13B-AFD6-54B8-7FC3-9519683A3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1310024"/>
                <a:ext cx="11713651" cy="5259092"/>
              </a:xfrm>
              <a:prstGeom prst="rect">
                <a:avLst/>
              </a:prstGeom>
              <a:blipFill>
                <a:blip r:embed="rId2"/>
                <a:stretch>
                  <a:fillRect l="-67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Q-learning vs Deep Q-learning">
            <a:extLst>
              <a:ext uri="{FF2B5EF4-FFF2-40B4-BE49-F238E27FC236}">
                <a16:creationId xmlns:a16="http://schemas.microsoft.com/office/drawing/2014/main" id="{1491DEB9-DA5D-683F-F89D-35C6E776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25" y="3606841"/>
            <a:ext cx="85439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3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72" y="188301"/>
            <a:ext cx="9101328" cy="1293028"/>
          </a:xfrm>
        </p:spPr>
        <p:txBody>
          <a:bodyPr>
            <a:normAutofit/>
          </a:bodyPr>
          <a:lstStyle/>
          <a:p>
            <a:r>
              <a:rPr lang="en-US"/>
              <a:t>deep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182880" y="1310024"/>
            <a:ext cx="11786616" cy="525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038036-7F77-2436-5F45-B1DCA4259340}"/>
              </a:ext>
            </a:extLst>
          </p:cNvPr>
          <p:cNvSpPr txBox="1">
            <a:spLocks/>
          </p:cNvSpPr>
          <p:nvPr/>
        </p:nvSpPr>
        <p:spPr>
          <a:xfrm>
            <a:off x="182880" y="1310024"/>
            <a:ext cx="11323320" cy="525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B8A13B-AFD6-54B8-7FC3-9519683A37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79" y="1310024"/>
                <a:ext cx="11713651" cy="52590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Deep Q-Learning refers to a Q-Learning implementation using a Deep Q-Network.</a:t>
                </a:r>
              </a:p>
              <a:p>
                <a:r>
                  <a:rPr lang="en-US"/>
                  <a:t>Replay memory: Each “experience” will be stored as a tuple</a:t>
                </a:r>
              </a:p>
              <a:p>
                <a:pPr lvl="2"/>
                <a:r>
                  <a:rPr lang="en-US"/>
                  <a:t>(state, action, reward, next state) </a:t>
                </a:r>
              </a:p>
              <a:p>
                <a:pPr lvl="1"/>
                <a:r>
                  <a:rPr lang="en-US"/>
                  <a:t>This dataset of many tuples will be sampled during the training process of networks</a:t>
                </a:r>
              </a:p>
              <a:p>
                <a:r>
                  <a:rPr lang="en-US"/>
                  <a:t>Deep Q-Network: Learn the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for each action in the action space (using the dataset)</a:t>
                </a:r>
              </a:p>
              <a:p>
                <a:r>
                  <a:rPr lang="en-US"/>
                  <a:t>Target Network: Another network to estimate</a:t>
                </a:r>
                <a:br>
                  <a:rPr lang="en-US"/>
                </a:br>
                <a:r>
                  <a:rPr lang="en-US"/>
                  <a:t>the target Q-values</a:t>
                </a:r>
              </a:p>
              <a:p>
                <a:pPr lvl="1"/>
                <a:r>
                  <a:rPr lang="en-US"/>
                  <a:t>A copy of the main network</a:t>
                </a:r>
              </a:p>
              <a:p>
                <a:pPr lvl="1"/>
                <a:r>
                  <a:rPr lang="en-US"/>
                  <a:t>But updated periodically to…</a:t>
                </a:r>
              </a:p>
              <a:p>
                <a:pPr lvl="2"/>
                <a:r>
                  <a:rPr lang="en-US"/>
                  <a:t>prevent overfitting</a:t>
                </a:r>
              </a:p>
              <a:p>
                <a:pPr lvl="2"/>
                <a:r>
                  <a:rPr lang="en-US"/>
                  <a:t>mitigate the effect of delayed reward </a:t>
                </a:r>
              </a:p>
              <a:p>
                <a:r>
                  <a:rPr lang="en-US"/>
                  <a:t>Everything else is the same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B8A13B-AFD6-54B8-7FC3-9519683A3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1310024"/>
                <a:ext cx="11713651" cy="5259092"/>
              </a:xfrm>
              <a:prstGeom prst="rect">
                <a:avLst/>
              </a:prstGeom>
              <a:blipFill>
                <a:blip r:embed="rId2"/>
                <a:stretch>
                  <a:fillRect l="-67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83E1A4-21AF-FFB9-42EE-51781BF90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545" y="3383280"/>
            <a:ext cx="4562138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2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88301"/>
            <a:ext cx="6422136" cy="1293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Actor-critic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450EA6-08B9-9794-C6CB-9511F82D82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" y="1207009"/>
                <a:ext cx="5913120" cy="5462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Combines the two types: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Actor: The policy-based part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/>
              </a:p>
              <a:p>
                <a:r>
                  <a:rPr lang="en-US"/>
                  <a:t>While running deterministically, it output the action with highest probability: Probably the best action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Critic: The value-based part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𝑐𝑢𝑚𝑢𝑙𝑎𝑡𝑖𝑣𝑒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𝑟𝑒𝑤𝑎𝑟𝑑</m:t>
                    </m:r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pPr lvl="1"/>
                <a:r>
                  <a:rPr lang="en-US">
                    <a:ea typeface="Cambria Math" panose="02040503050406030204" pitchFamily="18" charset="0"/>
                  </a:rPr>
                  <a:t>Same idea as Q-value, but it does not consider any action</a:t>
                </a:r>
              </a:p>
              <a:p>
                <a:pPr lvl="1"/>
                <a:r>
                  <a:rPr lang="en-US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𝑐𝑢𝑚𝑢𝑙𝑎𝑡𝑖𝑣𝑒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𝑟𝑒𝑤𝑎𝑟𝑑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in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this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case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is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often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denoted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as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just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value</m:t>
                    </m:r>
                    <m:r>
                      <m:rPr>
                        <m:nor/>
                      </m:rPr>
                      <a:rPr lang="en-US" b="0" i="0" smtClean="0"/>
                      <m:t>: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/>
              </a:p>
              <a:p>
                <a:r>
                  <a:rPr lang="en-US" b="0">
                    <a:ea typeface="Cambria Math" panose="02040503050406030204" pitchFamily="18" charset="0"/>
                  </a:rPr>
                  <a:t>Update the actor accordingly using policy gradient: Same idea as gradient descent</a:t>
                </a:r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450EA6-08B9-9794-C6CB-9511F82D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207009"/>
                <a:ext cx="5913120" cy="5462690"/>
              </a:xfrm>
              <a:prstGeom prst="rect">
                <a:avLst/>
              </a:prstGeom>
              <a:blipFill>
                <a:blip r:embed="rId2"/>
                <a:stretch>
                  <a:fillRect l="-1031" t="-1674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actor_critic">
            <a:extLst>
              <a:ext uri="{FF2B5EF4-FFF2-40B4-BE49-F238E27FC236}">
                <a16:creationId xmlns:a16="http://schemas.microsoft.com/office/drawing/2014/main" id="{2FF937D7-FDBB-C4A9-D764-8C0081FC8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20" y="1844386"/>
            <a:ext cx="5581324" cy="419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6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72" y="188301"/>
            <a:ext cx="9101328" cy="1293028"/>
          </a:xfrm>
        </p:spPr>
        <p:txBody>
          <a:bodyPr>
            <a:normAutofit/>
          </a:bodyPr>
          <a:lstStyle/>
          <a:p>
            <a:r>
              <a:rPr lang="en-US"/>
              <a:t>Advantage Actor-Critic (A2C)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" y="2157984"/>
                <a:ext cx="11539728" cy="4411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Critic in Actor-Critic learns the mapping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/>
              </a:p>
              <a:p>
                <a:endParaRPr lang="en-US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/>
                  <a:t>Advantage Actor-Critic (A2C)</a:t>
                </a:r>
                <a:r>
                  <a:rPr lang="en-US">
                    <a:ea typeface="Cambria Math" panose="02040503050406030204" pitchFamily="18" charset="0"/>
                  </a:rPr>
                  <a:t> splits the Q-value into two parts, based on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>
                    <a:ea typeface="Cambria Math" panose="02040503050406030204" pitchFamily="18" charset="0"/>
                  </a:rPr>
                  <a:t>State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r>
                  <a:rPr lang="en-US">
                    <a:ea typeface="Cambria Math" panose="02040503050406030204" pitchFamily="18" charset="0"/>
                  </a:rPr>
                  <a:t>Advantage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endParaRPr lang="en-US" b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br>
                  <a:rPr lang="en-US" b="0" i="1">
                    <a:latin typeface="Cambria Math" panose="02040503050406030204" pitchFamily="18" charset="0"/>
                  </a:rPr>
                </a:br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157984"/>
                <a:ext cx="11539728" cy="4411132"/>
              </a:xfrm>
              <a:prstGeom prst="rect">
                <a:avLst/>
              </a:prstGeom>
              <a:blipFill>
                <a:blip r:embed="rId2"/>
                <a:stretch>
                  <a:fillRect l="-687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FBE71B-DB5F-32D9-B88D-3A1535E47748}"/>
              </a:ext>
            </a:extLst>
          </p:cNvPr>
          <p:cNvSpPr txBox="1">
            <a:spLocks/>
          </p:cNvSpPr>
          <p:nvPr/>
        </p:nvSpPr>
        <p:spPr>
          <a:xfrm>
            <a:off x="6437376" y="1298447"/>
            <a:ext cx="5571744" cy="537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72" y="188301"/>
            <a:ext cx="9101328" cy="1293028"/>
          </a:xfrm>
        </p:spPr>
        <p:txBody>
          <a:bodyPr>
            <a:normAutofit/>
          </a:bodyPr>
          <a:lstStyle/>
          <a:p>
            <a:r>
              <a:rPr lang="en-US"/>
              <a:t>Advantage Actor-Critic (A2C)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" y="1310024"/>
                <a:ext cx="6519672" cy="52590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Actor-Critic:</a:t>
                </a:r>
              </a:p>
              <a:p>
                <a:r>
                  <a:rPr lang="en-US"/>
                  <a:t>Actor: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r>
                  <a:rPr lang="en-US"/>
                  <a:t>Critic: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Advantage Actor-Critic:</a:t>
                </a:r>
              </a:p>
              <a:p>
                <a:r>
                  <a:rPr lang="en-US"/>
                  <a:t>Actor: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r>
                  <a:rPr lang="en-US"/>
                  <a:t>Critic: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/>
                  <a:t>Why Advantage value?</a:t>
                </a:r>
              </a:p>
              <a:p>
                <a:pPr marL="0" indent="0">
                  <a:buNone/>
                </a:pPr>
                <a:r>
                  <a:rPr lang="en-US"/>
                  <a:t>Instead of learning how “good”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en-US"/>
                  <a:t>, the critic instead learn how much </a:t>
                </a:r>
                <a:r>
                  <a:rPr lang="en-US" i="1"/>
                  <a:t>advantage</a:t>
                </a:r>
                <a:r>
                  <a:rPr lang="en-US"/>
                  <a:t> it will gain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</m:oMath>
                </a14:m>
                <a:r>
                  <a:rPr lang="en-US"/>
                  <a:t> is executed 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Generalize better, especially on complex problems</a:t>
                </a:r>
              </a:p>
              <a:p>
                <a:r>
                  <a:rPr lang="en-US"/>
                  <a:t>But obviously also cost more memory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310024"/>
                <a:ext cx="6519672" cy="5259092"/>
              </a:xfrm>
              <a:prstGeom prst="rect">
                <a:avLst/>
              </a:prstGeom>
              <a:blipFill>
                <a:blip r:embed="rId2"/>
                <a:stretch>
                  <a:fillRect l="-935" t="-1854" r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Advantage Actor Critic.">
            <a:extLst>
              <a:ext uri="{FF2B5EF4-FFF2-40B4-BE49-F238E27FC236}">
                <a16:creationId xmlns:a16="http://schemas.microsoft.com/office/drawing/2014/main" id="{CF567F11-6FBC-98A8-9A70-65E1B1ACB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52" y="1820594"/>
            <a:ext cx="5146084" cy="42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56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188301"/>
            <a:ext cx="10966704" cy="1293028"/>
          </a:xfrm>
        </p:spPr>
        <p:txBody>
          <a:bodyPr>
            <a:normAutofit/>
          </a:bodyPr>
          <a:lstStyle/>
          <a:p>
            <a:r>
              <a:rPr lang="en-US"/>
              <a:t>Proximal Policy Optimization (PPO)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192" y="2322576"/>
                <a:ext cx="6135624" cy="42465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Proximal Policy Optimization improves the learning progress of the actor in A2C using </a:t>
                </a:r>
                <a:r>
                  <a:rPr lang="en-US" i="1"/>
                  <a:t>Trust Region Policy Optimization (TRPO)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TRPO is a technique to limit how large can the actor update its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r>
                  <a:rPr lang="en-US"/>
                  <a:t>Or </a:t>
                </a:r>
                <a:r>
                  <a:rPr lang="en-US" i="1"/>
                  <a:t>clipping</a:t>
                </a:r>
              </a:p>
              <a:p>
                <a:r>
                  <a:rPr lang="en-US"/>
                  <a:t>Avoid too large updates</a:t>
                </a:r>
              </a:p>
              <a:p>
                <a:pPr lvl="2"/>
                <a:endParaRPr lang="en-US"/>
              </a:p>
              <a:p>
                <a:pPr lvl="2"/>
                <a:endParaRPr lang="en-US"/>
              </a:p>
              <a:p>
                <a:pPr lvl="2"/>
                <a:endParaRPr lang="en-US"/>
              </a:p>
              <a:p>
                <a:pPr lvl="1"/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" y="2322576"/>
                <a:ext cx="6135624" cy="4246539"/>
              </a:xfrm>
              <a:prstGeom prst="rect">
                <a:avLst/>
              </a:prstGeom>
              <a:blipFill>
                <a:blip r:embed="rId2"/>
                <a:stretch>
                  <a:fillRect l="-1292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180EDF83-71ED-0A1D-A3C4-5E74310D6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6" y="2205566"/>
            <a:ext cx="545896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188301"/>
            <a:ext cx="10966704" cy="1293028"/>
          </a:xfrm>
        </p:spPr>
        <p:txBody>
          <a:bodyPr>
            <a:normAutofit/>
          </a:bodyPr>
          <a:lstStyle/>
          <a:p>
            <a:r>
              <a:rPr lang="en-US"/>
              <a:t>Proximal Policy Optimization (PPO)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192" y="1600200"/>
                <a:ext cx="11430000" cy="4968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Since many of the mathematical details of TRPO are out of the scope of this project, here are some quick explanations:</a:t>
                </a:r>
              </a:p>
              <a:p>
                <a:r>
                  <a:rPr lang="en-US"/>
                  <a:t>The constraint is expressed in terms of </a:t>
                </a:r>
                <a:r>
                  <a:rPr lang="en-US" i="1"/>
                  <a:t>Kullback–Leibler divergence</a:t>
                </a:r>
              </a:p>
              <a:p>
                <a:pPr lvl="1"/>
                <a:r>
                  <a:rPr lang="en-US"/>
                  <a:t>Kullback–Leibler divergence</a:t>
                </a:r>
                <a:r>
                  <a:rPr lang="en-US" i="1"/>
                  <a:t>:</a:t>
                </a:r>
                <a:r>
                  <a:rPr lang="en-US"/>
                  <a:t> the “distance” between two probability distributions</a:t>
                </a:r>
              </a:p>
              <a:p>
                <a:pPr lvl="1"/>
                <a:r>
                  <a:rPr lang="en-US"/>
                  <a:t>In this case, the old policy and the new policy</a:t>
                </a:r>
              </a:p>
              <a:p>
                <a:r>
                  <a:rPr lang="en-US"/>
                  <a:t>The theoretical TRPO update is impractical, so an approximation is used using the </a:t>
                </a:r>
                <a:r>
                  <a:rPr lang="en-US" i="1"/>
                  <a:t>Taylor expansion </a:t>
                </a:r>
                <a:r>
                  <a:rPr lang="en-US"/>
                  <a:t>of the objective function around the parameters of current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pPr lvl="1"/>
                <a:r>
                  <a:rPr lang="en-US"/>
                  <a:t>The problem is then solved by </a:t>
                </a:r>
                <a:r>
                  <a:rPr lang="en-US" i="1"/>
                  <a:t>Lagrangian duality</a:t>
                </a:r>
                <a:r>
                  <a:rPr lang="en-US"/>
                  <a:t> to give the </a:t>
                </a:r>
                <a:r>
                  <a:rPr lang="en-US" i="1"/>
                  <a:t>Natural Policy Gradient</a:t>
                </a:r>
              </a:p>
              <a:p>
                <a:pPr lvl="1"/>
                <a:r>
                  <a:rPr lang="en-US"/>
                  <a:t>Since the approximation will naturally have an error, sometimes really large...</a:t>
                </a:r>
                <a:endParaRPr lang="en-US" i="1"/>
              </a:p>
              <a:p>
                <a:r>
                  <a:rPr lang="en-US"/>
                  <a:t>The Natural Policy Gradient is then tweaked by using a </a:t>
                </a:r>
                <a:r>
                  <a:rPr lang="en-US" i="1"/>
                  <a:t>backtracking coefficient</a:t>
                </a:r>
                <a:r>
                  <a:rPr lang="en-US"/>
                  <a:t> to mitigate the impact of the approximation error</a:t>
                </a:r>
              </a:p>
              <a:p>
                <a:pPr lvl="1"/>
                <a:r>
                  <a:rPr lang="en-US"/>
                  <a:t>Backtracking coefficient: how much the approximation should “relies” on some of its previous ones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" y="1600200"/>
                <a:ext cx="11430000" cy="4968916"/>
              </a:xfrm>
              <a:prstGeom prst="rect">
                <a:avLst/>
              </a:prstGeom>
              <a:blipFill>
                <a:blip r:embed="rId2"/>
                <a:stretch>
                  <a:fillRect l="-693" t="-1595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38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544" y="490053"/>
            <a:ext cx="7153656" cy="1293028"/>
          </a:xfrm>
        </p:spPr>
        <p:txBody>
          <a:bodyPr>
            <a:normAutofit/>
          </a:bodyPr>
          <a:lstStyle/>
          <a:p>
            <a:r>
              <a:rPr lang="en-US"/>
              <a:t>Travelling salesman problem (TSP)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2335444"/>
            <a:ext cx="7232904" cy="4233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/>
              <a:t>“What is the shortest possible route that visits each city exactly once and return to the origin city?”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Travelling Salesman Problem (TSP) is an optimization problem, and is classified as </a:t>
            </a:r>
          </a:p>
          <a:p>
            <a:r>
              <a:rPr lang="en-US"/>
              <a:t>A combinatorial optimization problem</a:t>
            </a:r>
          </a:p>
          <a:p>
            <a:r>
              <a:rPr lang="en-US"/>
              <a:t>An integer programming problem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03CAC-C471-AA95-B4ED-7755FA08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11" y="2335444"/>
            <a:ext cx="3817786" cy="34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88301"/>
            <a:ext cx="8610600" cy="1293028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0598-D864-B264-0610-CB74976F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9162"/>
            <a:ext cx="5312664" cy="505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This project reviews reinforcement learning (RL) approaches to optimization problems in general, then dive deeper for the Capacitated Vehicle Routing Problem (CVRP). The problem is formulated as a RL problem, then several RL methods are implemented as an endeavor to solve it, in comparison with the solutions provided by OR-Tools, namely:</a:t>
            </a:r>
          </a:p>
          <a:p>
            <a:r>
              <a:rPr lang="en-US"/>
              <a:t>Deep Q-Network (DQN)</a:t>
            </a:r>
          </a:p>
          <a:p>
            <a:r>
              <a:rPr lang="en-US"/>
              <a:t>Advantage Actor-Critic (A2C)</a:t>
            </a:r>
          </a:p>
          <a:p>
            <a:r>
              <a:rPr lang="en-US"/>
              <a:t>Proximal Policy Optimization (PPO)</a:t>
            </a:r>
          </a:p>
        </p:txBody>
      </p:sp>
      <p:pic>
        <p:nvPicPr>
          <p:cNvPr id="5" name="Picture 4" descr="A graph of lines and numbers&#10;&#10;Description automatically generated">
            <a:extLst>
              <a:ext uri="{FF2B5EF4-FFF2-40B4-BE49-F238E27FC236}">
                <a16:creationId xmlns:a16="http://schemas.microsoft.com/office/drawing/2014/main" id="{23F509CC-3253-BE45-47B7-0DEB0890B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1324355"/>
            <a:ext cx="5050536" cy="50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9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188301"/>
            <a:ext cx="8772144" cy="1293028"/>
          </a:xfrm>
        </p:spPr>
        <p:txBody>
          <a:bodyPr>
            <a:normAutofit fontScale="90000"/>
          </a:bodyPr>
          <a:lstStyle/>
          <a:p>
            <a:r>
              <a:rPr lang="en-US"/>
              <a:t>CODE Review of a reinforcement learning implementation for tsp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600200"/>
            <a:ext cx="7452360" cy="4968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tqdm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tqdm_notebook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spatial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cdist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imageio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patches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PatchCollection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"seaborn-dark"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rl.agents.q_agent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QAgent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05A2C-D814-3E2F-BA4E-EFCAB6B4963E}"/>
              </a:ext>
            </a:extLst>
          </p:cNvPr>
          <p:cNvSpPr txBox="1"/>
          <p:nvPr/>
        </p:nvSpPr>
        <p:spPr>
          <a:xfrm>
            <a:off x="7132320" y="1732895"/>
            <a:ext cx="4187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/>
              <a:t>Some regular imports.</a:t>
            </a:r>
          </a:p>
        </p:txBody>
      </p:sp>
    </p:spTree>
    <p:extLst>
      <p:ext uri="{BB962C8B-B14F-4D97-AF65-F5344CB8AC3E}">
        <p14:creationId xmlns:p14="http://schemas.microsoft.com/office/powerpoint/2010/main" val="75220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0"/>
            <a:ext cx="8772144" cy="1293028"/>
          </a:xfrm>
        </p:spPr>
        <p:txBody>
          <a:bodyPr>
            <a:normAutofit/>
          </a:bodyPr>
          <a:lstStyle/>
          <a:p>
            <a:r>
              <a:rPr lang="en-US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443056"/>
            <a:ext cx="7452360" cy="519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DeliveryEnvironment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max_box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"distance"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b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"Initialized Delivery Environment with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random stops"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"Target metric for optimization is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Initialization</a:t>
            </a:r>
            <a:endParaRPr 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endParaRPr 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action_space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endParaRPr 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observation_space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endParaRPr 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max_box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max_box</a:t>
            </a:r>
            <a:endParaRPr 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stops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endParaRPr 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stops</a:t>
            </a:r>
            <a:endParaRPr 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_generate_constraints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_generate_stops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_generate_q_values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first point</a:t>
            </a:r>
            <a:endParaRPr 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05A2C-D814-3E2F-BA4E-EFCAB6B4963E}"/>
              </a:ext>
            </a:extLst>
          </p:cNvPr>
          <p:cNvSpPr txBox="1"/>
          <p:nvPr/>
        </p:nvSpPr>
        <p:spPr>
          <a:xfrm>
            <a:off x="6492240" y="1443056"/>
            <a:ext cx="52029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Initialize the environment with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n_stops</a:t>
            </a:r>
            <a:r>
              <a:rPr lang="en-US" sz="2000"/>
              <a:t>: number of cities (or stops)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max_box</a:t>
            </a:r>
            <a:r>
              <a:rPr lang="en-US" sz="2000"/>
              <a:t>: maximum coordinate value of a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method</a:t>
            </a:r>
            <a:r>
              <a:rPr lang="en-US" sz="2000"/>
              <a:t>: accepts three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“distance”</a:t>
            </a:r>
            <a:r>
              <a:rPr lang="en-US" sz="2000"/>
              <a:t>: regular 2D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“traffic_box”</a:t>
            </a:r>
            <a:r>
              <a:rPr lang="en-US" sz="2000"/>
              <a:t>: add a random box of high traffic inside the environment, in which the salesman is slowed 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“time”</a:t>
            </a:r>
            <a:r>
              <a:rPr lang="en-US" sz="2000"/>
              <a:t>: regular 2D problem but the reward is added by a random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9250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0"/>
            <a:ext cx="8772144" cy="1293028"/>
          </a:xfrm>
        </p:spPr>
        <p:txBody>
          <a:bodyPr>
            <a:normAutofit/>
          </a:bodyPr>
          <a:lstStyle/>
          <a:p>
            <a:r>
              <a:rPr lang="en-US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-118872" y="1443056"/>
            <a:ext cx="7818120" cy="519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_generate_constraints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box_size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0.2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traffic_intensity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5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):</a:t>
            </a: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method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==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"traffic_box"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:</a:t>
            </a: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x_left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np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random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rand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()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*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max_box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)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*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-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box_size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y_bottom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np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random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rand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()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*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max_box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)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*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-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box_size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x_right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x_left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np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random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rand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()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*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box_size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*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max_box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  <a:ea typeface="Iosevka Term" panose="02000509030000000004" pitchFamily="49" charset="0"/>
              <a:cs typeface="Iosevka Term" panose="02000509030000000004" pitchFamily="49" charset="0"/>
            </a:endParaRP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y_top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y_bottom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np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random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rand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()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*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box_size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*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max_box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  <a:ea typeface="Iosevka Term" panose="02000509030000000004" pitchFamily="49" charset="0"/>
              <a:cs typeface="Iosevka Term" panose="02000509030000000004" pitchFamily="49" charset="0"/>
            </a:endParaRP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box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x_left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x_right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y_bottom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y_top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traffic_intensity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traffic_intensity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</a:b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  <a:ea typeface="Iosevka Term" panose="02000509030000000004" pitchFamily="49" charset="0"/>
              <a:cs typeface="Iosevka Term" panose="020005090300000000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Add a random box of high traffic inside the</a:t>
            </a:r>
            <a:b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environment, in which the salesman is slowed down, with</a:t>
            </a:r>
          </a:p>
          <a:p>
            <a:pPr marL="0" indent="0">
              <a:buNone/>
            </a:pP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  <a:ea typeface="Iosevka Term" panose="02000509030000000004" pitchFamily="49" charset="0"/>
              <a:cs typeface="Iosevka Term" panose="0200050903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05A2C-D814-3E2F-BA4E-EFCAB6B4963E}"/>
              </a:ext>
            </a:extLst>
          </p:cNvPr>
          <p:cNvSpPr txBox="1"/>
          <p:nvPr/>
        </p:nvSpPr>
        <p:spPr>
          <a:xfrm>
            <a:off x="7242048" y="1064428"/>
            <a:ext cx="478231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box_size</a:t>
            </a:r>
            <a:r>
              <a:rPr lang="en-US" sz="2000"/>
              <a:t>: how large the box is (approximately)</a:t>
            </a:r>
            <a:endParaRPr lang="en-US" sz="200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traffic_intensity</a:t>
            </a:r>
            <a:r>
              <a:rPr lang="en-US" sz="2000"/>
              <a:t>: how much slower the salesman is when moving through it (approximately)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EC831A2-881C-F79A-E77E-89EA81A50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248" y="3111142"/>
            <a:ext cx="3425952" cy="345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1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0"/>
            <a:ext cx="8772144" cy="1293028"/>
          </a:xfrm>
        </p:spPr>
        <p:txBody>
          <a:bodyPr>
            <a:normAutofit/>
          </a:bodyPr>
          <a:lstStyle/>
          <a:p>
            <a:r>
              <a:rPr lang="en-US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-118872" y="1443056"/>
            <a:ext cx="7818120" cy="519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_generate_stops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"traffic_box"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max_box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_is_in_box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geographical coordinates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max_box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05A2C-D814-3E2F-BA4E-EFCAB6B4963E}"/>
              </a:ext>
            </a:extLst>
          </p:cNvPr>
          <p:cNvSpPr txBox="1"/>
          <p:nvPr/>
        </p:nvSpPr>
        <p:spPr>
          <a:xfrm>
            <a:off x="4581144" y="1064428"/>
            <a:ext cx="72176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Randomly generate placement of cities.</a:t>
            </a:r>
          </a:p>
          <a:p>
            <a:endParaRPr lang="en-US" sz="2000"/>
          </a:p>
          <a:p>
            <a:r>
              <a:rPr lang="en-US" sz="2000"/>
              <a:t>If a traffic box is used, all cities are strictly outside of it.</a:t>
            </a:r>
          </a:p>
          <a:p>
            <a:endParaRPr lang="en-US" sz="2000"/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_is_in_box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box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Get box coordinates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x_left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x_right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y_bottom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y_top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box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x_left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x_right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y_bottom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y_top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EC831A2-881C-F79A-E77E-89EA81A50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0" y="3198952"/>
            <a:ext cx="3373456" cy="34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614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0"/>
            <a:ext cx="8772144" cy="1293028"/>
          </a:xfrm>
        </p:spPr>
        <p:txBody>
          <a:bodyPr>
            <a:normAutofit/>
          </a:bodyPr>
          <a:lstStyle/>
          <a:p>
            <a:r>
              <a:rPr lang="en-US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-274320" y="1755648"/>
            <a:ext cx="7818120" cy="4882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_generate_q_values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box_size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actual Q Values corresponding to time elapsed between two points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"distance"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"traffic_box"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column_stack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q_stops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cdist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q_stops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max_box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fill_diagonal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q_stops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"Method not recognized"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05A2C-D814-3E2F-BA4E-EFCAB6B4963E}"/>
              </a:ext>
            </a:extLst>
          </p:cNvPr>
          <p:cNvSpPr txBox="1"/>
          <p:nvPr/>
        </p:nvSpPr>
        <p:spPr>
          <a:xfrm>
            <a:off x="6803136" y="1384468"/>
            <a:ext cx="51846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Initialize Q-table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box_size</a:t>
            </a:r>
            <a:r>
              <a:rPr lang="en-US" sz="2000"/>
              <a:t> is improperly placed and not used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/>
              <a:t>If the method is time, initialize Q-table by a random array where values are in </a:t>
            </a:r>
            <a:r>
              <a:rPr lang="en-US" sz="2000">
                <a:latin typeface="Consolas" panose="020B0609020204030204" pitchFamily="49" charset="0"/>
              </a:rPr>
              <a:t>[0, max_box)</a:t>
            </a:r>
            <a:r>
              <a:rPr lang="en-US" sz="2000"/>
              <a:t>, except for </a:t>
            </a:r>
            <a:r>
              <a:rPr lang="en-US" sz="2000">
                <a:latin typeface="Consolas" panose="020B0609020204030204" pitchFamily="49" charset="0"/>
              </a:rPr>
              <a:t>Q[i, i] = 0</a:t>
            </a:r>
            <a:r>
              <a:rPr lang="en-US" sz="2000">
                <a:latin typeface="+mj-lt"/>
              </a:rPr>
              <a:t> for any </a:t>
            </a:r>
            <a:r>
              <a:rPr lang="en-US" sz="2000">
                <a:latin typeface="Consolas" panose="020B0609020204030204" pitchFamily="49" charset="0"/>
              </a:rPr>
              <a:t>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This is not a good starting point, the author should have used the same Q-table as below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/>
              <a:t>Else, initialize </a:t>
            </a:r>
            <a:r>
              <a:rPr lang="en-US" sz="2000">
                <a:latin typeface="Consolas" panose="020B0609020204030204" pitchFamily="49" charset="0"/>
              </a:rPr>
              <a:t>Q[m, n] = distance(m, n)</a:t>
            </a:r>
          </a:p>
          <a:p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19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0"/>
            <a:ext cx="8772144" cy="1293028"/>
          </a:xfrm>
        </p:spPr>
        <p:txBody>
          <a:bodyPr>
            <a:normAutofit/>
          </a:bodyPr>
          <a:lstStyle/>
          <a:p>
            <a:r>
              <a:rPr lang="en-US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-118872" y="1755648"/>
            <a:ext cx="7662672" cy="4882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Iosevka Term" panose="020005090300000000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Iosevka Term" panose="02000509030000000004" pitchFamily="49" charset="0"/>
              </a:rPr>
              <a:t>render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return_img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Iosevka Term" panose="020005090300000000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Iosevka Term" panose="02000509030000000004" pitchFamily="49" charset="0"/>
              </a:rPr>
              <a:t>False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        # THE AUTHOR RENDER THE ENVIRONMENT IMAGE</a:t>
            </a:r>
            <a:b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</a:br>
            <a:b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</a:br>
            <a:endParaRPr lang="en-US" sz="1400" b="0">
              <a:solidFill>
                <a:srgbClr val="CCCCCC"/>
              </a:solidFill>
              <a:effectLst/>
              <a:latin typeface="Iosevka Term" panose="02000509030000000004" pitchFamily="49" charset="0"/>
            </a:endParaRP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Iosevka Term" panose="020005090300000000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Iosevka Term" panose="02000509030000000004" pitchFamily="49" charset="0"/>
              </a:rPr>
              <a:t>reset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):</a:t>
            </a: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        </a:t>
            </a:r>
            <a:r>
              <a:rPr lang="en-US" sz="1400" b="0">
                <a:solidFill>
                  <a:srgbClr val="6A9955"/>
                </a:solidFill>
                <a:effectLst/>
                <a:latin typeface="Iosevka Term" panose="02000509030000000004" pitchFamily="49" charset="0"/>
              </a:rPr>
              <a:t># Stops placeholder</a:t>
            </a:r>
            <a:endParaRPr lang="en-US" sz="1400" b="0">
              <a:solidFill>
                <a:srgbClr val="CCCCCC"/>
              </a:solidFill>
              <a:effectLst/>
              <a:latin typeface="Iosevka Term" panose="02000509030000000004" pitchFamily="49" charset="0"/>
            </a:endParaRP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stops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Iosevka Term" panose="020005090300000000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 []</a:t>
            </a: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        </a:t>
            </a:r>
            <a:r>
              <a:rPr lang="en-US" sz="1400" b="0">
                <a:solidFill>
                  <a:srgbClr val="6A9955"/>
                </a:solidFill>
                <a:effectLst/>
                <a:latin typeface="Iosevka Term" panose="02000509030000000004" pitchFamily="49" charset="0"/>
              </a:rPr>
              <a:t># Random first stop</a:t>
            </a:r>
            <a:endParaRPr lang="en-US" sz="1400" b="0">
              <a:solidFill>
                <a:srgbClr val="CCCCCC"/>
              </a:solidFill>
              <a:effectLst/>
              <a:latin typeface="Iosevka Term" panose="02000509030000000004" pitchFamily="49" charset="0"/>
            </a:endParaRP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first_stop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Iosevka Term" panose="020005090300000000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Iosevka Term" panose="02000509030000000004" pitchFamily="49" charset="0"/>
              </a:rPr>
              <a:t>np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4EC9B0"/>
                </a:solidFill>
                <a:effectLst/>
                <a:latin typeface="Iosevka Term" panose="02000509030000000004" pitchFamily="49" charset="0"/>
              </a:rPr>
              <a:t>random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randint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n_stops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self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stops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Iosevka Term" panose="020005090300000000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first_stop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</a:b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Iosevka Term" panose="02000509030000000004" pitchFamily="49" charset="0"/>
              </a:rPr>
              <a:t>return</a:t>
            </a:r>
            <a:r>
              <a:rPr lang="en-US" sz="1400" b="0">
                <a:solidFill>
                  <a:srgbClr val="CCCCCC"/>
                </a:solidFill>
                <a:effectLst/>
                <a:latin typeface="Iosevka Term" panose="020005090300000000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Iosevka Term" panose="02000509030000000004" pitchFamily="49" charset="0"/>
              </a:rPr>
              <a:t>first_stop</a:t>
            </a:r>
            <a:endParaRPr lang="en-US" sz="1400" b="0">
              <a:solidFill>
                <a:srgbClr val="CCCCCC"/>
              </a:solidFill>
              <a:effectLst/>
              <a:latin typeface="Iosevka Term" panose="0200050903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05A2C-D814-3E2F-BA4E-EFCAB6B4963E}"/>
              </a:ext>
            </a:extLst>
          </p:cNvPr>
          <p:cNvSpPr txBox="1"/>
          <p:nvPr/>
        </p:nvSpPr>
        <p:spPr>
          <a:xfrm>
            <a:off x="6803136" y="2459504"/>
            <a:ext cx="51846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+mj-lt"/>
              </a:rPr>
              <a:t>Reset the environment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latin typeface="Consolas" panose="020B0609020204030204" pitchFamily="49" charset="0"/>
              </a:rPr>
              <a:t>stops</a:t>
            </a:r>
            <a:r>
              <a:rPr lang="en-US" sz="2000">
                <a:latin typeface="+mj-lt"/>
              </a:rPr>
              <a:t>: all the stops that the salesman have visited, in respective order. The original stop is randomized.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729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0"/>
            <a:ext cx="8772144" cy="1293028"/>
          </a:xfrm>
        </p:spPr>
        <p:txBody>
          <a:bodyPr>
            <a:normAutofit/>
          </a:bodyPr>
          <a:lstStyle/>
          <a:p>
            <a:r>
              <a:rPr lang="en-US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0" y="1755648"/>
            <a:ext cx="7543800" cy="4882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current state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_get_state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destination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reward for such a move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_get_reward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Append new_state to stops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_get_state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05A2C-D814-3E2F-BA4E-EFCAB6B4963E}"/>
              </a:ext>
            </a:extLst>
          </p:cNvPr>
          <p:cNvSpPr txBox="1"/>
          <p:nvPr/>
        </p:nvSpPr>
        <p:spPr>
          <a:xfrm>
            <a:off x="4754880" y="1384468"/>
            <a:ext cx="72329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Makes a step towards </a:t>
            </a:r>
            <a:r>
              <a:rPr lang="en-US" sz="2000"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destination</a:t>
            </a:r>
            <a:r>
              <a:rPr lang="en-US" sz="2000">
                <a:latin typeface="+mj-lt"/>
                <a:ea typeface="Iosevka Term" panose="02000509030000000004" pitchFamily="49" charset="0"/>
                <a:cs typeface="Iosevka Term" panose="02000509030000000004" pitchFamily="49" charset="0"/>
              </a:rPr>
              <a:t> and returns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new_state</a:t>
            </a:r>
            <a:r>
              <a:rPr lang="en-US" sz="2000">
                <a:latin typeface="+mj-lt"/>
                <a:ea typeface="Iosevka Term" panose="02000509030000000004" pitchFamily="49" charset="0"/>
                <a:cs typeface="Iosevka Term" panose="02000509030000000004" pitchFamily="49" charset="0"/>
              </a:rPr>
              <a:t>: the new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reward</a:t>
            </a:r>
            <a:r>
              <a:rPr lang="en-US" sz="2000">
                <a:latin typeface="+mj-lt"/>
                <a:ea typeface="Iosevka Term" panose="02000509030000000004" pitchFamily="49" charset="0"/>
                <a:cs typeface="Iosevka Term" panose="02000509030000000004" pitchFamily="49" charset="0"/>
              </a:rPr>
              <a:t>: the reward given for going to </a:t>
            </a:r>
            <a:r>
              <a:rPr lang="en-US" sz="2000"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destination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  <a:ea typeface="Iosevka Term" panose="02000509030000000004" pitchFamily="49" charset="0"/>
                <a:cs typeface="Iosevka Term" panose="02000509030000000004" pitchFamily="49" charset="0"/>
              </a:rPr>
              <a:t>done</a:t>
            </a:r>
            <a:r>
              <a:rPr lang="en-US" sz="2000">
                <a:latin typeface="+mj-lt"/>
                <a:ea typeface="Iosevka Term" panose="02000509030000000004" pitchFamily="49" charset="0"/>
                <a:cs typeface="Iosevka Term" panose="02000509030000000004" pitchFamily="49" charset="0"/>
              </a:rPr>
              <a:t>: if the episode is finished</a:t>
            </a:r>
            <a:endParaRPr lang="en-US" sz="2000">
              <a:latin typeface="+mj-lt"/>
            </a:endParaRP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+mj-lt"/>
              </a:rPr>
              <a:t>The state is simply an integer which is the current stop.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latin typeface="Consolas" panose="020B0609020204030204" pitchFamily="49" charset="0"/>
              </a:rPr>
              <a:t>_get_xy()</a:t>
            </a:r>
            <a:r>
              <a:rPr lang="en-US" sz="2000">
                <a:latin typeface="+mj-lt"/>
              </a:rPr>
              <a:t> returns the coordinate of the current stop.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44B4A-66D1-3927-7F0D-DB749F8A09C5}"/>
              </a:ext>
            </a:extLst>
          </p:cNvPr>
          <p:cNvSpPr txBox="1"/>
          <p:nvPr/>
        </p:nvSpPr>
        <p:spPr>
          <a:xfrm>
            <a:off x="4857750" y="5034620"/>
            <a:ext cx="8458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_get_xy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_get_state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92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0"/>
            <a:ext cx="8772144" cy="1293028"/>
          </a:xfrm>
        </p:spPr>
        <p:txBody>
          <a:bodyPr>
            <a:normAutofit/>
          </a:bodyPr>
          <a:lstStyle/>
          <a:p>
            <a:r>
              <a:rPr lang="en-US"/>
              <a:t>Code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005A2C-D814-3E2F-BA4E-EFCAB6B4963E}"/>
                  </a:ext>
                </a:extLst>
              </p:cNvPr>
              <p:cNvSpPr txBox="1"/>
              <p:nvPr/>
            </p:nvSpPr>
            <p:spPr>
              <a:xfrm>
                <a:off x="8183880" y="1384468"/>
                <a:ext cx="3803904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>
                    <a:latin typeface="+mj-lt"/>
                  </a:rPr>
                  <a:t>The base reward is the Q-value of (state, new_state), which also is the reward of </a:t>
                </a:r>
                <a:r>
                  <a:rPr lang="en-US" sz="2000">
                    <a:latin typeface="Consolas" panose="020B0609020204030204" pitchFamily="49" charset="0"/>
                  </a:rPr>
                  <a:t>“distance”</a:t>
                </a:r>
                <a:endParaRPr lang="en-US" sz="2000">
                  <a:latin typeface="+mj-lt"/>
                </a:endParaRPr>
              </a:p>
              <a:p>
                <a:endParaRPr lang="en-US" sz="2000">
                  <a:latin typeface="+mj-lt"/>
                </a:endParaRPr>
              </a:p>
              <a:p>
                <a:r>
                  <a:rPr lang="en-US" sz="2000">
                    <a:latin typeface="+mj-lt"/>
                  </a:rPr>
                  <a:t>Else, the reward function is defined 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+mj-lt"/>
                  </a:rPr>
                  <a:t>If </a:t>
                </a:r>
                <a:r>
                  <a:rPr lang="en-US" sz="2000">
                    <a:latin typeface="Consolas" panose="020B0609020204030204" pitchFamily="49" charset="0"/>
                  </a:rPr>
                  <a:t>“time”</a:t>
                </a:r>
                <a:r>
                  <a:rPr lang="en-US" sz="2000">
                    <a:latin typeface="+mj-lt"/>
                  </a:rPr>
                  <a:t>: Add a random number in </a:t>
                </a:r>
                <a:r>
                  <a:rPr lang="en-US" sz="2000">
                    <a:latin typeface="Consolas" panose="020B0609020204030204" pitchFamily="49" charset="0"/>
                  </a:rPr>
                  <a:t>[0, 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+mj-lt"/>
                  </a:rPr>
                  <a:t>If </a:t>
                </a:r>
                <a:r>
                  <a:rPr lang="en-US" sz="2000">
                    <a:latin typeface="Consolas" panose="020B0609020204030204" pitchFamily="49" charset="0"/>
                  </a:rPr>
                  <a:t>“traffic_box”</a:t>
                </a:r>
                <a:r>
                  <a:rPr lang="en-US" sz="2000">
                    <a:latin typeface="+mj-lt"/>
                  </a:rPr>
                  <a:t>: Add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+mj-lt"/>
                  </a:rPr>
                  <a:t>distance through box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>
                    <a:latin typeface="+mj-lt"/>
                  </a:rPr>
                  <a:t> </a:t>
                </a:r>
                <a:r>
                  <a:rPr lang="en-US" sz="2000">
                    <a:latin typeface="Consolas" panose="020B0609020204030204" pitchFamily="49" charset="0"/>
                  </a:rPr>
                  <a:t>traffic_intensity </a:t>
                </a:r>
                <a:r>
                  <a:rPr lang="en-US" sz="200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>
                    <a:latin typeface="+mj-lt"/>
                  </a:rPr>
                  <a:t> a random number in </a:t>
                </a:r>
                <a:r>
                  <a:rPr lang="en-US" sz="2000">
                    <a:latin typeface="Consolas" panose="020B0609020204030204" pitchFamily="49" charset="0"/>
                  </a:rPr>
                  <a:t>[0, 1)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005A2C-D814-3E2F-BA4E-EFCAB6B4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880" y="1384468"/>
                <a:ext cx="3803904" cy="4401205"/>
              </a:xfrm>
              <a:prstGeom prst="rect">
                <a:avLst/>
              </a:prstGeom>
              <a:blipFill>
                <a:blip r:embed="rId2"/>
                <a:stretch>
                  <a:fillRect l="-1763" t="-693" r="-2564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F49640-1CD7-ADB0-F763-3BAA0C55288D}"/>
              </a:ext>
            </a:extLst>
          </p:cNvPr>
          <p:cNvSpPr txBox="1"/>
          <p:nvPr/>
        </p:nvSpPr>
        <p:spPr>
          <a:xfrm>
            <a:off x="0" y="1503214"/>
            <a:ext cx="87721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_get_reward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q_stops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"distance"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base_reward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"traffic_box"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Additional reward correspond to slowing down in traffic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intersections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_calculate_box_intersection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intersections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intersections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distance_traffic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additional_reward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distance_traffic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traffic_intensity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additional_reward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additional_reward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17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0"/>
            <a:ext cx="8772144" cy="1293028"/>
          </a:xfrm>
        </p:spPr>
        <p:txBody>
          <a:bodyPr>
            <a:normAutofit/>
          </a:bodyPr>
          <a:lstStyle/>
          <a:p>
            <a:r>
              <a:rPr lang="en-US"/>
              <a:t>Code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05A2C-D814-3E2F-BA4E-EFCAB6B4963E}"/>
              </a:ext>
            </a:extLst>
          </p:cNvPr>
          <p:cNvSpPr txBox="1"/>
          <p:nvPr/>
        </p:nvSpPr>
        <p:spPr>
          <a:xfrm>
            <a:off x="466344" y="1371526"/>
            <a:ext cx="6702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+mj-lt"/>
              </a:rPr>
              <a:t>2 functions to calculate the coordinates of two intersections between a segment and a rectangle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68A56-A09B-89C2-F630-ACE958B429DB}"/>
              </a:ext>
            </a:extLst>
          </p:cNvPr>
          <p:cNvSpPr txBox="1"/>
          <p:nvPr/>
        </p:nvSpPr>
        <p:spPr>
          <a:xfrm>
            <a:off x="0" y="2340215"/>
            <a:ext cx="67939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staticmethod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_calculate_point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"Provide x or y"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57DB3-9C4F-0D42-FC48-5A088CDE2B24}"/>
              </a:ext>
            </a:extLst>
          </p:cNvPr>
          <p:cNvSpPr txBox="1"/>
          <p:nvPr/>
        </p:nvSpPr>
        <p:spPr>
          <a:xfrm>
            <a:off x="6483096" y="1207683"/>
            <a:ext cx="563727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_calculate_box_intersection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box coordinates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x_left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x_right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y_bottom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Intersections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intersections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Top intersection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i_top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_calculate_point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i_top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x_left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i_top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x_right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intersections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i_top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Bottom intersection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i_bottom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_calculate_point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y_bottom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i_bottom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x_left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i_bottom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x_right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intersections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i_bottom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y_bottom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Left intersection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i_left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_calculate_point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x_left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i_left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y_bottom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i_left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intersections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x_left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i_left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Right intersection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i_right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_calculate_point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x_right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i_right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y_bottom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i_right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intersections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x_right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i_right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intersections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DA117B-01E2-B651-7ADC-7CDDD6C3F109}"/>
              </a:ext>
            </a:extLst>
          </p:cNvPr>
          <p:cNvSpPr/>
          <p:nvPr/>
        </p:nvSpPr>
        <p:spPr>
          <a:xfrm>
            <a:off x="4873752" y="3225894"/>
            <a:ext cx="1222248" cy="15819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E1BE15-A655-FAD6-8FC6-5D036A69EED6}"/>
              </a:ext>
            </a:extLst>
          </p:cNvPr>
          <p:cNvCxnSpPr>
            <a:cxnSpLocks/>
          </p:cNvCxnSpPr>
          <p:nvPr/>
        </p:nvCxnSpPr>
        <p:spPr>
          <a:xfrm flipV="1">
            <a:off x="4472940" y="3713226"/>
            <a:ext cx="2143760" cy="8663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0E1E45E-2F3D-B88B-0CE0-FBDE85BE651E}"/>
              </a:ext>
            </a:extLst>
          </p:cNvPr>
          <p:cNvSpPr/>
          <p:nvPr/>
        </p:nvSpPr>
        <p:spPr>
          <a:xfrm>
            <a:off x="4798314" y="4330032"/>
            <a:ext cx="160020" cy="160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53551F-8E04-7E6F-D4EF-B7A136707D02}"/>
              </a:ext>
            </a:extLst>
          </p:cNvPr>
          <p:cNvSpPr/>
          <p:nvPr/>
        </p:nvSpPr>
        <p:spPr>
          <a:xfrm>
            <a:off x="6024626" y="3851496"/>
            <a:ext cx="160020" cy="160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211117-098F-D559-B431-FE604587A93C}"/>
              </a:ext>
            </a:extLst>
          </p:cNvPr>
          <p:cNvSpPr/>
          <p:nvPr/>
        </p:nvSpPr>
        <p:spPr>
          <a:xfrm>
            <a:off x="4418838" y="4499610"/>
            <a:ext cx="160020" cy="16002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F33186-A81F-22BA-4883-8010E90AFD39}"/>
              </a:ext>
            </a:extLst>
          </p:cNvPr>
          <p:cNvSpPr/>
          <p:nvPr/>
        </p:nvSpPr>
        <p:spPr>
          <a:xfrm>
            <a:off x="6545326" y="3633216"/>
            <a:ext cx="160020" cy="16002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0"/>
            <a:ext cx="8772144" cy="1293028"/>
          </a:xfrm>
        </p:spPr>
        <p:txBody>
          <a:bodyPr>
            <a:normAutofit/>
          </a:bodyPr>
          <a:lstStyle/>
          <a:p>
            <a:r>
              <a:rPr lang="en-US"/>
              <a:t>Code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05A2C-D814-3E2F-BA4E-EFCAB6B4963E}"/>
              </a:ext>
            </a:extLst>
          </p:cNvPr>
          <p:cNvSpPr txBox="1"/>
          <p:nvPr/>
        </p:nvSpPr>
        <p:spPr>
          <a:xfrm>
            <a:off x="5340096" y="1997839"/>
            <a:ext cx="64556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</a:rPr>
              <a:t>Initialize the Q-Agent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act(s)</a:t>
            </a:r>
            <a:r>
              <a:rPr lang="en-US" sz="2000">
                <a:latin typeface="+mj-lt"/>
              </a:rPr>
              <a:t> uses Epsilon-Greedy to choose an action on state </a:t>
            </a:r>
            <a:r>
              <a:rPr lang="en-US" sz="2000">
                <a:latin typeface="Consolas" panose="020B0609020204030204" pitchFamily="49" charset="0"/>
              </a:rPr>
              <a:t>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remember_state(s)</a:t>
            </a:r>
            <a:r>
              <a:rPr lang="en-US" sz="2000">
                <a:latin typeface="+mj-lt"/>
              </a:rPr>
              <a:t> saves the current state to the memory, in this case simply the visited city </a:t>
            </a:r>
            <a:r>
              <a:rPr lang="en-US" sz="2000">
                <a:latin typeface="Consolas" panose="020B0609020204030204" pitchFamily="49" charset="0"/>
              </a:rPr>
              <a:t>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reset_memory()</a:t>
            </a:r>
            <a:r>
              <a:rPr lang="en-US" sz="2000">
                <a:latin typeface="+mj-lt"/>
              </a:rPr>
              <a:t> clears the memory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49640-1CD7-ADB0-F763-3BAA0C55288D}"/>
              </a:ext>
            </a:extLst>
          </p:cNvPr>
          <p:cNvSpPr txBox="1"/>
          <p:nvPr/>
        </p:nvSpPr>
        <p:spPr>
          <a:xfrm>
            <a:off x="128016" y="1503214"/>
            <a:ext cx="502005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DeliveryQAgent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QAgent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reset_memory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Q Vector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.Q[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,:])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Avoid already visited states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states_memory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.epsilon: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argmax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.actions_size)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states_memory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remember_state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states_memory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reset_memory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states_memory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</p:txBody>
      </p:sp>
    </p:spTree>
    <p:extLst>
      <p:ext uri="{BB962C8B-B14F-4D97-AF65-F5344CB8AC3E}">
        <p14:creationId xmlns:p14="http://schemas.microsoft.com/office/powerpoint/2010/main" val="188451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816" y="188301"/>
            <a:ext cx="7263384" cy="1293028"/>
          </a:xfrm>
        </p:spPr>
        <p:txBody>
          <a:bodyPr/>
          <a:lstStyle/>
          <a:p>
            <a:r>
              <a:rPr lang="en-US"/>
              <a:t>What is Reinforcement learning (rl)?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0598-D864-B264-0610-CB74976F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6710"/>
            <a:ext cx="4370832" cy="3806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/>
              <a:t>Reinforcement Learning (RL) </a:t>
            </a:r>
            <a:r>
              <a:rPr lang="en-US"/>
              <a:t>is an area of machine learning, alongside </a:t>
            </a:r>
            <a:r>
              <a:rPr lang="en-US" i="1"/>
              <a:t>supervised</a:t>
            </a:r>
            <a:r>
              <a:rPr lang="en-US"/>
              <a:t> and </a:t>
            </a:r>
            <a:r>
              <a:rPr lang="en-US" i="1"/>
              <a:t>unsupervised learning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RL aims to maximize the </a:t>
            </a:r>
            <a:r>
              <a:rPr lang="en-US" i="1"/>
              <a:t>cumulative reward </a:t>
            </a:r>
            <a:r>
              <a:rPr lang="en-US"/>
              <a:t>when an </a:t>
            </a:r>
            <a:r>
              <a:rPr lang="en-US" i="1"/>
              <a:t>intelligent agent </a:t>
            </a:r>
            <a:r>
              <a:rPr lang="en-US"/>
              <a:t>takes </a:t>
            </a:r>
            <a:r>
              <a:rPr lang="en-US" i="1"/>
              <a:t>actions</a:t>
            </a:r>
            <a:r>
              <a:rPr lang="en-US"/>
              <a:t> in a </a:t>
            </a:r>
            <a:r>
              <a:rPr lang="en-US" i="1"/>
              <a:t>dynamic environment</a:t>
            </a:r>
            <a:r>
              <a:rPr lang="en-US"/>
              <a:t>.</a:t>
            </a:r>
            <a:endParaRPr lang="en-US" i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6424D-AA9B-F266-8D8C-D653E65F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1" y="1816488"/>
            <a:ext cx="4632380" cy="44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9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-155448"/>
            <a:ext cx="8772144" cy="1293028"/>
          </a:xfrm>
        </p:spPr>
        <p:txBody>
          <a:bodyPr>
            <a:normAutofit/>
          </a:bodyPr>
          <a:lstStyle/>
          <a:p>
            <a:r>
              <a:rPr lang="en-US"/>
              <a:t>Code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49640-1CD7-ADB0-F763-3BAA0C55288D}"/>
              </a:ext>
            </a:extLst>
          </p:cNvPr>
          <p:cNvSpPr txBox="1"/>
          <p:nvPr/>
        </p:nvSpPr>
        <p:spPr>
          <a:xfrm>
            <a:off x="128016" y="1838109"/>
            <a:ext cx="645566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run_episode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.reset()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.reset_memory()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max_step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.n_stops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episode_reward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max_step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Remember the states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.remember_state(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Choose an action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.act(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Take the action, and get the reward from environment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s_next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.step(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Tweak the reward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s_next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 our knowledge in the Q-table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.train(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s_next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0DDD7-D37B-04D3-C2C8-A61E32187209}"/>
              </a:ext>
            </a:extLst>
          </p:cNvPr>
          <p:cNvSpPr txBox="1"/>
          <p:nvPr/>
        </p:nvSpPr>
        <p:spPr>
          <a:xfrm>
            <a:off x="5550408" y="646514"/>
            <a:ext cx="622706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 the caches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episode_reward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s_next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the episode is terminated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episode_reward</a:t>
            </a:r>
          </a:p>
          <a:p>
            <a:endParaRPr lang="en-US" sz="120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endParaRPr lang="en-US" sz="1200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run_n_episodes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"training.gif"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n_episodes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					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render_each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Store the rewards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rewards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Experience replay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tqdm_notebook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n_episodes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the episode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episode_reward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run_episode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rewards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episode_reward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render_each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.render(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return_img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# THE AUTHOR SAVE SOME IMAGES HERE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D076B-E03F-866D-D7B2-838DC248D33B}"/>
              </a:ext>
            </a:extLst>
          </p:cNvPr>
          <p:cNvSpPr txBox="1"/>
          <p:nvPr/>
        </p:nvSpPr>
        <p:spPr>
          <a:xfrm>
            <a:off x="1801368" y="1237073"/>
            <a:ext cx="6455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+mj-lt"/>
              </a:rPr>
              <a:t>The Q-Learning implementation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24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188301"/>
            <a:ext cx="6897624" cy="1293028"/>
          </a:xfrm>
        </p:spPr>
        <p:txBody>
          <a:bodyPr>
            <a:normAutofit/>
          </a:bodyPr>
          <a:lstStyle/>
          <a:p>
            <a:r>
              <a:rPr lang="en-US"/>
              <a:t>Capacitated Vehicle Routing Problem (CVRP)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719072"/>
            <a:ext cx="11503152" cy="485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/>
              <a:t>"What is the optimal set of routes for a fleet of vehicles to traverse in order to deliver to a given set of customers?"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Also known as the Vehicle Routing Problem (VRP), Capacitated Vehicle Routing Problem (CVRP) is a generalization of TSP, which also is</a:t>
            </a:r>
          </a:p>
          <a:p>
            <a:r>
              <a:rPr lang="en-US"/>
              <a:t>A combinatorial optimization problem</a:t>
            </a:r>
          </a:p>
          <a:p>
            <a:r>
              <a:rPr lang="en-US"/>
              <a:t>An integer programming problem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98B5C25B-28FC-4AAE-A3CC-C29D45CB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37" y="4014806"/>
            <a:ext cx="4241766" cy="238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70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188301"/>
            <a:ext cx="6897624" cy="1293028"/>
          </a:xfrm>
        </p:spPr>
        <p:txBody>
          <a:bodyPr>
            <a:normAutofit/>
          </a:bodyPr>
          <a:lstStyle/>
          <a:p>
            <a:r>
              <a:rPr lang="en-US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719072"/>
            <a:ext cx="11503152" cy="485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Delivery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gymnasium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n_stops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max_demand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max_vehicle_cap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max_env_size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gen_seed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gym_seed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print_input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print_terminated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data are generated using the following parameters</a:t>
            </a:r>
          </a:p>
          <a:p>
            <a:r>
              <a:rPr lang="en-US">
                <a:latin typeface="Consolas" panose="020B0609020204030204" pitchFamily="49" charset="0"/>
              </a:rPr>
              <a:t>n_stops		</a:t>
            </a:r>
            <a:r>
              <a:rPr lang="en-US"/>
              <a:t>: number of stops</a:t>
            </a:r>
          </a:p>
          <a:p>
            <a:r>
              <a:rPr lang="en-US">
                <a:latin typeface="Consolas" panose="020B0609020204030204" pitchFamily="49" charset="0"/>
              </a:rPr>
              <a:t>max_demand		</a:t>
            </a:r>
            <a:r>
              <a:rPr lang="en-US"/>
              <a:t>: the maximum demand of all cities</a:t>
            </a:r>
          </a:p>
          <a:p>
            <a:r>
              <a:rPr lang="en-US">
                <a:latin typeface="Consolas" panose="020B0609020204030204" pitchFamily="49" charset="0"/>
              </a:rPr>
              <a:t>max_vehicle_cap	</a:t>
            </a:r>
            <a:r>
              <a:rPr lang="en-US"/>
              <a:t>: the maximum capacity of the vehicle</a:t>
            </a:r>
          </a:p>
          <a:p>
            <a:r>
              <a:rPr lang="en-US">
                <a:latin typeface="Consolas" panose="020B0609020204030204" pitchFamily="49" charset="0"/>
              </a:rPr>
              <a:t>max_env_size	</a:t>
            </a:r>
            <a:r>
              <a:rPr lang="en-US"/>
              <a:t>: the maximum coordinate of all cities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9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188301"/>
            <a:ext cx="6897624" cy="1293028"/>
          </a:xfrm>
        </p:spPr>
        <p:txBody>
          <a:bodyPr>
            <a:normAutofit/>
          </a:bodyPr>
          <a:lstStyle/>
          <a:p>
            <a:r>
              <a:rPr lang="en-US"/>
              <a:t>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192" y="1719072"/>
                <a:ext cx="11503152" cy="4850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To ensure the feasibility of the problem, assume that</a:t>
                </a:r>
              </a:p>
              <a:p>
                <a:r>
                  <a:rPr lang="en-US">
                    <a:latin typeface="Consolas" panose="020B0609020204030204" pitchFamily="49" charset="0"/>
                  </a:rPr>
                  <a:t>max_demand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>
                    <a:latin typeface="Consolas" panose="020B0609020204030204" pitchFamily="49" charset="0"/>
                  </a:rPr>
                  <a:t> max_vehicle_cap</a:t>
                </a:r>
              </a:p>
              <a:p>
                <a:r>
                  <a:rPr lang="en-US">
                    <a:latin typeface="+mj-lt"/>
                  </a:rPr>
                  <a:t>The number of vehicles = </a:t>
                </a:r>
                <a:r>
                  <a:rPr lang="en-US">
                    <a:latin typeface="Consolas" panose="020B0609020204030204" pitchFamily="49" charset="0"/>
                  </a:rPr>
                  <a:t>n_stops</a:t>
                </a:r>
                <a:r>
                  <a:rPr lang="en-US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>
                    <a:latin typeface="+mj-lt"/>
                  </a:rPr>
                  <a:t>So that the problem always has a naïve solution: all vehicles move to all stops then comeback to </a:t>
                </a:r>
                <a:r>
                  <a:rPr lang="en-US" i="1">
                    <a:latin typeface="+mj-lt"/>
                  </a:rPr>
                  <a:t>depot</a:t>
                </a:r>
                <a:r>
                  <a:rPr lang="en-US">
                    <a:latin typeface="+mj-lt"/>
                  </a:rPr>
                  <a:t> immediately after</a:t>
                </a:r>
              </a:p>
              <a:p>
                <a:endParaRPr lang="en-US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>
                    <a:latin typeface="+mj-lt"/>
                  </a:rPr>
                  <a:t>To somewhat simplify the problem, assume that</a:t>
                </a:r>
              </a:p>
              <a:p>
                <a:r>
                  <a:rPr lang="en-US">
                    <a:latin typeface="+mj-lt"/>
                  </a:rPr>
                  <a:t>All vehicles have the same capacity</a:t>
                </a:r>
              </a:p>
              <a:p>
                <a:r>
                  <a:rPr lang="en-US">
                    <a:latin typeface="+mj-lt"/>
                  </a:rPr>
                  <a:t>The objective is the total distance only, disregard the time, number of vehicles used, profit, or other factors</a:t>
                </a:r>
              </a:p>
              <a:p>
                <a:endParaRPr lang="en-US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" y="1719072"/>
                <a:ext cx="11503152" cy="4850044"/>
              </a:xfrm>
              <a:prstGeom prst="rect">
                <a:avLst/>
              </a:prstGeom>
              <a:blipFill>
                <a:blip r:embed="rId2"/>
                <a:stretch>
                  <a:fillRect l="-689" t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203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188301"/>
            <a:ext cx="6897624" cy="1293028"/>
          </a:xfrm>
        </p:spPr>
        <p:txBody>
          <a:bodyPr>
            <a:normAutofit/>
          </a:bodyPr>
          <a:lstStyle/>
          <a:p>
            <a:r>
              <a:rPr lang="en-US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609344"/>
            <a:ext cx="11503152" cy="524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nsolas" panose="020B0609020204030204" pitchFamily="49" charset="0"/>
              </a:rPr>
              <a:t>demands</a:t>
            </a:r>
            <a:r>
              <a:rPr lang="en-US">
                <a:latin typeface="+mj-lt"/>
              </a:rPr>
              <a:t>: demands of stops</a:t>
            </a:r>
          </a:p>
          <a:p>
            <a:pPr lvl="1"/>
            <a:r>
              <a:rPr lang="en-US">
                <a:latin typeface="+mj-lt"/>
              </a:rPr>
              <a:t>A list with </a:t>
            </a:r>
            <a:r>
              <a:rPr lang="en-US">
                <a:latin typeface="Consolas" panose="020B0609020204030204" pitchFamily="49" charset="0"/>
              </a:rPr>
              <a:t>n_stops</a:t>
            </a:r>
            <a:r>
              <a:rPr lang="en-US">
                <a:latin typeface="+mj-lt"/>
              </a:rPr>
              <a:t> elements</a:t>
            </a:r>
          </a:p>
          <a:p>
            <a:pPr lvl="1"/>
            <a:r>
              <a:rPr lang="en-US">
                <a:latin typeface="+mj-lt"/>
              </a:rPr>
              <a:t>demand of depot is always 0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n_stops - 1 </a:t>
            </a:r>
            <a:r>
              <a:rPr lang="en-US">
                <a:latin typeface="+mj-lt"/>
              </a:rPr>
              <a:t>random integers in </a:t>
            </a:r>
            <a:r>
              <a:rPr lang="en-US">
                <a:latin typeface="Consolas" panose="020B0609020204030204" pitchFamily="49" charset="0"/>
              </a:rPr>
              <a:t>[1, max_demand]</a:t>
            </a:r>
          </a:p>
          <a:p>
            <a:r>
              <a:rPr lang="en-US">
                <a:latin typeface="Consolas" panose="020B0609020204030204" pitchFamily="49" charset="0"/>
              </a:rPr>
              <a:t>stop_coords</a:t>
            </a:r>
            <a:r>
              <a:rPr lang="en-US">
                <a:latin typeface="+mj-lt"/>
              </a:rPr>
              <a:t>: coordinates of stops</a:t>
            </a:r>
          </a:p>
          <a:p>
            <a:pPr lvl="1"/>
            <a:r>
              <a:rPr lang="en-US">
                <a:latin typeface="+mj-lt"/>
              </a:rPr>
              <a:t>A matrix of shape </a:t>
            </a:r>
            <a:r>
              <a:rPr lang="en-US">
                <a:latin typeface="Consolas" panose="020B0609020204030204" pitchFamily="49" charset="0"/>
              </a:rPr>
              <a:t>(n_stops, 2)</a:t>
            </a:r>
          </a:p>
          <a:p>
            <a:pPr lvl="1"/>
            <a:r>
              <a:rPr lang="en-US">
                <a:latin typeface="+mj-lt"/>
              </a:rPr>
              <a:t>Values are random integers in </a:t>
            </a:r>
            <a:r>
              <a:rPr lang="en-US">
                <a:latin typeface="Consolas" panose="020B0609020204030204" pitchFamily="49" charset="0"/>
              </a:rPr>
              <a:t>[0, max_env_size]</a:t>
            </a:r>
          </a:p>
          <a:p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+mj-lt"/>
              </a:rPr>
              <a:t>The depot is the first stop in those lists (index 0)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r>
              <a:rPr lang="en-US">
                <a:latin typeface="Consolas" panose="020B0609020204030204" pitchFamily="49" charset="0"/>
              </a:rPr>
              <a:t>vehicle_cap</a:t>
            </a:r>
            <a:r>
              <a:rPr lang="en-US">
                <a:latin typeface="+mj-lt"/>
              </a:rPr>
              <a:t>: the vehicle capacity</a:t>
            </a:r>
          </a:p>
          <a:p>
            <a:pPr lvl="1"/>
            <a:r>
              <a:rPr lang="en-US">
                <a:latin typeface="+mj-lt"/>
              </a:rPr>
              <a:t>A random integer in </a:t>
            </a:r>
            <a:r>
              <a:rPr lang="en-US">
                <a:latin typeface="Consolas" panose="020B0609020204030204" pitchFamily="49" charset="0"/>
              </a:rPr>
              <a:t>[max_demand, max_vehicle_cap]</a:t>
            </a:r>
            <a:endParaRPr lang="en-US">
              <a:latin typeface="+mj-lt"/>
            </a:endParaRPr>
          </a:p>
          <a:p>
            <a:pPr lvl="1"/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430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188301"/>
            <a:ext cx="6019800" cy="1293028"/>
          </a:xfrm>
        </p:spPr>
        <p:txBody>
          <a:bodyPr>
            <a:normAutofit/>
          </a:bodyPr>
          <a:lstStyle/>
          <a:p>
            <a:r>
              <a:rPr lang="en-US"/>
              <a:t>Cvrp formulation as a rl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481329"/>
            <a:ext cx="11384280" cy="518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+mj-lt"/>
              </a:rPr>
              <a:t>The problem can be translated into: One vehicle problem, and it cannot visit a stop if the load left is not enough for it.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The implementation of this formulation is in pure Python with Stable Baselines3 (SB3).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Environment: remain constants</a:t>
            </a:r>
          </a:p>
          <a:p>
            <a:r>
              <a:rPr lang="en-US" sz="2000">
                <a:latin typeface="Consolas" panose="020B0609020204030204" pitchFamily="49" charset="0"/>
              </a:rPr>
              <a:t>demands</a:t>
            </a:r>
          </a:p>
          <a:p>
            <a:r>
              <a:rPr lang="en-US" sz="2000">
                <a:latin typeface="Consolas" panose="020B0609020204030204" pitchFamily="49" charset="0"/>
              </a:rPr>
              <a:t>stop_coords</a:t>
            </a:r>
          </a:p>
          <a:p>
            <a:r>
              <a:rPr lang="en-US" sz="2000">
                <a:latin typeface="Consolas" panose="020B0609020204030204" pitchFamily="49" charset="0"/>
              </a:rPr>
              <a:t>vehicle_cap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State</a:t>
            </a:r>
          </a:p>
          <a:p>
            <a:r>
              <a:rPr lang="en-US" sz="2000">
                <a:latin typeface="Consolas" panose="020B0609020204030204" pitchFamily="49" charset="0"/>
              </a:rPr>
              <a:t>current_stop</a:t>
            </a:r>
            <a:endParaRPr lang="en-US" sz="2000">
              <a:latin typeface="+mj-lt"/>
            </a:endParaRPr>
          </a:p>
          <a:p>
            <a:r>
              <a:rPr lang="en-US" sz="2000">
                <a:latin typeface="Consolas" panose="020B0609020204030204" pitchFamily="49" charset="0"/>
              </a:rPr>
              <a:t>visited</a:t>
            </a:r>
            <a:r>
              <a:rPr lang="en-US" sz="2000">
                <a:latin typeface="+mj-lt"/>
              </a:rPr>
              <a:t>: list of stops are visited or not</a:t>
            </a:r>
          </a:p>
          <a:p>
            <a:r>
              <a:rPr lang="en-US" sz="2000">
                <a:latin typeface="+mj-lt"/>
              </a:rPr>
              <a:t>Some other derived information, including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current_length</a:t>
            </a:r>
            <a:r>
              <a:rPr lang="en-US">
                <a:latin typeface="+mj-lt"/>
              </a:rPr>
              <a:t>: total length moved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Objective: </a:t>
            </a:r>
            <a:r>
              <a:rPr lang="en-US" sz="2000">
                <a:latin typeface="Consolas" panose="020B0609020204030204" pitchFamily="49" charset="0"/>
              </a:rPr>
              <a:t>current_length</a:t>
            </a:r>
            <a:endParaRPr lang="en-US" sz="2000">
              <a:latin typeface="+mj-lt"/>
            </a:endParaRPr>
          </a:p>
          <a:p>
            <a:pPr marL="457200" lvl="1" indent="0">
              <a:buNone/>
            </a:pPr>
            <a:endParaRPr lang="en-US">
              <a:latin typeface="+mj-lt"/>
            </a:endParaRPr>
          </a:p>
          <a:p>
            <a:pPr lvl="1"/>
            <a:endParaRPr lang="en-US">
              <a:latin typeface="+mj-lt"/>
            </a:endParaRPr>
          </a:p>
          <a:p>
            <a:endParaRPr lang="en-US" sz="2000">
              <a:latin typeface="+mj-lt"/>
            </a:endParaRPr>
          </a:p>
          <a:p>
            <a:pPr marL="0" indent="0">
              <a:buNone/>
            </a:pPr>
            <a:endParaRPr lang="en-US" sz="2000">
              <a:latin typeface="+mj-lt"/>
            </a:endParaRPr>
          </a:p>
          <a:p>
            <a:endParaRPr lang="en-US" sz="200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6051E-DE11-9C43-1499-ECFFBD54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414" y="2679192"/>
            <a:ext cx="4005154" cy="38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44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0" y="188301"/>
            <a:ext cx="5654040" cy="1293028"/>
          </a:xfrm>
        </p:spPr>
        <p:txBody>
          <a:bodyPr>
            <a:normAutofit/>
          </a:bodyPr>
          <a:lstStyle/>
          <a:p>
            <a:r>
              <a:rPr lang="en-US"/>
              <a:t>Cvrp formulation as a rl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192" y="1371600"/>
                <a:ext cx="11466576" cy="5596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>
                    <a:latin typeface="+mj-lt"/>
                  </a:rPr>
                  <a:t>Immediate reward</a:t>
                </a:r>
              </a:p>
              <a:p>
                <a:r>
                  <a:rPr lang="en-US">
                    <a:latin typeface="+mj-lt"/>
                  </a:rPr>
                  <a:t>Valid action</a:t>
                </a:r>
              </a:p>
              <a:p>
                <a:pPr lvl="1"/>
                <a:r>
                  <a:rPr lang="en-US">
                    <a:latin typeface="Consolas" panose="020B0609020204030204" pitchFamily="49" charset="0"/>
                  </a:rPr>
                  <a:t>reward = - segment_length</a:t>
                </a:r>
              </a:p>
              <a:p>
                <a:pPr lvl="1"/>
                <a:r>
                  <a:rPr lang="en-US">
                    <a:latin typeface="Consolas" panose="020B0609020204030204" pitchFamily="49" charset="0"/>
                  </a:rPr>
                  <a:t>segment_length</a:t>
                </a:r>
                <a:r>
                  <a:rPr lang="en-US">
                    <a:latin typeface="+mj-lt"/>
                  </a:rPr>
                  <a:t>: The length between the two stops</a:t>
                </a:r>
              </a:p>
              <a:p>
                <a:r>
                  <a:rPr lang="en-US">
                    <a:latin typeface="+mj-lt"/>
                  </a:rPr>
                  <a:t>Invalid action: Move to a visited stop (except depot), or move to a stop with not enough load</a:t>
                </a:r>
              </a:p>
              <a:p>
                <a:pPr lvl="1"/>
                <a:r>
                  <a:rPr lang="en-US">
                    <a:latin typeface="Consolas" panose="020B0609020204030204" pitchFamily="49" charset="0"/>
                  </a:rPr>
                  <a:t>reward = - 2 * n_stops * max_env_size</a:t>
                </a:r>
              </a:p>
              <a:p>
                <a:pPr lvl="1"/>
                <a:r>
                  <a:rPr lang="en-US">
                    <a:latin typeface="+mj-lt"/>
                  </a:rPr>
                  <a:t>Idea behind</a:t>
                </a:r>
              </a:p>
              <a:p>
                <a:pPr lvl="2"/>
                <a:r>
                  <a:rPr lang="en-US">
                    <a:latin typeface="+mj-lt"/>
                  </a:rPr>
                  <a:t>The maximum </a:t>
                </a:r>
                <a:r>
                  <a:rPr lang="en-US">
                    <a:latin typeface="Consolas" panose="020B0609020204030204" pitchFamily="49" charset="0"/>
                  </a:rPr>
                  <a:t>segment_length </a:t>
                </a:r>
                <a:r>
                  <a:rPr lang="en-US">
                    <a:latin typeface="+mj-lt"/>
                  </a:rPr>
                  <a:t>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>
                    <a:latin typeface="Consolas" panose="020B0609020204030204" pitchFamily="49" charset="0"/>
                  </a:rPr>
                  <a:t> * max_env_size</a:t>
                </a:r>
                <a:r>
                  <a:rPr lang="en-US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1.41</m:t>
                    </m:r>
                  </m:oMath>
                </a14:m>
                <a:r>
                  <a:rPr lang="en-US">
                    <a:latin typeface="Consolas" panose="020B0609020204030204" pitchFamily="49" charset="0"/>
                  </a:rPr>
                  <a:t> * max_env_size</a:t>
                </a:r>
              </a:p>
              <a:p>
                <a:pPr lvl="2"/>
                <a:r>
                  <a:rPr lang="en-US">
                    <a:latin typeface="+mj-lt"/>
                  </a:rPr>
                  <a:t>Punish the agent even more, proportional to a constant large number </a:t>
                </a:r>
                <a:r>
                  <a:rPr lang="en-US">
                    <a:latin typeface="Consolas" panose="020B0609020204030204" pitchFamily="49" charset="0"/>
                  </a:rPr>
                  <a:t>n_stops</a:t>
                </a:r>
                <a:endParaRPr lang="en-US">
                  <a:latin typeface="+mj-lt"/>
                </a:endParaRPr>
              </a:p>
              <a:p>
                <a:pPr marL="0" indent="0">
                  <a:buNone/>
                </a:pPr>
                <a:endParaRPr lang="en-US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>
                    <a:latin typeface="+mj-lt"/>
                  </a:rPr>
                  <a:t>Normalized reward</a:t>
                </a:r>
              </a:p>
              <a:p>
                <a:r>
                  <a:rPr lang="en-US">
                    <a:latin typeface="+mj-lt"/>
                  </a:rPr>
                  <a:t>Valid action: 	</a:t>
                </a:r>
                <a:r>
                  <a:rPr lang="en-US">
                    <a:latin typeface="Consolas" panose="020B0609020204030204" pitchFamily="49" charset="0"/>
                  </a:rPr>
                  <a:t>reward = - segment_length / max_env_size</a:t>
                </a:r>
              </a:p>
              <a:p>
                <a:r>
                  <a:rPr lang="en-US">
                    <a:latin typeface="+mj-lt"/>
                  </a:rPr>
                  <a:t>Invalid action: 	</a:t>
                </a:r>
                <a:r>
                  <a:rPr lang="en-US">
                    <a:latin typeface="Consolas" panose="020B0609020204030204" pitchFamily="49" charset="0"/>
                  </a:rPr>
                  <a:t>reward = - 2 * n_stops</a:t>
                </a:r>
              </a:p>
              <a:p>
                <a:endParaRPr lang="en-US">
                  <a:latin typeface="+mj-lt"/>
                </a:endParaRPr>
              </a:p>
              <a:p>
                <a:pPr marL="0" indent="0">
                  <a:buNone/>
                </a:pPr>
                <a:endParaRPr lang="en-US">
                  <a:latin typeface="+mj-lt"/>
                </a:endParaRPr>
              </a:p>
              <a:p>
                <a:pPr lvl="1"/>
                <a:endParaRPr lang="en-US">
                  <a:latin typeface="+mj-lt"/>
                </a:endParaRPr>
              </a:p>
              <a:p>
                <a:pPr lvl="1"/>
                <a:endParaRPr lang="en-US">
                  <a:latin typeface="+mj-lt"/>
                </a:endParaRPr>
              </a:p>
              <a:p>
                <a:pPr lvl="1"/>
                <a:endParaRPr lang="en-US">
                  <a:latin typeface="+mj-lt"/>
                </a:endParaRPr>
              </a:p>
              <a:p>
                <a:pPr lvl="1"/>
                <a:endParaRPr lang="en-US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FE052-1327-CEF0-B9C4-B742955B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" y="1371600"/>
                <a:ext cx="11466576" cy="5596128"/>
              </a:xfrm>
              <a:prstGeom prst="rect">
                <a:avLst/>
              </a:prstGeom>
              <a:blipFill>
                <a:blip r:embed="rId2"/>
                <a:stretch>
                  <a:fillRect l="-691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700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188301"/>
            <a:ext cx="6897624" cy="1293028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408175"/>
            <a:ext cx="3538728" cy="555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+mj-lt"/>
              </a:rPr>
              <a:t>Deep Q-Learning (DQN)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+mj-lt"/>
              </a:rPr>
              <a:t>250, 500, 1000, 5000, 10000, and 50000 are the (minimum) numbers of environment total timesteps during training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+mj-lt"/>
              </a:rPr>
              <a:t>Each result is the minimum objective found out of 10 episodes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5B28A6-C3F2-B393-4DA5-AACC07534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7667"/>
              </p:ext>
            </p:extLst>
          </p:nvPr>
        </p:nvGraphicFramePr>
        <p:xfrm>
          <a:off x="4047933" y="2235297"/>
          <a:ext cx="7458267" cy="3941570"/>
        </p:xfrm>
        <a:graphic>
          <a:graphicData uri="http://schemas.openxmlformats.org/drawingml/2006/table">
            <a:tbl>
              <a:tblPr/>
              <a:tblGrid>
                <a:gridCol w="1159203">
                  <a:extLst>
                    <a:ext uri="{9D8B030D-6E8A-4147-A177-3AD203B41FA5}">
                      <a16:colId xmlns:a16="http://schemas.microsoft.com/office/drawing/2014/main" val="124158851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2349584636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1152143341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947860276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3592408363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2135383407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2761222435"/>
                    </a:ext>
                  </a:extLst>
                </a:gridCol>
              </a:tblGrid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n_stops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2363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3958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3602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2855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3730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62188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36512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3126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3306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2934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3037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3822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3228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92916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4916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4699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4916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52966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6051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4976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5557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071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6897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5910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6386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5864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7886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6097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6856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6915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5973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6550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80172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10511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10852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11351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10335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10393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10079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66561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14061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12699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12436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14362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12399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11828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6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74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188301"/>
            <a:ext cx="6897624" cy="1293028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408176"/>
            <a:ext cx="11466576" cy="555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+mj-lt"/>
              </a:rPr>
              <a:t>Advantage Actor-Critic (A2C)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pPr marL="0" indent="0">
              <a:buNone/>
            </a:pPr>
            <a:endParaRPr lang="en-US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5B28A6-C3F2-B393-4DA5-AACC07534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19735"/>
              </p:ext>
            </p:extLst>
          </p:nvPr>
        </p:nvGraphicFramePr>
        <p:xfrm>
          <a:off x="4047933" y="2235297"/>
          <a:ext cx="7458267" cy="3941570"/>
        </p:xfrm>
        <a:graphic>
          <a:graphicData uri="http://schemas.openxmlformats.org/drawingml/2006/table">
            <a:tbl>
              <a:tblPr/>
              <a:tblGrid>
                <a:gridCol w="1159203">
                  <a:extLst>
                    <a:ext uri="{9D8B030D-6E8A-4147-A177-3AD203B41FA5}">
                      <a16:colId xmlns:a16="http://schemas.microsoft.com/office/drawing/2014/main" val="124158851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2349584636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1152143341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947860276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3592408363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2135383407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2761222435"/>
                    </a:ext>
                  </a:extLst>
                </a:gridCol>
              </a:tblGrid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n_stops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2363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2988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2988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62188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36512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3855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2772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92916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52966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071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6946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7886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80172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66561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11280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10982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6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78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188301"/>
            <a:ext cx="6897624" cy="1293028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408176"/>
            <a:ext cx="11466576" cy="555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Proximal Policy Optimization </a:t>
            </a:r>
            <a:r>
              <a:rPr lang="en-US">
                <a:latin typeface="+mj-lt"/>
              </a:rPr>
              <a:t>(PPO)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pPr marL="0" indent="0">
              <a:buNone/>
            </a:pPr>
            <a:endParaRPr lang="en-US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5B28A6-C3F2-B393-4DA5-AACC07534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12905"/>
              </p:ext>
            </p:extLst>
          </p:nvPr>
        </p:nvGraphicFramePr>
        <p:xfrm>
          <a:off x="4047933" y="2235297"/>
          <a:ext cx="7458267" cy="3941570"/>
        </p:xfrm>
        <a:graphic>
          <a:graphicData uri="http://schemas.openxmlformats.org/drawingml/2006/table">
            <a:tbl>
              <a:tblPr/>
              <a:tblGrid>
                <a:gridCol w="1159203">
                  <a:extLst>
                    <a:ext uri="{9D8B030D-6E8A-4147-A177-3AD203B41FA5}">
                      <a16:colId xmlns:a16="http://schemas.microsoft.com/office/drawing/2014/main" val="124158851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2349584636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1152143341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947860276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3592408363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2135383407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2761222435"/>
                    </a:ext>
                  </a:extLst>
                </a:gridCol>
              </a:tblGrid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n_stops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2363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2855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2855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62188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4803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36512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3315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3550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92916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4699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52966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071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5258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5460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7886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80172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8354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9035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66561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11649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6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7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768" y="188301"/>
            <a:ext cx="9933432" cy="1293028"/>
          </a:xfrm>
        </p:spPr>
        <p:txBody>
          <a:bodyPr>
            <a:normAutofit/>
          </a:bodyPr>
          <a:lstStyle/>
          <a:p>
            <a:r>
              <a:rPr lang="en-US"/>
              <a:t>WHY rl for optimization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0598-D864-B264-0610-CB74976F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2136710"/>
            <a:ext cx="6163056" cy="3806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First, it must be appliable:</a:t>
            </a:r>
          </a:p>
          <a:p>
            <a:r>
              <a:rPr lang="en-US"/>
              <a:t>Environment 		= Problem</a:t>
            </a:r>
          </a:p>
          <a:p>
            <a:r>
              <a:rPr lang="en-US"/>
              <a:t>(Long-term) Reward 	= Objective</a:t>
            </a:r>
          </a:p>
          <a:p>
            <a:r>
              <a:rPr lang="en-US"/>
              <a:t>State 			= Configuration</a:t>
            </a:r>
          </a:p>
          <a:p>
            <a:r>
              <a:rPr lang="en-US"/>
              <a:t>Agent 			= Algorithm</a:t>
            </a:r>
          </a:p>
          <a:p>
            <a:r>
              <a:rPr lang="en-US"/>
              <a:t>Action 			= Decision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6424D-AA9B-F266-8D8C-D653E65F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1" y="1816488"/>
            <a:ext cx="4632380" cy="44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67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188301"/>
            <a:ext cx="6897624" cy="1293028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2496312"/>
            <a:ext cx="5702808" cy="447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+mj-lt"/>
              </a:rPr>
              <a:t>Best results, comparing with the solution provided by OR-Tools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Deep Q-Learning (DQN) is the best RL model</a:t>
            </a:r>
          </a:p>
          <a:p>
            <a:r>
              <a:rPr lang="en-US">
                <a:latin typeface="+mj-lt"/>
              </a:rPr>
              <a:t>As expected, the RL models get worse when there are more stops</a:t>
            </a:r>
          </a:p>
          <a:p>
            <a:r>
              <a:rPr lang="en-US">
                <a:latin typeface="+mj-lt"/>
              </a:rPr>
              <a:t>However, they will still give a reasonable solution on a live environment without prior knowledge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pPr marL="0" indent="0">
              <a:buNone/>
            </a:pPr>
            <a:endParaRPr lang="en-US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5B28A6-C3F2-B393-4DA5-AACC07534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24304"/>
              </p:ext>
            </p:extLst>
          </p:nvPr>
        </p:nvGraphicFramePr>
        <p:xfrm>
          <a:off x="6256980" y="2235297"/>
          <a:ext cx="5249220" cy="3941570"/>
        </p:xfrm>
        <a:graphic>
          <a:graphicData uri="http://schemas.openxmlformats.org/drawingml/2006/table">
            <a:tbl>
              <a:tblPr/>
              <a:tblGrid>
                <a:gridCol w="1049844">
                  <a:extLst>
                    <a:ext uri="{9D8B030D-6E8A-4147-A177-3AD203B41FA5}">
                      <a16:colId xmlns:a16="http://schemas.microsoft.com/office/drawing/2014/main" val="1152143341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947860276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3592408363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2135383407"/>
                    </a:ext>
                  </a:extLst>
                </a:gridCol>
                <a:gridCol w="1049844">
                  <a:extLst>
                    <a:ext uri="{9D8B030D-6E8A-4147-A177-3AD203B41FA5}">
                      <a16:colId xmlns:a16="http://schemas.microsoft.com/office/drawing/2014/main" val="2761222435"/>
                    </a:ext>
                  </a:extLst>
                </a:gridCol>
              </a:tblGrid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n_stops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dqn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81DEFF"/>
                          </a:solidFill>
                          <a:effectLst/>
                          <a:latin typeface="Consolas" panose="020B0609020204030204" pitchFamily="49" charset="0"/>
                        </a:rPr>
                        <a:t>ortools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2363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2988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6EFA8F"/>
                          </a:solidFill>
                          <a:effectLst/>
                          <a:latin typeface="Consolas" panose="020B0609020204030204" pitchFamily="49" charset="0"/>
                        </a:rPr>
                        <a:t>2855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5DFFA6"/>
                          </a:solidFill>
                          <a:effectLst/>
                          <a:latin typeface="Consolas" panose="020B0609020204030204" pitchFamily="49" charset="0"/>
                        </a:rPr>
                        <a:t>2855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81DEFF"/>
                          </a:solidFill>
                          <a:effectLst/>
                          <a:latin typeface="Consolas" panose="020B0609020204030204" pitchFamily="49" charset="0"/>
                        </a:rPr>
                        <a:t>2855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62188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6EFA8F"/>
                          </a:solidFill>
                          <a:effectLst/>
                          <a:latin typeface="Consolas" panose="020B0609020204030204" pitchFamily="49" charset="0"/>
                        </a:rPr>
                        <a:t>4356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6EFA8F"/>
                          </a:solidFill>
                          <a:effectLst/>
                          <a:latin typeface="Consolas" panose="020B0609020204030204" pitchFamily="49" charset="0"/>
                        </a:rPr>
                        <a:t>4356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6EFA8F"/>
                          </a:solidFill>
                          <a:effectLst/>
                          <a:latin typeface="Consolas" panose="020B0609020204030204" pitchFamily="49" charset="0"/>
                        </a:rPr>
                        <a:t>4356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81DEFF"/>
                          </a:solidFill>
                          <a:effectLst/>
                          <a:latin typeface="Consolas" panose="020B0609020204030204" pitchFamily="49" charset="0"/>
                        </a:rPr>
                        <a:t>4356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36512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6EFA8F"/>
                          </a:solidFill>
                          <a:effectLst/>
                          <a:latin typeface="Consolas" panose="020B0609020204030204" pitchFamily="49" charset="0"/>
                        </a:rPr>
                        <a:t>2772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81DEFF"/>
                          </a:solidFill>
                          <a:effectLst/>
                          <a:latin typeface="Consolas" panose="020B0609020204030204" pitchFamily="49" charset="0"/>
                        </a:rPr>
                        <a:t>2772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92916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6EFA8F"/>
                          </a:solidFill>
                          <a:effectLst/>
                          <a:latin typeface="Consolas" panose="020B0609020204030204" pitchFamily="49" charset="0"/>
                        </a:rPr>
                        <a:t>4643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4699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81DEFF"/>
                          </a:solidFill>
                          <a:effectLst/>
                          <a:latin typeface="Consolas" panose="020B0609020204030204" pitchFamily="49" charset="0"/>
                        </a:rPr>
                        <a:t>4643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52966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6EFA8F"/>
                          </a:solidFill>
                          <a:effectLst/>
                          <a:latin typeface="Consolas" panose="020B0609020204030204" pitchFamily="49" charset="0"/>
                        </a:rPr>
                        <a:t>4976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81DEFF"/>
                          </a:solidFill>
                          <a:effectLst/>
                          <a:latin typeface="Consolas" panose="020B0609020204030204" pitchFamily="49" charset="0"/>
                        </a:rPr>
                        <a:t>4648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071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6EFA8F"/>
                          </a:solidFill>
                          <a:effectLst/>
                          <a:latin typeface="Consolas" panose="020B0609020204030204" pitchFamily="49" charset="0"/>
                        </a:rPr>
                        <a:t>5218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5258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81DEFF"/>
                          </a:solidFill>
                          <a:effectLst/>
                          <a:latin typeface="Consolas" panose="020B0609020204030204" pitchFamily="49" charset="0"/>
                        </a:rPr>
                        <a:t>3554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78860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6EFA8F"/>
                          </a:solidFill>
                          <a:effectLst/>
                          <a:latin typeface="Consolas" panose="020B0609020204030204" pitchFamily="49" charset="0"/>
                        </a:rPr>
                        <a:t>5345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81DEFF"/>
                          </a:solidFill>
                          <a:effectLst/>
                          <a:latin typeface="Consolas" panose="020B0609020204030204" pitchFamily="49" charset="0"/>
                        </a:rPr>
                        <a:t>4196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80172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6EFA8F"/>
                          </a:solidFill>
                          <a:effectLst/>
                          <a:latin typeface="Consolas" panose="020B0609020204030204" pitchFamily="49" charset="0"/>
                        </a:rPr>
                        <a:t>8354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81DEFF"/>
                          </a:solidFill>
                          <a:effectLst/>
                          <a:latin typeface="Consolas" panose="020B0609020204030204" pitchFamily="49" charset="0"/>
                        </a:rPr>
                        <a:t>7325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66561"/>
                  </a:ext>
                </a:extLst>
              </a:tr>
              <a:tr h="39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6EFA8F"/>
                          </a:solidFill>
                          <a:effectLst/>
                          <a:latin typeface="Consolas" panose="020B0609020204030204" pitchFamily="49" charset="0"/>
                        </a:rPr>
                        <a:t>10982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81DEFF"/>
                          </a:solidFill>
                          <a:effectLst/>
                          <a:latin typeface="Consolas" panose="020B0609020204030204" pitchFamily="49" charset="0"/>
                        </a:rPr>
                        <a:t>7521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6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63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188301"/>
            <a:ext cx="6897624" cy="1293028"/>
          </a:xfrm>
        </p:spPr>
        <p:txBody>
          <a:bodyPr>
            <a:normAutofit/>
          </a:bodyPr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192801" y="5383764"/>
            <a:ext cx="11484677" cy="76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+mj-lt"/>
              </a:rPr>
              <a:t>	A2C (7339)         	DQN (6057) 		PPO (6240)	             OR-Tools (4356)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699780E-E601-0E73-DA10-272F0BD95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2" y="2043590"/>
            <a:ext cx="2994754" cy="29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F1C9BF-87DC-B778-47C1-7C963A18D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46" y="2043590"/>
            <a:ext cx="2994754" cy="2994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4E26B8-20CD-3729-701D-D49440EEF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40" y="2043590"/>
            <a:ext cx="2994754" cy="2994754"/>
          </a:xfrm>
          <a:prstGeom prst="rect">
            <a:avLst/>
          </a:prstGeom>
        </p:spPr>
      </p:pic>
      <p:pic>
        <p:nvPicPr>
          <p:cNvPr id="12" name="Picture 1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A3FCE8B4-5E06-0B69-FDA1-7D3970F4C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14" y="2043590"/>
            <a:ext cx="2994754" cy="299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98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0" y="188301"/>
            <a:ext cx="5654040" cy="1293028"/>
          </a:xfrm>
        </p:spPr>
        <p:txBody>
          <a:bodyPr>
            <a:normAutofit/>
          </a:bodyPr>
          <a:lstStyle/>
          <a:p>
            <a:r>
              <a:rPr lang="en-US"/>
              <a:t>Conclusion &amp;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481329"/>
            <a:ext cx="11466576" cy="49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+mj-lt"/>
              </a:rPr>
              <a:t>This project has</a:t>
            </a:r>
          </a:p>
          <a:p>
            <a:r>
              <a:rPr lang="en-US">
                <a:latin typeface="+mj-lt"/>
              </a:rPr>
              <a:t>Investigated RL</a:t>
            </a:r>
            <a:r>
              <a:rPr lang="en-US"/>
              <a:t> approaches to optimization problems in general</a:t>
            </a:r>
          </a:p>
          <a:p>
            <a:r>
              <a:rPr lang="en-US"/>
              <a:t>Reviewed a Q-learning implementation for TSP</a:t>
            </a:r>
          </a:p>
          <a:p>
            <a:r>
              <a:rPr lang="en-US"/>
              <a:t>Formulated CVRP as a RL problem</a:t>
            </a:r>
          </a:p>
          <a:p>
            <a:r>
              <a:rPr lang="en-US"/>
              <a:t>Implemented A2C, DQN, and PPO algorithms for CVRP</a:t>
            </a:r>
          </a:p>
          <a:p>
            <a:r>
              <a:rPr lang="en-US"/>
              <a:t>Achieved remarkable results with DQN is the best model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Future works</a:t>
            </a:r>
          </a:p>
          <a:p>
            <a:r>
              <a:rPr lang="en-US"/>
              <a:t>Continue to adjust the implemented algorithms</a:t>
            </a:r>
          </a:p>
          <a:p>
            <a:r>
              <a:rPr lang="en-US"/>
              <a:t>Implement more algorithms</a:t>
            </a:r>
          </a:p>
          <a:p>
            <a:r>
              <a:rPr lang="en-US"/>
              <a:t>Explore more RL applications for traditional optimization problems</a:t>
            </a: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90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49BF-757A-B03A-FCFE-BE544DD2C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612648"/>
            <a:ext cx="10561320" cy="3015853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APPLIED reinforcement learning methods for the capacitated vehicle routing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9B7F7-8CCF-063B-EDF2-888363587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210816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Hoang Tran Nhat Minh</a:t>
            </a:r>
          </a:p>
          <a:p>
            <a:r>
              <a:rPr lang="en-US"/>
              <a:t>Instructed by Dr. Pham Quang Dung</a:t>
            </a:r>
          </a:p>
          <a:p>
            <a:r>
              <a:rPr lang="en-US" sz="1600" i="1"/>
              <a:t>Data Science &amp; Artificial Intelligence 2020</a:t>
            </a:r>
          </a:p>
          <a:p>
            <a:r>
              <a:rPr lang="en-US" sz="1600" i="1"/>
              <a:t>January 2024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8F9340-FE9B-6F26-8449-F0B65E8C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53" y="3881568"/>
            <a:ext cx="3810147" cy="15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5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0" y="188301"/>
            <a:ext cx="5654040" cy="1293028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481329"/>
            <a:ext cx="11466576" cy="5276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effectLst/>
                <a:latin typeface="+mj-lt"/>
              </a:rPr>
              <a:t>Solving the Traveling Salesman Problem with Reinforcement Learning. (2021, November 3). Eki.Lab. </a:t>
            </a:r>
            <a:r>
              <a:rPr lang="en-US" b="0">
                <a:effectLst/>
                <a:latin typeface="+mj-lt"/>
                <a:hlinkClick r:id="rId2"/>
              </a:rPr>
              <a:t>https://ekimetrics.github.io/blog/2021/11/03/tsp/#references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L. Wang, Z. Pan and J. Wang, "A Review of Reinforcement Learning Based Intelligent Optimization for Manufacturing Scheduling," in Complex System Modeling and Simulation, vol. 1, no. 4, pp. 257-270, December 2021, doi: 10.23919/CSMS.2021.0027.</a:t>
            </a:r>
          </a:p>
          <a:p>
            <a:r>
              <a:rPr lang="en-US">
                <a:latin typeface="+mj-lt"/>
              </a:rPr>
              <a:t>Wikipedia contributors. (2024, January 5). Reinforcement learning. In Wikipedia, The Free Encyclopedia. Retrieved 04:02, January 16, 2024, from </a:t>
            </a:r>
            <a:r>
              <a:rPr lang="en-US">
                <a:latin typeface="+mj-lt"/>
                <a:hlinkClick r:id="rId3"/>
              </a:rPr>
              <a:t>https://en.wikipedia.org/w/index.php?title=Reinforcement_learning&amp;oldid=1193685081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Gilman, R. (2018, January 9). Intuitive RL: Intro to Advantage-Actor-Critic (A2C). HackerNoon. </a:t>
            </a:r>
            <a:r>
              <a:rPr lang="en-US">
                <a:latin typeface="+mj-lt"/>
                <a:hlinkClick r:id="rId4"/>
              </a:rPr>
              <a:t>https://hackernoon.com/intuitive-rl-intro-to-advantage-actor-critic-a2c-4ff545978752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Karagiannakos, S. (2018, November 17). The idea behind Actor-Critics and how A2C and A3C improve them | AI Summer. AI Summer. </a:t>
            </a:r>
            <a:r>
              <a:rPr lang="en-US">
                <a:latin typeface="+mj-lt"/>
                <a:hlinkClick r:id="rId5"/>
              </a:rPr>
              <a:t>https://theaisummer.com/Actor_critics/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Understanding the role of the discount factor in reinforcement learning. (n.d.). Cross Validated. </a:t>
            </a:r>
            <a:r>
              <a:rPr lang="en-US">
                <a:latin typeface="+mj-lt"/>
                <a:hlinkClick r:id="rId6"/>
              </a:rPr>
              <a:t>https://stats.stackexchange.com/questions/221402/understanding-the-role-of-the-discount-factor-in-reinforcement-learning</a:t>
            </a:r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542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0" y="188301"/>
            <a:ext cx="5654040" cy="1293028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399031"/>
            <a:ext cx="11466576" cy="5367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+mj-lt"/>
              </a:rPr>
              <a:t>Mnih, V., Badia, A. P., Mirza, M., Graves, A., Lillicrap, T., Harley, T., ... &amp; Kavukcuoglu, K. (2016, June). Asynchronous methods for deep reinforcement learning. In International conference on machine learning (pp. 1928-1937). PMLR.</a:t>
            </a:r>
          </a:p>
          <a:p>
            <a:r>
              <a:rPr lang="en-US">
                <a:latin typeface="+mj-lt"/>
              </a:rPr>
              <a:t>Wikipedia contributors. (2024, January 4). Q-learning. In Wikipedia, The Free Encyclopedia. Retrieved 04:08, January 16, 2024, from </a:t>
            </a:r>
            <a:r>
              <a:rPr lang="en-US">
                <a:latin typeface="+mj-lt"/>
                <a:hlinkClick r:id="rId2"/>
              </a:rPr>
              <a:t>https://en.wikipedia.org/w/index.php?title=Q-learning&amp;oldid=1193548086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A2C — Stable Baselines3 2.3.0a1 documentation. (n.d.). </a:t>
            </a:r>
            <a:r>
              <a:rPr lang="en-US">
                <a:latin typeface="+mj-lt"/>
                <a:hlinkClick r:id="rId3"/>
              </a:rPr>
              <a:t>https://stable-baselines3.readthedocs.io/en/master/modules/a2c.html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Luu, Q. T., &amp; Luu, Q. T. (2023, May 2). Q-Learning vs. Deep Q-Learning vs. Deep Q-Network | Baeldung on Computer Science. Baeldung on Computer Science. </a:t>
            </a:r>
            <a:r>
              <a:rPr lang="en-US">
                <a:latin typeface="+mj-lt"/>
                <a:hlinkClick r:id="rId4"/>
              </a:rPr>
              <a:t>https://www.baeldung.com/cs/q-learning-vs-deep-q-learning-vs-deep-q-network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Science, B. O. C., &amp; Science, B. O. C. (2023, March 24). Epsilon-Greedy Q-Learning | Baeldung on Computer Science. Baeldung on Computer Science. </a:t>
            </a:r>
            <a:r>
              <a:rPr lang="en-US">
                <a:latin typeface="+mj-lt"/>
                <a:hlinkClick r:id="rId5"/>
              </a:rPr>
              <a:t>https://www.baeldung.com/cs/epsilon-greedy-q-learning</a:t>
            </a:r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1298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0" y="188301"/>
            <a:ext cx="5654040" cy="1293028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399031"/>
            <a:ext cx="11466576" cy="5367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+mj-lt"/>
              </a:rPr>
              <a:t>GeeksforGeeks. (2021, September 27). Bellman equation. </a:t>
            </a:r>
            <a:r>
              <a:rPr lang="en-US">
                <a:latin typeface="+mj-lt"/>
                <a:hlinkClick r:id="rId2"/>
              </a:rPr>
              <a:t>https://www.geeksforgeeks.org/bellman-equation/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Wikipedia contributors. (2023, December 29). Bellman equation. In Wikipedia, The Free Encyclopedia. Retrieved 04:12, January 16, 2024, from </a:t>
            </a:r>
            <a:r>
              <a:rPr lang="en-US">
                <a:latin typeface="+mj-lt"/>
                <a:hlinkClick r:id="rId3"/>
              </a:rPr>
              <a:t>https://en.wikipedia.org/w/index.php?title=Bellman_equation&amp;oldid=1192511038</a:t>
            </a:r>
            <a:endParaRPr lang="en-US">
              <a:latin typeface="+mj-lt"/>
            </a:endParaRPr>
          </a:p>
          <a:p>
            <a:r>
              <a:rPr lang="fr-FR">
                <a:latin typeface="+mj-lt"/>
              </a:rPr>
              <a:t>DQN — Stable Baselines3 2.3.0a1 documentation. (n.d.). </a:t>
            </a:r>
            <a:r>
              <a:rPr lang="fr-FR">
                <a:latin typeface="+mj-lt"/>
                <a:hlinkClick r:id="rId4"/>
              </a:rPr>
              <a:t>https://stable-baselines3.readthedocs.io/en/master/modules/dqn.html</a:t>
            </a:r>
            <a:endParaRPr lang="fr-FR">
              <a:latin typeface="+mj-lt"/>
            </a:endParaRPr>
          </a:p>
          <a:p>
            <a:r>
              <a:rPr lang="en-US">
                <a:latin typeface="+mj-lt"/>
              </a:rPr>
              <a:t>Fig. 7. Advantage actor critic. (n.d.). ResearchGate. </a:t>
            </a:r>
            <a:r>
              <a:rPr lang="en-US">
                <a:latin typeface="+mj-lt"/>
                <a:hlinkClick r:id="rId5"/>
              </a:rPr>
              <a:t>https://www.researchgate.net/figure/Advantage-Actor-Critic_fig3_334521853</a:t>
            </a:r>
            <a:endParaRPr lang="en-US">
              <a:latin typeface="+mj-lt"/>
            </a:endParaRPr>
          </a:p>
          <a:p>
            <a:r>
              <a:rPr lang="en-US" b="0">
                <a:effectLst/>
                <a:latin typeface="+mj-lt"/>
              </a:rPr>
              <a:t>Schulman, J., Levine, S., Abbeel, P., Jordan, M., &amp; Moritz, P. (2015, June). Trust region policy optimization. In International conference on machine learning (pp. 1889-1897). PMLR.</a:t>
            </a:r>
          </a:p>
          <a:p>
            <a:r>
              <a:rPr lang="en-US" b="0">
                <a:effectLst/>
                <a:latin typeface="+mj-lt"/>
              </a:rPr>
              <a:t>Proximal Policy Optimization — Spinning Up documentation. (n.d.). </a:t>
            </a:r>
            <a:r>
              <a:rPr lang="en-US" b="0">
                <a:solidFill>
                  <a:srgbClr val="D3CFC9"/>
                </a:solidFill>
                <a:effectLst/>
                <a:latin typeface="+mj-lt"/>
                <a:hlinkClick r:id="rId6"/>
              </a:rPr>
              <a:t>https://spinningup.openai.com/en/latest/algorithms/ppo.html</a:t>
            </a:r>
            <a:endParaRPr lang="en-US" b="0">
              <a:solidFill>
                <a:srgbClr val="D3CFC9"/>
              </a:solidFill>
              <a:effectLst/>
              <a:latin typeface="+mj-lt"/>
            </a:endParaRPr>
          </a:p>
          <a:p>
            <a:endParaRPr lang="en-US" b="0">
              <a:effectLst/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309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0" y="188301"/>
            <a:ext cx="5654040" cy="1293028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393192" y="1316737"/>
            <a:ext cx="11466576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effectLst/>
                <a:latin typeface="+mj-lt"/>
              </a:rPr>
              <a:t>Trust Region Policy Optimization — Spinning Up documentation. (n.d.). </a:t>
            </a:r>
            <a:r>
              <a:rPr lang="en-US" b="0">
                <a:effectLst/>
                <a:latin typeface="+mj-lt"/>
                <a:hlinkClick r:id="rId2"/>
              </a:rPr>
              <a:t>https://spinningup.openai.com/en/latest/algorithms/trpo.html</a:t>
            </a:r>
            <a:endParaRPr lang="en-US" b="0">
              <a:effectLst/>
              <a:latin typeface="+mj-lt"/>
            </a:endParaRPr>
          </a:p>
          <a:p>
            <a:r>
              <a:rPr lang="en-US" b="0">
                <a:effectLst/>
                <a:latin typeface="+mj-lt"/>
              </a:rPr>
              <a:t>Karunakaran, D. (2021, December 16). Trust Region Policy Optimisation(TRPO) — a policy-based Reinforcement Learning. Medium. </a:t>
            </a:r>
            <a:r>
              <a:rPr lang="en-US" b="0">
                <a:effectLst/>
                <a:latin typeface="+mj-lt"/>
                <a:hlinkClick r:id="rId3"/>
              </a:rPr>
              <a:t>https://medium.com/intro-to-artificial-intelligence/trust-region-policy-optimisation-trpo-a-policy-based-reinforcement-learning-fd38ff9e996e</a:t>
            </a:r>
            <a:endParaRPr lang="en-US" b="0">
              <a:effectLst/>
              <a:latin typeface="+mj-lt"/>
            </a:endParaRPr>
          </a:p>
          <a:p>
            <a:r>
              <a:rPr lang="en-US" b="0">
                <a:effectLst/>
                <a:latin typeface="+mj-lt"/>
              </a:rPr>
              <a:t>Wikipedia contributors. (2023, December 27). Travelling salesman problem. In Wikipedia, The Free Encyclopedia. Retrieved 04:19, January 16, 2024, from </a:t>
            </a:r>
            <a:r>
              <a:rPr lang="en-US" b="0">
                <a:effectLst/>
                <a:latin typeface="+mj-lt"/>
                <a:hlinkClick r:id="rId4"/>
              </a:rPr>
              <a:t>https://en.wikipedia.org/w/index.php?title=Travelling_salesman_problem&amp;oldid=1191996141</a:t>
            </a:r>
            <a:endParaRPr lang="en-US" b="0">
              <a:effectLst/>
              <a:latin typeface="+mj-lt"/>
            </a:endParaRPr>
          </a:p>
          <a:p>
            <a:r>
              <a:rPr lang="en-US" b="0">
                <a:effectLst/>
                <a:latin typeface="+mj-lt"/>
              </a:rPr>
              <a:t>Wikipedia contributors. (2023, December 1). Vehicle routing problem. In Wikipedia, The Free Encyclopedia. Retrieved 04:18, January 16, 2024, from </a:t>
            </a:r>
            <a:r>
              <a:rPr lang="en-US" b="0">
                <a:effectLst/>
                <a:latin typeface="+mj-lt"/>
                <a:hlinkClick r:id="rId5"/>
              </a:rPr>
              <a:t>https://en.wikipedia.org/w/index.php?title=Vehicle_routing_problem&amp;oldid=1187812878</a:t>
            </a:r>
            <a:endParaRPr lang="en-US" b="0">
              <a:effectLst/>
              <a:latin typeface="+mj-lt"/>
            </a:endParaRPr>
          </a:p>
          <a:p>
            <a:r>
              <a:rPr lang="en-US" b="0">
                <a:effectLst/>
                <a:latin typeface="+mj-lt"/>
              </a:rPr>
              <a:t>Capacitated Vehicle Routing Problem formulation — AIMMS How-To. (2020, August 31). </a:t>
            </a:r>
            <a:r>
              <a:rPr lang="en-US" b="0">
                <a:effectLst/>
                <a:latin typeface="+mj-lt"/>
                <a:hlinkClick r:id="rId6"/>
              </a:rPr>
              <a:t>https://how-to.aimms.com/Articles/332/332-Formulation-CVRP.html</a:t>
            </a:r>
            <a:endParaRPr lang="en-US" b="0">
              <a:effectLst/>
              <a:latin typeface="+mj-lt"/>
            </a:endParaRPr>
          </a:p>
          <a:p>
            <a:endParaRPr lang="en-US" b="0">
              <a:effectLst/>
              <a:latin typeface="+mj-lt"/>
            </a:endParaRPr>
          </a:p>
          <a:p>
            <a:endParaRPr lang="en-US" b="0">
              <a:effectLst/>
              <a:latin typeface="+mj-lt"/>
            </a:endParaRPr>
          </a:p>
          <a:p>
            <a:endParaRPr lang="en-US" b="0">
              <a:effectLst/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024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88301"/>
            <a:ext cx="10683240" cy="1293028"/>
          </a:xfrm>
        </p:spPr>
        <p:txBody>
          <a:bodyPr>
            <a:normAutofit/>
          </a:bodyPr>
          <a:lstStyle/>
          <a:p>
            <a:r>
              <a:rPr lang="en-US"/>
              <a:t>WHY rl for optimization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0598-D864-B264-0610-CB74976F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481330"/>
            <a:ext cx="6199632" cy="5117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RL is well-fit for optimization problems…</a:t>
            </a:r>
          </a:p>
          <a:p>
            <a:r>
              <a:rPr lang="en-US"/>
              <a:t>Sequential decision making: RL can learn a series of sequential decisions to maximize a long-term objective.</a:t>
            </a:r>
          </a:p>
          <a:p>
            <a:r>
              <a:rPr lang="en-US"/>
              <a:t>Exploration and Exploitation: RL can balance exploration and exploitation.</a:t>
            </a:r>
          </a:p>
          <a:p>
            <a:r>
              <a:rPr lang="en-US"/>
              <a:t>Complex problems: RL can handle very complex problems provided enough resources.</a:t>
            </a:r>
          </a:p>
          <a:p>
            <a:r>
              <a:rPr lang="en-US"/>
              <a:t>Delayed rewards: RL algorithms can use its experience to optimize the cumulative reward based on immediate rewards and their past experience.</a:t>
            </a:r>
          </a:p>
          <a:p>
            <a:r>
              <a:rPr lang="en-US"/>
              <a:t>Transferability: Trained agent can be directly used on the same problem with different configurations.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6424D-AA9B-F266-8D8C-D653E65F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1" y="1816488"/>
            <a:ext cx="4632380" cy="44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1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0" y="188301"/>
            <a:ext cx="7757160" cy="1293028"/>
          </a:xfrm>
        </p:spPr>
        <p:txBody>
          <a:bodyPr>
            <a:normAutofit/>
          </a:bodyPr>
          <a:lstStyle/>
          <a:p>
            <a:r>
              <a:rPr lang="en-US"/>
              <a:t>Rl Approaches for optimization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0598-D864-B264-0610-CB74976F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2432304"/>
            <a:ext cx="6199632" cy="4166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There are many ways to approach optimization problems using RL, the following three are used in this project:</a:t>
            </a:r>
          </a:p>
          <a:p>
            <a:r>
              <a:rPr lang="en-US"/>
              <a:t>Deep Q-Network (DQN)</a:t>
            </a:r>
          </a:p>
          <a:p>
            <a:r>
              <a:rPr lang="en-US"/>
              <a:t>Advantage Actor-Critic (A2C)</a:t>
            </a:r>
          </a:p>
          <a:p>
            <a:r>
              <a:rPr lang="en-US"/>
              <a:t>Proximal Policy Optimization (PPO)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6424D-AA9B-F266-8D8C-D653E65F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1" y="1816488"/>
            <a:ext cx="4632380" cy="44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1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88301"/>
            <a:ext cx="6422136" cy="1293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TWO General TYPES OF RL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60598-D864-B264-0610-CB74976F2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1171088"/>
                <a:ext cx="7854696" cy="568691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Value-based: Approximate the optimal value function…</a:t>
                </a:r>
              </a:p>
              <a:p>
                <a:r>
                  <a:rPr lang="en-US"/>
                  <a:t>Which is one of the two mappings: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𝑐𝑢𝑚𝑢𝑙𝑎𝑡𝑖𝑣𝑒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</m:oMath>
                </a14:m>
                <a:r>
                  <a:rPr lang="en-US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𝑐𝑢𝑚𝑢𝑙𝑎𝑡𝑖𝑣𝑒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𝑟𝑒𝑤𝑎𝑟𝑑</m:t>
                    </m:r>
                  </m:oMath>
                </a14:m>
                <a:r>
                  <a:rPr lang="en-US"/>
                  <a:t> </a:t>
                </a:r>
              </a:p>
              <a:p>
                <a:pPr lvl="1"/>
                <a:r>
                  <a:rPr lang="en-US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𝑠𝑝𝑎𝑐𝑒</m:t>
                    </m:r>
                  </m:oMath>
                </a14:m>
                <a:r>
                  <a:rPr lang="en-US"/>
                  <a:t> in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𝑠𝑝𝑎𝑐𝑒</m:t>
                    </m:r>
                  </m:oMath>
                </a14:m>
                <a:endParaRPr lang="en-US"/>
              </a:p>
              <a:p>
                <a:r>
                  <a:rPr lang="en-US"/>
                  <a:t>If optimized: Higher cumulative reward = Better</a:t>
                </a:r>
              </a:p>
              <a:p>
                <a:r>
                  <a:rPr lang="en-US"/>
                  <a:t>Example: Q-learning (learn the latter mapping)</a:t>
                </a:r>
              </a:p>
              <a:p>
                <a:pPr lvl="1"/>
                <a:r>
                  <a:rPr lang="en-US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𝑐𝑢𝑚𝑢𝑙𝑎𝑡𝑖𝑣𝑒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𝑟𝑒𝑤𝑎𝑟𝑑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in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this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case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is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often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denoted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as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1" smtClean="0"/>
                      <m:t>Q</m:t>
                    </m:r>
                    <m:r>
                      <m:rPr>
                        <m:nor/>
                      </m:rPr>
                      <a:rPr lang="en-US" b="0" i="1" smtClean="0"/>
                      <m:t>−</m:t>
                    </m:r>
                    <m:r>
                      <m:rPr>
                        <m:nor/>
                      </m:rPr>
                      <a:rPr lang="en-US" b="0" i="1" smtClean="0"/>
                      <m:t>value</m:t>
                    </m:r>
                    <m:r>
                      <m:rPr>
                        <m:nor/>
                      </m:rPr>
                      <a:rPr lang="en-US" b="0" i="0" smtClean="0"/>
                      <m:t>: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/>
              </a:p>
              <a:p>
                <a:r>
                  <a:rPr lang="en-US"/>
                  <a:t>Advantages: Sample efficient, steady.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/>
                  <a:t>Policy-based: Approximate the optimal policy function…</a:t>
                </a:r>
              </a:p>
              <a:p>
                <a:r>
                  <a:rPr lang="en-US"/>
                  <a:t>Which is the mapping: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is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often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denoted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𝑎𝑐𝑡𝑖𝑜𝑛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𝑠𝑝𝑎𝑐𝑒</m:t>
                    </m:r>
                  </m:oMath>
                </a14:m>
                <a:r>
                  <a:rPr lang="en-US"/>
                  <a:t> in current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endParaRPr lang="en-US"/>
              </a:p>
              <a:p>
                <a:r>
                  <a:rPr lang="en-US"/>
                  <a:t>If optimized: Higher action probability = (Probably) better action</a:t>
                </a:r>
              </a:p>
              <a:p>
                <a:r>
                  <a:rPr lang="en-US"/>
                  <a:t>Example: REINFORCE</a:t>
                </a:r>
              </a:p>
              <a:p>
                <a:r>
                  <a:rPr lang="en-US"/>
                  <a:t>Advantages: Better for continuous spaces, converges faster.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60598-D864-B264-0610-CB74976F2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1171088"/>
                <a:ext cx="7854696" cy="5686912"/>
              </a:xfrm>
              <a:blipFill>
                <a:blip r:embed="rId2"/>
                <a:stretch>
                  <a:fillRect l="-69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2F0382-26D6-ECE5-4778-00CF8A495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464" y="1844756"/>
            <a:ext cx="4002024" cy="38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3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72" y="188301"/>
            <a:ext cx="9101328" cy="1293028"/>
          </a:xfrm>
        </p:spPr>
        <p:txBody>
          <a:bodyPr>
            <a:normAutofit/>
          </a:bodyPr>
          <a:lstStyle/>
          <a:p>
            <a:r>
              <a:rPr lang="en-US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182880" y="1310024"/>
            <a:ext cx="11786616" cy="525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15C6A4-7097-C924-19A4-39A15E21C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1310024"/>
                <a:ext cx="11576304" cy="5547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Value-based: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/>
              </a:p>
              <a:p>
                <a:r>
                  <a:rPr lang="en-US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𝑠𝑝𝑎𝑐𝑒</m:t>
                    </m:r>
                  </m:oMath>
                </a14:m>
                <a:r>
                  <a:rPr lang="en-US"/>
                  <a:t> in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𝑠𝑝𝑎𝑐𝑒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just">
                  <a:buNone/>
                </a:pPr>
                <a:r>
                  <a:rPr lang="en-US"/>
                  <a:t>Pseudocode: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Consolas" panose="020B0609020204030204" pitchFamily="49" charset="0"/>
                  </a:rPr>
                  <a:t>Q_table = random_values(Q_table.shape);	// Initialize random values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Consolas" panose="020B0609020204030204" pitchFamily="49" charset="0"/>
                  </a:rPr>
                  <a:t>state = initial_state;				// Initialize state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Consolas" panose="020B0609020204030204" pitchFamily="49" charset="0"/>
                  </a:rPr>
                  <a:t>while true {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Consolas" panose="020B0609020204030204" pitchFamily="49" charset="0"/>
                  </a:rPr>
                  <a:t>	</a:t>
                </a:r>
                <a:r>
                  <a:rPr lang="en-US" sz="180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action = choose(Q_table, state, action_space);	</a:t>
                </a:r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						// Choose an action based on a kind of policy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Consolas" panose="020B0609020204030204" pitchFamily="49" charset="0"/>
                  </a:rPr>
                  <a:t>	next_state, reward = execute(state, action);</a:t>
                </a:r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	Q_table[state, action] = Q_table[state, action] + alpha * (</a:t>
                </a:r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		reward + gamma * max(Q[next_state, action_space]) – Q_table[state, action]</a:t>
                </a:r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	);					// Update Q-table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Consolas" panose="020B0609020204030204" pitchFamily="49" charset="0"/>
                  </a:rPr>
                  <a:t>	if final(state) {state = initial_state}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Consolas" panose="020B0609020204030204" pitchFamily="49" charset="0"/>
                  </a:rPr>
                  <a:t>		else {state = next_state};	// Continue to the next state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Consolas" panose="020B0609020204030204" pitchFamily="49" charset="0"/>
                  </a:rPr>
                  <a:t>	if stop_training {break};		// Break based on a stopping condition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Consolas" panose="020B0609020204030204" pitchFamily="49" charset="0"/>
                  </a:rPr>
                  <a:t>}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15C6A4-7097-C924-19A4-39A15E21C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1310024"/>
                <a:ext cx="11576304" cy="5547976"/>
              </a:xfrm>
              <a:blipFill>
                <a:blip r:embed="rId2"/>
                <a:stretch>
                  <a:fillRect l="-527" t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65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72" y="188301"/>
            <a:ext cx="9101328" cy="1293028"/>
          </a:xfrm>
        </p:spPr>
        <p:txBody>
          <a:bodyPr>
            <a:normAutofit/>
          </a:bodyPr>
          <a:lstStyle/>
          <a:p>
            <a:r>
              <a:rPr lang="en-US"/>
              <a:t>Epsilon-Greedy “POLICY”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052-1327-CEF0-B9C4-B742955BC754}"/>
              </a:ext>
            </a:extLst>
          </p:cNvPr>
          <p:cNvSpPr txBox="1">
            <a:spLocks/>
          </p:cNvSpPr>
          <p:nvPr/>
        </p:nvSpPr>
        <p:spPr>
          <a:xfrm>
            <a:off x="182880" y="1310024"/>
            <a:ext cx="11786616" cy="525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15C6A4-7097-C924-19A4-39A15E21C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1752" y="1481329"/>
                <a:ext cx="7982712" cy="4718304"/>
              </a:xfrm>
            </p:spPr>
            <p:txBody>
              <a:bodyPr>
                <a:normAutofit/>
              </a:bodyPr>
              <a:lstStyle/>
              <a:p>
                <a:pPr marL="0" indent="0" defTabSz="45720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This “policy” is simple enough for Q-learning to still be considered a policy-free algorithm.</a:t>
                </a:r>
              </a:p>
              <a:p>
                <a:pPr marL="0" indent="0" defTabSz="45720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sz="2400">
                  <a:solidFill>
                    <a:schemeClr val="accent5"/>
                  </a:solidFill>
                  <a:latin typeface="Consolas" panose="020B0609020204030204" pitchFamily="49" charset="0"/>
                </a:endParaRPr>
              </a:p>
              <a:p>
                <a:pPr marL="0" indent="0" defTabSz="45720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action = choose(Q_table, state, action_space);	</a:t>
                </a:r>
              </a:p>
              <a:p>
                <a:pPr marL="0" indent="0">
                  <a:buNone/>
                </a:pPr>
                <a:endParaRPr lang="en-US" sz="2000">
                  <a:solidFill>
                    <a:schemeClr val="accent3"/>
                  </a:solidFill>
                  <a:latin typeface="Consolas" panose="020B06090202040302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400">
                    <a:solidFill>
                      <a:prstClr val="white"/>
                    </a:solidFill>
                    <a:latin typeface="Century Gothic" panose="020B0502020202020204"/>
                  </a:rPr>
                  <a:t>At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, for a</a:t>
                </a:r>
                <a:r>
                  <a:rPr kumimoji="0" lang="en-US" sz="2400" b="0" i="0" u="none" strike="noStrike" kern="1200" cap="none" spc="0" normalizeH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constant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chance</a:t>
                </a:r>
                <a:r>
                  <a:rPr lang="en-US" sz="2400" noProof="0">
                    <a:solidFill>
                      <a:prstClr val="white"/>
                    </a:solidFill>
                    <a:latin typeface="Century Gothic" panose="020B0502020202020204"/>
                  </a:rPr>
                  <a:t>: S</a:t>
                </a:r>
                <a:r>
                  <a:rPr lang="en-US" sz="2400">
                    <a:solidFill>
                      <a:prstClr val="white"/>
                    </a:solidFill>
                    <a:latin typeface="Century Gothic" panose="020B0502020202020204"/>
                  </a:rPr>
                  <a:t>elect a completely random action</a:t>
                </a:r>
              </a:p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chance: Select the best known action</a:t>
                </a:r>
              </a:p>
              <a:p>
                <a:pPr lvl="1" defTabSz="45720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200" noProof="0">
                    <a:solidFill>
                      <a:prstClr val="white"/>
                    </a:solidFill>
                    <a:latin typeface="Century Gothic" panose="020B0502020202020204"/>
                  </a:rPr>
                  <a:t>Or, t</a:t>
                </a:r>
                <a:r>
                  <a:rPr kumimoji="0" lang="en-US" sz="2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he action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unc>
                      <m:func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argmax</m:t>
                            </m:r>
                          </m:e>
                          <m:lim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200">
                            <a:solidFill>
                              <a:prstClr val="white"/>
                            </a:solidFill>
                          </a:rPr>
                          <m:t> </m:t>
                        </m:r>
                      </m:e>
                    </m:func>
                  </m:oMath>
                </a14:m>
                <a:endParaRPr lang="en-US" sz="200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15C6A4-7097-C924-19A4-39A15E21C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481329"/>
                <a:ext cx="7982712" cy="4718304"/>
              </a:xfrm>
              <a:blipFill>
                <a:blip r:embed="rId2"/>
                <a:stretch>
                  <a:fillRect l="-1222" t="-1034" r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q learning epsilon greedy 1">
            <a:extLst>
              <a:ext uri="{FF2B5EF4-FFF2-40B4-BE49-F238E27FC236}">
                <a16:creationId xmlns:a16="http://schemas.microsoft.com/office/drawing/2014/main" id="{0F60340C-675D-41DA-DFD1-EF691FFB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336" y="2096006"/>
            <a:ext cx="3276179" cy="368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1239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852</TotalTime>
  <Words>6293</Words>
  <Application>Microsoft Office PowerPoint</Application>
  <PresentationFormat>Widescreen</PresentationFormat>
  <Paragraphs>885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Aptos</vt:lpstr>
      <vt:lpstr>Arial</vt:lpstr>
      <vt:lpstr>Cambria Math</vt:lpstr>
      <vt:lpstr>Century Gothic</vt:lpstr>
      <vt:lpstr>Consolas</vt:lpstr>
      <vt:lpstr>Iosevka Term</vt:lpstr>
      <vt:lpstr>Vapor Trail</vt:lpstr>
      <vt:lpstr>APPLIED reinforcement learning methods for the capacitated vehicle routing problem</vt:lpstr>
      <vt:lpstr>OVERVIEW</vt:lpstr>
      <vt:lpstr>What is Reinforcement learning (rl)?</vt:lpstr>
      <vt:lpstr>WHY rl for optimization problems?</vt:lpstr>
      <vt:lpstr>WHY rl for optimization problems?</vt:lpstr>
      <vt:lpstr>Rl Approaches for optimization problems</vt:lpstr>
      <vt:lpstr>TWO General TYPES OF RL algorithms</vt:lpstr>
      <vt:lpstr>Q-learning</vt:lpstr>
      <vt:lpstr>Epsilon-Greedy “POLICY”</vt:lpstr>
      <vt:lpstr>Update Q-table using Bellman equation</vt:lpstr>
      <vt:lpstr>discount factor</vt:lpstr>
      <vt:lpstr>deep Q-network</vt:lpstr>
      <vt:lpstr>deep Q-LEARNING</vt:lpstr>
      <vt:lpstr>Actor-critic</vt:lpstr>
      <vt:lpstr>Advantage Actor-Critic (A2C)</vt:lpstr>
      <vt:lpstr>Advantage Actor-Critic (A2C)</vt:lpstr>
      <vt:lpstr>Proximal Policy Optimization (PPO)</vt:lpstr>
      <vt:lpstr>Proximal Policy Optimization (PPO)</vt:lpstr>
      <vt:lpstr>Travelling salesman problem (TSP)</vt:lpstr>
      <vt:lpstr>CODE Review of a reinforcement learning implementation for tsp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Capacitated Vehicle Routing Problem (CVRP) </vt:lpstr>
      <vt:lpstr>PARAMETERS</vt:lpstr>
      <vt:lpstr>ASSUMPTIONS</vt:lpstr>
      <vt:lpstr>Data generation</vt:lpstr>
      <vt:lpstr>Cvrp formulation as a rl problem</vt:lpstr>
      <vt:lpstr>Cvrp formulation as a rl problem</vt:lpstr>
      <vt:lpstr>Results</vt:lpstr>
      <vt:lpstr>Results</vt:lpstr>
      <vt:lpstr>Results</vt:lpstr>
      <vt:lpstr>Results</vt:lpstr>
      <vt:lpstr>Examples</vt:lpstr>
      <vt:lpstr>Conclusion &amp; future works</vt:lpstr>
      <vt:lpstr>APPLIED reinforcement learning methods for the capacitated vehicle routing problem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AlphaZero Implementation of Ultimate Tic-Tac-Toe</dc:title>
  <dc:creator>Hoang Tran Nhat Minh 20204883</dc:creator>
  <cp:lastModifiedBy>Hoang Tran Nhat Minh 20204883</cp:lastModifiedBy>
  <cp:revision>93</cp:revision>
  <dcterms:created xsi:type="dcterms:W3CDTF">2023-03-24T16:46:11Z</dcterms:created>
  <dcterms:modified xsi:type="dcterms:W3CDTF">2024-01-16T04:23:26Z</dcterms:modified>
</cp:coreProperties>
</file>