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4" r:id="rId4"/>
    <p:sldId id="269" r:id="rId5"/>
    <p:sldId id="265" r:id="rId6"/>
    <p:sldId id="261" r:id="rId7"/>
    <p:sldId id="270" r:id="rId8"/>
    <p:sldId id="262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R</a:t>
            </a:r>
            <a:r>
              <a:rPr lang="en-US" baseline="30000" dirty="0"/>
              <a:t>2: </a:t>
            </a:r>
            <a:r>
              <a:rPr lang="en-US" dirty="0"/>
              <a:t>The proportion of variance accounted for by the regression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7.5 min 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6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5/3/2021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5/3/2021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5/3/2021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5/3/2021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5/3/2021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5/3/2021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Relationship between pH and chlorophyll in western Lake </a:t>
            </a:r>
            <a:r>
              <a:rPr lang="en-US" sz="2800" dirty="0" err="1">
                <a:latin typeface="+mn-lt"/>
              </a:rPr>
              <a:t>erie</a:t>
            </a:r>
            <a:r>
              <a:rPr lang="en-US" sz="2800" dirty="0">
                <a:latin typeface="+mn-lt"/>
              </a:rPr>
              <a:t> basin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Helen Toledo</a:t>
            </a:r>
          </a:p>
          <a:p>
            <a:r>
              <a:rPr lang="en-US" dirty="0"/>
              <a:t>BIO 670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812799" y="1600200"/>
            <a:ext cx="5126087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 derived from:</a:t>
            </a:r>
          </a:p>
          <a:p>
            <a:pPr marL="0" indent="0">
              <a:buNone/>
            </a:pPr>
            <a:r>
              <a:rPr lang="en-US" sz="2400" dirty="0" err="1"/>
              <a:t>Keretz</a:t>
            </a:r>
            <a:r>
              <a:rPr lang="en-US" sz="2400" dirty="0"/>
              <a:t>, K.R., Kraus, R.T., and Schmitt, J.D., 2020, Lake Erie Fish Community Data, 2013-2019: U.S. Geological Survey data release, https://doi.org/10.5066/P9LL6YOR.</a:t>
            </a:r>
          </a:p>
        </p:txBody>
      </p:sp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Question/Description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US" sz="3200" dirty="0"/>
              <a:t>H</a:t>
            </a:r>
            <a:r>
              <a:rPr lang="en-US" sz="3200" baseline="-25000" dirty="0"/>
              <a:t>0</a:t>
            </a:r>
            <a:r>
              <a:rPr lang="en-US" sz="3200" dirty="0"/>
              <a:t>: pH of water in Lake Erie has no influence on chlorophyll levels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US" sz="3200" dirty="0"/>
              <a:t>H</a:t>
            </a:r>
            <a:r>
              <a:rPr lang="en-US" sz="3200" baseline="-25000" dirty="0"/>
              <a:t>A</a:t>
            </a:r>
            <a:r>
              <a:rPr lang="en-US" sz="3200" dirty="0"/>
              <a:t>: pH of water in Lake Erie has influence on chlorophyll levels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9856AEB-EF26-420F-A098-CD50C092F5B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791200" y="1704746"/>
            <a:ext cx="5588000" cy="41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Datasets used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Derived from USGS survey 6/2013-9/2019</a:t>
            </a:r>
          </a:p>
          <a:p>
            <a:pPr lvl="0"/>
            <a:r>
              <a:rPr lang="en-US" sz="2400" dirty="0" err="1"/>
              <a:t>WB_WaterQuality</a:t>
            </a:r>
            <a:r>
              <a:rPr lang="en-US" sz="2400" dirty="0"/>
              <a:t> CSV</a:t>
            </a:r>
          </a:p>
          <a:p>
            <a:pPr lvl="1"/>
            <a:r>
              <a:rPr lang="en-US" sz="2400" dirty="0"/>
              <a:t>temperature, conductivity, pH, turbidity, chlorophyll, and dissolved oxygen</a:t>
            </a:r>
          </a:p>
          <a:p>
            <a:pPr lvl="1"/>
            <a:r>
              <a:rPr lang="en-US" sz="2400" dirty="0" err="1"/>
              <a:t>pH_mean</a:t>
            </a:r>
            <a:r>
              <a:rPr lang="en-US" sz="2400" dirty="0"/>
              <a:t> and </a:t>
            </a:r>
            <a:r>
              <a:rPr lang="en-US" sz="2400" dirty="0" err="1"/>
              <a:t>chloro_mean</a:t>
            </a:r>
            <a:r>
              <a:rPr lang="en-US" sz="2400" dirty="0"/>
              <a:t> columns</a:t>
            </a:r>
          </a:p>
          <a:p>
            <a:pPr lvl="0"/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90F0C9-22D8-4960-B5B6-66C84B06DB3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11204" y="1600200"/>
            <a:ext cx="4957591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60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517B-CA7C-49FB-956C-5DE0CEF9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analysis of the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52CBBD7-301B-425B-B22E-C1AD67ECF4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2800" y="1859103"/>
            <a:ext cx="4997151" cy="297143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826D640-5F04-4658-8943-92389BB1424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354911" y="1859103"/>
            <a:ext cx="4997151" cy="2971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A0C6C4-47A4-4423-BD46-26A5CF570132}"/>
              </a:ext>
            </a:extLst>
          </p:cNvPr>
          <p:cNvSpPr txBox="1"/>
          <p:nvPr/>
        </p:nvSpPr>
        <p:spPr>
          <a:xfrm>
            <a:off x="6400800" y="5271998"/>
            <a:ext cx="490537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Ph_vs_chloro_df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(x=Time, y=</a:t>
            </a:r>
            <a:r>
              <a:rPr lang="en-US" sz="1200" dirty="0" err="1"/>
              <a:t>numeric_chloro</a:t>
            </a:r>
            <a:r>
              <a:rPr lang="en-US" sz="1200" dirty="0"/>
              <a:t>))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geom_smooth</a:t>
            </a:r>
            <a:r>
              <a:rPr lang="en-US" sz="1200" dirty="0"/>
              <a:t>() +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ggtitle</a:t>
            </a:r>
            <a:r>
              <a:rPr lang="en-US" sz="1200" dirty="0"/>
              <a:t>('Chlorophyll Change Over Time') + </a:t>
            </a:r>
          </a:p>
          <a:p>
            <a:r>
              <a:rPr lang="en-US" sz="1200" dirty="0"/>
              <a:t>  labs(x= "Time", y= "Average Daily Chlorophyll")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scale_x_date</a:t>
            </a:r>
            <a:r>
              <a:rPr lang="en-US" sz="1200" dirty="0"/>
              <a:t>(limit=c(</a:t>
            </a:r>
            <a:r>
              <a:rPr lang="en-US" sz="1200" dirty="0" err="1"/>
              <a:t>as.Date</a:t>
            </a:r>
            <a:r>
              <a:rPr lang="en-US" sz="1200" dirty="0"/>
              <a:t>("2013-06-17"),</a:t>
            </a:r>
            <a:r>
              <a:rPr lang="en-US" sz="1200" dirty="0" err="1"/>
              <a:t>as.Date</a:t>
            </a:r>
            <a:r>
              <a:rPr lang="en-US" sz="1200" dirty="0"/>
              <a:t>("2015-12-31")), </a:t>
            </a:r>
            <a:r>
              <a:rPr lang="en-US" sz="1200" dirty="0" err="1"/>
              <a:t>date_minor_breaks</a:t>
            </a:r>
            <a:r>
              <a:rPr lang="en-US" sz="1200" dirty="0"/>
              <a:t> = "1 month")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F0E22C-9B04-407B-89FA-40F5DEED7033}"/>
              </a:ext>
            </a:extLst>
          </p:cNvPr>
          <p:cNvSpPr txBox="1"/>
          <p:nvPr/>
        </p:nvSpPr>
        <p:spPr>
          <a:xfrm>
            <a:off x="812800" y="5271998"/>
            <a:ext cx="490537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Ph_vs_chloro_df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(x=Time, y=</a:t>
            </a:r>
            <a:r>
              <a:rPr lang="en-US" sz="1200" dirty="0" err="1"/>
              <a:t>numeric_pH</a:t>
            </a:r>
            <a:r>
              <a:rPr lang="en-US" sz="1200" dirty="0"/>
              <a:t>))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geom_smooth</a:t>
            </a:r>
            <a:r>
              <a:rPr lang="en-US" sz="1200" dirty="0"/>
              <a:t>() +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ggtitle</a:t>
            </a:r>
            <a:r>
              <a:rPr lang="en-US" sz="1200" dirty="0"/>
              <a:t>('pH Change Over Time') + </a:t>
            </a:r>
          </a:p>
          <a:p>
            <a:r>
              <a:rPr lang="en-US" sz="1200" dirty="0"/>
              <a:t>  labs(x= "Time", y= "Average Daily pH")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scale_x_date</a:t>
            </a:r>
            <a:r>
              <a:rPr lang="en-US" sz="1200" dirty="0"/>
              <a:t>(limit=c(</a:t>
            </a:r>
            <a:r>
              <a:rPr lang="en-US" sz="1200" dirty="0" err="1"/>
              <a:t>as.Date</a:t>
            </a:r>
            <a:r>
              <a:rPr lang="en-US" sz="1200" dirty="0"/>
              <a:t>("2013-06-17"),</a:t>
            </a:r>
            <a:r>
              <a:rPr lang="en-US" sz="1200" dirty="0" err="1"/>
              <a:t>as.Date</a:t>
            </a:r>
            <a:r>
              <a:rPr lang="en-US" sz="1200" dirty="0"/>
              <a:t>("2015-12-31")), </a:t>
            </a:r>
            <a:r>
              <a:rPr lang="en-US" sz="1200" dirty="0" err="1"/>
              <a:t>date_minor_breaks</a:t>
            </a:r>
            <a:r>
              <a:rPr lang="en-US" sz="1200" dirty="0"/>
              <a:t> = "1 month")</a:t>
            </a:r>
          </a:p>
        </p:txBody>
      </p:sp>
    </p:spTree>
    <p:extLst>
      <p:ext uri="{BB962C8B-B14F-4D97-AF65-F5344CB8AC3E}">
        <p14:creationId xmlns:p14="http://schemas.microsoft.com/office/powerpoint/2010/main" val="319274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preformed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1744579"/>
            <a:ext cx="4978400" cy="4114800"/>
          </a:xfrm>
        </p:spPr>
        <p:txBody>
          <a:bodyPr/>
          <a:lstStyle/>
          <a:p>
            <a:pPr lvl="0"/>
            <a:r>
              <a:rPr lang="en-US" sz="2400" dirty="0"/>
              <a:t>Linear Regression- a model in which one variable or outcome is predicted by another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BD623B-B74F-4AB4-BB07-A62D0ADF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260156"/>
            <a:ext cx="4978400" cy="24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04E167-E9DF-43AE-8C2E-A4506AAB2E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Loaded in data (CSV file)</a:t>
            </a:r>
          </a:p>
          <a:p>
            <a:pPr marL="457200" indent="-457200">
              <a:buAutoNum type="arabicPeriod"/>
            </a:pPr>
            <a:r>
              <a:rPr lang="en-US" dirty="0"/>
              <a:t>Library(</a:t>
            </a:r>
            <a:r>
              <a:rPr lang="en-US" dirty="0" err="1"/>
              <a:t>xts</a:t>
            </a:r>
            <a:r>
              <a:rPr lang="en-US" dirty="0"/>
              <a:t>) &amp; Library(ggplot2)</a:t>
            </a:r>
          </a:p>
          <a:p>
            <a:pPr marL="457200" indent="-457200">
              <a:buAutoNum type="arabicPeriod"/>
            </a:pPr>
            <a:r>
              <a:rPr lang="en-US" dirty="0"/>
              <a:t>Create </a:t>
            </a:r>
            <a:r>
              <a:rPr lang="en-US" dirty="0" err="1"/>
              <a:t>xts</a:t>
            </a:r>
            <a:r>
              <a:rPr lang="en-US" dirty="0"/>
              <a:t> object of fixed dates</a:t>
            </a:r>
          </a:p>
          <a:p>
            <a:pPr marL="457200" indent="-457200">
              <a:buAutoNum type="arabicPeriod"/>
            </a:pPr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with dates, pH, and chlorophyll (daily values)</a:t>
            </a:r>
          </a:p>
          <a:p>
            <a:pPr marL="457200" indent="-457200">
              <a:buAutoNum type="arabicPeriod"/>
            </a:pPr>
            <a:r>
              <a:rPr lang="en-US" dirty="0"/>
              <a:t>Make sure they are read numerically</a:t>
            </a:r>
          </a:p>
          <a:p>
            <a:pPr marL="457200" indent="-457200">
              <a:buAutoNum type="arabicPeriod"/>
            </a:pPr>
            <a:r>
              <a:rPr lang="en-US" dirty="0"/>
              <a:t>Generate linear model:</a:t>
            </a:r>
          </a:p>
          <a:p>
            <a:pPr marL="0" indent="0">
              <a:buNone/>
            </a:pPr>
            <a:r>
              <a:rPr lang="en-US" dirty="0" err="1"/>
              <a:t>ph_vs_chloro_lm</a:t>
            </a:r>
            <a:r>
              <a:rPr lang="en-US" dirty="0"/>
              <a:t>&lt;-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numeric_chloro</a:t>
            </a:r>
            <a:r>
              <a:rPr lang="en-US" dirty="0"/>
              <a:t> ~ </a:t>
            </a:r>
            <a:r>
              <a:rPr lang="en-US" dirty="0" err="1"/>
              <a:t>numeric_pH</a:t>
            </a:r>
            <a:r>
              <a:rPr lang="en-US" dirty="0"/>
              <a:t>, data= </a:t>
            </a:r>
            <a:r>
              <a:rPr lang="en-US" dirty="0" err="1"/>
              <a:t>Ph_vs_chloro_df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ph_vs_chloro_lm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369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(numerical and graphic)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142E94-897F-4FC0-9EEA-E92F55D629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1977189"/>
          </a:xfrm>
        </p:spPr>
        <p:txBody>
          <a:bodyPr>
            <a:normAutofit/>
          </a:bodyPr>
          <a:lstStyle/>
          <a:p>
            <a:r>
              <a:rPr lang="en-US" dirty="0"/>
              <a:t>What does this mean?</a:t>
            </a:r>
          </a:p>
          <a:p>
            <a:pPr lvl="1"/>
            <a:r>
              <a:rPr lang="en-US" dirty="0"/>
              <a:t>P value: &lt;2e-16</a:t>
            </a:r>
          </a:p>
          <a:p>
            <a:pPr lvl="1"/>
            <a:r>
              <a:rPr lang="en-US" dirty="0"/>
              <a:t>R squared: 0.04572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A26787-F533-42D7-88C9-20E8BF916CF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Scatterplot with trend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3156F-D26D-43FA-9A95-3F8C4D0C3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33" y="3694845"/>
            <a:ext cx="504825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E258F-DB29-47DB-9B62-719CDB18E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97735"/>
            <a:ext cx="5470778" cy="40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53FC-5E7D-4AC3-B26B-728E1303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or reject the null?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DEF1-C459-48B3-8F2A-2BA9CCC5D1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41137" y="1736587"/>
            <a:ext cx="4978400" cy="4114800"/>
          </a:xfrm>
        </p:spPr>
        <p:txBody>
          <a:bodyPr/>
          <a:lstStyle/>
          <a:p>
            <a:r>
              <a:rPr lang="en-US" sz="2400" dirty="0"/>
              <a:t>H0: Rejected</a:t>
            </a:r>
          </a:p>
          <a:p>
            <a:r>
              <a:rPr lang="en-US" sz="2400" dirty="0"/>
              <a:t>Why?</a:t>
            </a:r>
          </a:p>
          <a:p>
            <a:r>
              <a:rPr lang="en-US" sz="2400" dirty="0"/>
              <a:t>HA: Accepted</a:t>
            </a:r>
          </a:p>
          <a:p>
            <a:pPr marL="0" indent="0">
              <a:buNone/>
            </a:pPr>
            <a:r>
              <a:rPr lang="en-US" sz="2400" dirty="0"/>
              <a:t>pH of water in Lake Erie has influence on chlorophyll levels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f the P is Low then the Ho Must Go! How Snoop Dog describes Statistical  Hypothesis Testing - #WORKLAD | Statistics humor, Psychologist humor,  Psychology jokes">
            <a:extLst>
              <a:ext uri="{FF2B5EF4-FFF2-40B4-BE49-F238E27FC236}">
                <a16:creationId xmlns:a16="http://schemas.microsoft.com/office/drawing/2014/main" id="{0C4F7B33-7A2E-41F4-ACCD-F84B3A8EAAEA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36587"/>
            <a:ext cx="4978400" cy="38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 Package used: </a:t>
            </a:r>
            <a:r>
              <a:rPr lang="en-US" dirty="0" err="1"/>
              <a:t>xts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WB_WaterQuality</a:t>
            </a:r>
            <a:r>
              <a:rPr lang="en-US" dirty="0"/>
              <a:t> &lt;- read.csv(</a:t>
            </a:r>
            <a:r>
              <a:rPr lang="en-US" dirty="0" err="1"/>
              <a:t>file.choose</a:t>
            </a:r>
            <a:r>
              <a:rPr lang="en-US" dirty="0"/>
              <a:t>(), header = TRUE)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WB_WaterQuality$fixed_date</a:t>
            </a:r>
            <a:r>
              <a:rPr lang="en-US" dirty="0"/>
              <a:t> &lt;- </a:t>
            </a:r>
            <a:r>
              <a:rPr lang="en-US" dirty="0" err="1"/>
              <a:t>as.Date</a:t>
            </a:r>
            <a:r>
              <a:rPr lang="en-US" dirty="0"/>
              <a:t>(WB_</a:t>
            </a:r>
            <a:r>
              <a:rPr lang="en-US" dirty="0" err="1"/>
              <a:t>WaterQuality$Date</a:t>
            </a:r>
            <a:r>
              <a:rPr lang="en-US" dirty="0"/>
              <a:t>,"%m/%d/%Y")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WB_WaterQuality_xts</a:t>
            </a:r>
            <a:r>
              <a:rPr lang="en-US" dirty="0"/>
              <a:t>&lt;- </a:t>
            </a:r>
            <a:r>
              <a:rPr lang="en-US" dirty="0" err="1"/>
              <a:t>xts</a:t>
            </a:r>
            <a:r>
              <a:rPr lang="en-US" dirty="0"/>
              <a:t>(</a:t>
            </a:r>
            <a:r>
              <a:rPr lang="en-US" dirty="0" err="1"/>
              <a:t>WB_WaterQuality</a:t>
            </a:r>
            <a:r>
              <a:rPr lang="en-US" dirty="0"/>
              <a:t>, order.by= </a:t>
            </a:r>
            <a:r>
              <a:rPr lang="en-US" dirty="0" err="1"/>
              <a:t>WB_WaterQuality$fixed_date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WaterQuality_df</a:t>
            </a:r>
            <a:r>
              <a:rPr lang="en-US" dirty="0"/>
              <a:t>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WB_WaterQuality_xts</a:t>
            </a:r>
            <a:r>
              <a:rPr lang="en-US" dirty="0"/>
              <a:t>['/'][,"</a:t>
            </a:r>
            <a:r>
              <a:rPr lang="en-US" dirty="0" err="1"/>
              <a:t>turb_mean</a:t>
            </a:r>
            <a:r>
              <a:rPr lang="en-US" dirty="0"/>
              <a:t>"], Time = index(</a:t>
            </a:r>
            <a:r>
              <a:rPr lang="en-US" dirty="0" err="1"/>
              <a:t>WB_WaterQuality_xts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90F2C-40D9-46B8-9D97-EDF3C51BA9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XTS (</a:t>
            </a:r>
            <a:r>
              <a:rPr lang="en-US" sz="2400" b="1" dirty="0" err="1"/>
              <a:t>eXtensible</a:t>
            </a:r>
            <a:r>
              <a:rPr lang="en-US" sz="2400" b="1" dirty="0"/>
              <a:t> Time Series): </a:t>
            </a:r>
            <a:r>
              <a:rPr lang="en-US" sz="2400" dirty="0"/>
              <a:t>provides for uniform handling of R's different time-based data classes by extending zoo, maximizing native format information preservation and allowing for user level customization and extension, while simplifying cross-class interoperability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369D-8117-41EB-8648-431AEF70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 Package used: </a:t>
            </a:r>
            <a:r>
              <a:rPr lang="en-US" dirty="0" err="1"/>
              <a:t>xts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4343-B7ED-4DA2-99F1-F1CB090F77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XTS object</a:t>
            </a:r>
            <a:r>
              <a:rPr lang="en-US" dirty="0"/>
              <a:t>: a matrix of observations combined with an index of corresponding dates and times</a:t>
            </a:r>
          </a:p>
          <a:p>
            <a:pPr marL="0" indent="0">
              <a:buNone/>
            </a:pPr>
            <a:r>
              <a:rPr lang="en-US" dirty="0" err="1"/>
              <a:t>WB_WaterQuality_xts</a:t>
            </a:r>
            <a:r>
              <a:rPr lang="en-US" dirty="0"/>
              <a:t>&lt;- </a:t>
            </a:r>
            <a:r>
              <a:rPr lang="en-US" dirty="0" err="1"/>
              <a:t>xts</a:t>
            </a:r>
            <a:r>
              <a:rPr lang="en-US" dirty="0"/>
              <a:t>(</a:t>
            </a:r>
            <a:r>
              <a:rPr lang="en-US" dirty="0" err="1"/>
              <a:t>WB_WaterQuality</a:t>
            </a:r>
            <a:r>
              <a:rPr lang="en-US" dirty="0"/>
              <a:t>, order.by= </a:t>
            </a:r>
            <a:r>
              <a:rPr lang="en-US" dirty="0" err="1"/>
              <a:t>WB_WaterQuality$fixed_date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3D315-A14F-442B-89CB-1026E1CF26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XTS uses:</a:t>
            </a:r>
          </a:p>
          <a:p>
            <a:pPr>
              <a:buFontTx/>
              <a:buChar char="-"/>
            </a:pPr>
            <a:r>
              <a:rPr lang="en-US" dirty="0"/>
              <a:t>Extract data based on recurring times</a:t>
            </a:r>
          </a:p>
          <a:p>
            <a:pPr>
              <a:buFontTx/>
              <a:buChar char="-"/>
            </a:pPr>
            <a:r>
              <a:rPr lang="en-US" dirty="0"/>
              <a:t>Alter time zones</a:t>
            </a:r>
          </a:p>
          <a:p>
            <a:pPr>
              <a:buFontTx/>
              <a:buChar char="-"/>
            </a:pPr>
            <a:r>
              <a:rPr lang="en-US" dirty="0"/>
              <a:t>Subset data based off dates</a:t>
            </a:r>
          </a:p>
        </p:txBody>
      </p:sp>
    </p:spTree>
    <p:extLst>
      <p:ext uri="{BB962C8B-B14F-4D97-AF65-F5344CB8AC3E}">
        <p14:creationId xmlns:p14="http://schemas.microsoft.com/office/powerpoint/2010/main" val="30638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4029</TotalTime>
  <Words>676</Words>
  <Application>Microsoft Office PowerPoint</Application>
  <PresentationFormat>Widescreen</PresentationFormat>
  <Paragraphs>66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Ocean design template</vt:lpstr>
      <vt:lpstr>Relationship between pH and chlorophyll in western Lake erie basin</vt:lpstr>
      <vt:lpstr>Question/Description</vt:lpstr>
      <vt:lpstr>Datasets used </vt:lpstr>
      <vt:lpstr>Summary analysis of the data</vt:lpstr>
      <vt:lpstr>Statistical Analysis preformed</vt:lpstr>
      <vt:lpstr>Results (numerical and graphic)</vt:lpstr>
      <vt:lpstr>Accept or reject the null?</vt:lpstr>
      <vt:lpstr>New R Package used: xts</vt:lpstr>
      <vt:lpstr>New R Package used: xts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Helen Toledo</dc:creator>
  <cp:lastModifiedBy>Helen Toledo</cp:lastModifiedBy>
  <cp:revision>45</cp:revision>
  <dcterms:created xsi:type="dcterms:W3CDTF">2021-04-23T01:21:42Z</dcterms:created>
  <dcterms:modified xsi:type="dcterms:W3CDTF">2021-05-03T13:20:45Z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