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28" r:id="rId2"/>
    <p:sldId id="340" r:id="rId3"/>
    <p:sldId id="341" r:id="rId4"/>
    <p:sldId id="342" r:id="rId5"/>
    <p:sldId id="343" r:id="rId6"/>
    <p:sldId id="344" r:id="rId7"/>
    <p:sldId id="345" r:id="rId8"/>
    <p:sldId id="338" r:id="rId9"/>
    <p:sldId id="346" r:id="rId10"/>
    <p:sldId id="347" r:id="rId11"/>
    <p:sldId id="348" r:id="rId12"/>
    <p:sldId id="349" r:id="rId13"/>
    <p:sldId id="351" r:id="rId14"/>
    <p:sldId id="330" r:id="rId15"/>
    <p:sldId id="331" r:id="rId16"/>
    <p:sldId id="333" r:id="rId17"/>
    <p:sldId id="334" r:id="rId18"/>
    <p:sldId id="335" r:id="rId19"/>
    <p:sldId id="336" r:id="rId20"/>
    <p:sldId id="337" r:id="rId21"/>
    <p:sldId id="365" r:id="rId22"/>
    <p:sldId id="352" r:id="rId23"/>
    <p:sldId id="362" r:id="rId24"/>
    <p:sldId id="363" r:id="rId25"/>
    <p:sldId id="359" r:id="rId26"/>
    <p:sldId id="361" r:id="rId27"/>
    <p:sldId id="360" r:id="rId28"/>
    <p:sldId id="364" r:id="rId29"/>
    <p:sldId id="355" r:id="rId30"/>
    <p:sldId id="353" r:id="rId31"/>
    <p:sldId id="354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2658ED4-02B7-407F-B04E-0B16F0BB8C04}">
          <p14:sldIdLst>
            <p14:sldId id="328"/>
            <p14:sldId id="340"/>
            <p14:sldId id="341"/>
            <p14:sldId id="342"/>
            <p14:sldId id="343"/>
            <p14:sldId id="344"/>
            <p14:sldId id="345"/>
            <p14:sldId id="338"/>
            <p14:sldId id="346"/>
            <p14:sldId id="347"/>
            <p14:sldId id="348"/>
            <p14:sldId id="349"/>
            <p14:sldId id="351"/>
            <p14:sldId id="330"/>
            <p14:sldId id="331"/>
            <p14:sldId id="333"/>
            <p14:sldId id="334"/>
            <p14:sldId id="335"/>
            <p14:sldId id="336"/>
            <p14:sldId id="337"/>
            <p14:sldId id="365"/>
            <p14:sldId id="352"/>
            <p14:sldId id="362"/>
            <p14:sldId id="363"/>
            <p14:sldId id="359"/>
            <p14:sldId id="361"/>
            <p14:sldId id="360"/>
            <p14:sldId id="364"/>
            <p14:sldId id="355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9" autoAdjust="0"/>
  </p:normalViewPr>
  <p:slideViewPr>
    <p:cSldViewPr snapToGrid="0">
      <p:cViewPr varScale="1">
        <p:scale>
          <a:sx n="87" d="100"/>
          <a:sy n="87" d="100"/>
        </p:scale>
        <p:origin x="84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7032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t" anchorCtr="0" compatLnSpc="1">
            <a:prstTxWarp prst="textNoShape">
              <a:avLst/>
            </a:prstTxWarp>
          </a:bodyPr>
          <a:lstStyle>
            <a:lvl1pPr algn="r"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defTabSz="966842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5" rIns="96604" bIns="48305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400"/>
            </a:lvl1pPr>
          </a:lstStyle>
          <a:p>
            <a:pPr>
              <a:defRPr/>
            </a:pPr>
            <a:fld id="{549A7FA7-E1B8-4CDD-8F7C-1E113DA1F1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43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>
            <a:lvl1pPr algn="r"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53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defTabSz="956890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4" tIns="47813" rIns="95624" bIns="47813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400"/>
            </a:lvl1pPr>
          </a:lstStyle>
          <a:p>
            <a:pPr>
              <a:defRPr/>
            </a:pPr>
            <a:fld id="{5B598F11-C2C5-40D4-B32B-C1AF9DA15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71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98F11-C2C5-40D4-B32B-C1AF9DA155A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7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1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5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6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7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5715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ECDC20A-2A00-44F3-B6D9-A07784439C41}" type="slidenum">
              <a:rPr lang="en-US" altLang="en-US" sz="1400" smtClean="0"/>
              <a:pPr algn="r" eaLnBrk="1" hangingPunct="1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el.grodstein@tuft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s8na8902I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EE 194/Bio 196: </a:t>
            </a:r>
            <a:r>
              <a:rPr lang="en-US" altLang="en-US" dirty="0" err="1"/>
              <a:t>Modeling,simulating</a:t>
            </a:r>
            <a:r>
              <a:rPr lang="en-US" altLang="en-US" dirty="0"/>
              <a:t> and optimizing biological systems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14600"/>
            <a:ext cx="83820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Spring 2018</a:t>
            </a:r>
          </a:p>
          <a:p>
            <a:pPr eaLnBrk="1" hangingPunct="1"/>
            <a:r>
              <a:rPr lang="en-US" altLang="en-US" dirty="0"/>
              <a:t>Tufts University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Instructor: Joel </a:t>
            </a:r>
            <a:r>
              <a:rPr lang="en-US" altLang="en-US" dirty="0" err="1"/>
              <a:t>Grodstein</a:t>
            </a: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accent2"/>
                </a:solidFill>
                <a:hlinkClick r:id="rId3"/>
              </a:rPr>
              <a:t>joel.grodstein@tufts.edu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it-IT" altLang="en-US" dirty="0"/>
              <a:t>Lecture 7: Manduca sexta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D5ECD-E207-4F56-A029-88F91D99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Thing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ECF26-3506-4205-910F-46BA31A9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3264"/>
            <a:ext cx="7772400" cy="4419600"/>
          </a:xfrm>
        </p:spPr>
        <p:txBody>
          <a:bodyPr/>
          <a:lstStyle/>
          <a:p>
            <a:r>
              <a:rPr lang="en-US" sz="2000" dirty="0" err="1"/>
              <a:t>M.sexta</a:t>
            </a:r>
            <a:r>
              <a:rPr lang="en-US" sz="2000" dirty="0"/>
              <a:t> is soft and squishy</a:t>
            </a:r>
          </a:p>
          <a:p>
            <a:pPr lvl="1">
              <a:spcBef>
                <a:spcPts val="0"/>
              </a:spcBef>
            </a:pPr>
            <a:r>
              <a:rPr lang="en-US" sz="1800" i="1" dirty="0"/>
              <a:t>f</a:t>
            </a:r>
            <a:r>
              <a:rPr lang="en-US" sz="1800" dirty="0"/>
              <a:t>=</a:t>
            </a:r>
            <a:r>
              <a:rPr lang="en-US" sz="1800" i="1" dirty="0"/>
              <a:t>ma</a:t>
            </a:r>
            <a:r>
              <a:rPr lang="en-US" sz="1800" dirty="0"/>
              <a:t> isn’t enough to describe its behavior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All soft robots have this problem (but many good characteristics as well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r>
              <a:rPr lang="en-US" sz="1800" dirty="0"/>
              <a:t>)</a:t>
            </a:r>
          </a:p>
          <a:p>
            <a:r>
              <a:rPr lang="en-US" sz="2000" dirty="0"/>
              <a:t>What to do?</a:t>
            </a:r>
          </a:p>
          <a:p>
            <a:r>
              <a:rPr lang="en-US" sz="2000" dirty="0"/>
              <a:t>Option #1 (e.g., </a:t>
            </a:r>
            <a:r>
              <a:rPr lang="en-US" sz="2000" dirty="0" err="1"/>
              <a:t>Vikesh</a:t>
            </a:r>
            <a:r>
              <a:rPr lang="en-US" sz="2000" dirty="0"/>
              <a:t> or Castor research).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Build a soft robot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Apply short control sequences, measure how it moves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Figure out the best way to assemble the pieces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Option #2 (e.g., </a:t>
            </a:r>
            <a:r>
              <a:rPr lang="en-US" sz="2000" dirty="0" err="1"/>
              <a:t>Schuldt</a:t>
            </a:r>
            <a:r>
              <a:rPr lang="en-US" sz="2000" dirty="0"/>
              <a:t> research)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Simplify. Treat soft tissue as rigid links with springs, dampers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All models are wrong – some are still useful.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7354A5-58F8-4137-A190-8FA3BAE5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C1C28F-260C-4910-A3CD-8D6B85856D25}"/>
              </a:ext>
            </a:extLst>
          </p:cNvPr>
          <p:cNvSpPr txBox="1"/>
          <p:nvPr/>
        </p:nvSpPr>
        <p:spPr>
          <a:xfrm>
            <a:off x="6443133" y="2658534"/>
            <a:ext cx="1947334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Not useful for a real </a:t>
            </a:r>
            <a:r>
              <a:rPr lang="en-US" sz="2000" dirty="0" err="1">
                <a:solidFill>
                  <a:schemeClr val="accent2"/>
                </a:solidFill>
              </a:rPr>
              <a:t>Manduca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AEA5F6-52C2-4DC1-9F7F-C999B9190528}"/>
              </a:ext>
            </a:extLst>
          </p:cNvPr>
          <p:cNvSpPr txBox="1"/>
          <p:nvPr/>
        </p:nvSpPr>
        <p:spPr>
          <a:xfrm>
            <a:off x="7374466" y="4461935"/>
            <a:ext cx="1253067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Not really correct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2B3A23-1372-4B9A-B108-CADBCDA3FE8C}"/>
              </a:ext>
            </a:extLst>
          </p:cNvPr>
          <p:cNvSpPr txBox="1"/>
          <p:nvPr/>
        </p:nvSpPr>
        <p:spPr>
          <a:xfrm>
            <a:off x="6841066" y="3445935"/>
            <a:ext cx="1583267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Assumes lots of damping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CEE360-C804-4B6C-AEC2-07232770BA17}"/>
              </a:ext>
            </a:extLst>
          </p:cNvPr>
          <p:cNvSpPr txBox="1"/>
          <p:nvPr/>
        </p:nvSpPr>
        <p:spPr>
          <a:xfrm>
            <a:off x="6011333" y="5257801"/>
            <a:ext cx="2751667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optimal solution for our model may not work in real life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10AD949-054A-401A-9187-0A4BC32A13AA}"/>
              </a:ext>
            </a:extLst>
          </p:cNvPr>
          <p:cNvCxnSpPr/>
          <p:nvPr/>
        </p:nvCxnSpPr>
        <p:spPr>
          <a:xfrm flipH="1">
            <a:off x="5723467" y="2895600"/>
            <a:ext cx="448733" cy="3556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BDD2C53-8933-46B8-866F-670E5ABCFCEA}"/>
              </a:ext>
            </a:extLst>
          </p:cNvPr>
          <p:cNvCxnSpPr>
            <a:cxnSpLocks/>
          </p:cNvCxnSpPr>
          <p:nvPr/>
        </p:nvCxnSpPr>
        <p:spPr>
          <a:xfrm flipH="1">
            <a:off x="6239933" y="3683000"/>
            <a:ext cx="482600" cy="127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7F9526A-1337-41C0-9D52-B9CA1121B6F0}"/>
              </a:ext>
            </a:extLst>
          </p:cNvPr>
          <p:cNvCxnSpPr>
            <a:cxnSpLocks/>
          </p:cNvCxnSpPr>
          <p:nvPr/>
        </p:nvCxnSpPr>
        <p:spPr>
          <a:xfrm flipH="1">
            <a:off x="6180667" y="4529667"/>
            <a:ext cx="1049867" cy="931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1376EBD-7EFE-4BD2-BA75-A92E6EB233B5}"/>
              </a:ext>
            </a:extLst>
          </p:cNvPr>
          <p:cNvCxnSpPr>
            <a:cxnSpLocks/>
          </p:cNvCxnSpPr>
          <p:nvPr/>
        </p:nvCxnSpPr>
        <p:spPr>
          <a:xfrm flipH="1" flipV="1">
            <a:off x="5884334" y="4978400"/>
            <a:ext cx="237066" cy="127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58427F59-6022-45E1-A675-33C6E56569D5}"/>
              </a:ext>
            </a:extLst>
          </p:cNvPr>
          <p:cNvSpPr/>
          <p:nvPr/>
        </p:nvSpPr>
        <p:spPr>
          <a:xfrm>
            <a:off x="931333" y="4190999"/>
            <a:ext cx="4165600" cy="82126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366D56-54DC-4F4A-B125-163F4038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Thing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1FC07-8FC1-4BAB-BB61-FC2A56D6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0131"/>
            <a:ext cx="7772400" cy="4419600"/>
          </a:xfrm>
        </p:spPr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is not born fully grown.</a:t>
            </a:r>
          </a:p>
          <a:p>
            <a:r>
              <a:rPr lang="en-US" dirty="0"/>
              <a:t>In real life, whatever solution evolution has chosen must work as </a:t>
            </a:r>
            <a:r>
              <a:rPr lang="en-US" dirty="0" err="1"/>
              <a:t>Manduca’s</a:t>
            </a:r>
            <a:r>
              <a:rPr lang="en-US" dirty="0"/>
              <a:t> mass grows by 10000x.</a:t>
            </a:r>
          </a:p>
          <a:p>
            <a:r>
              <a:rPr lang="en-US" dirty="0"/>
              <a:t>Our </a:t>
            </a:r>
            <a:r>
              <a:rPr lang="en-US" dirty="0" smtClean="0"/>
              <a:t>strategy, </a:t>
            </a:r>
            <a:r>
              <a:rPr lang="en-US" dirty="0"/>
              <a:t>again: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ignore that inconvenient issue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hope that nobody notices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relevant for robotics, anyway</a:t>
            </a:r>
          </a:p>
          <a:p>
            <a:pPr>
              <a:spcBef>
                <a:spcPts val="0"/>
              </a:spcBef>
            </a:pPr>
            <a:r>
              <a:rPr lang="en-US" dirty="0"/>
              <a:t>We should expect these difficulties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modeling the locomotion of an entire organism is harder than modeling half a dozen chemical reactions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BF81B03-4313-4089-942B-9ACB196B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0FD30-A941-492C-947B-BD86041E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 Thing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FAAB55-EA64-4057-90D5-C459E876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1775"/>
            <a:ext cx="7772400" cy="4419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https://www.youtube.com/watch?v=ds8na8902IA</a:t>
            </a:r>
            <a:r>
              <a:rPr lang="en-US" dirty="0"/>
              <a:t> </a:t>
            </a:r>
          </a:p>
          <a:p>
            <a:r>
              <a:rPr lang="en-US" dirty="0"/>
              <a:t>Real </a:t>
            </a:r>
            <a:r>
              <a:rPr lang="en-US" dirty="0" err="1"/>
              <a:t>M.sexta</a:t>
            </a:r>
            <a:r>
              <a:rPr lang="en-US" dirty="0"/>
              <a:t> can crawl up, down, on leaves…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and even dance to music if you believe YouTube</a:t>
            </a:r>
          </a:p>
          <a:p>
            <a:r>
              <a:rPr lang="en-US" dirty="0"/>
              <a:t>The </a:t>
            </a:r>
            <a:r>
              <a:rPr lang="en-US" dirty="0" err="1"/>
              <a:t>brain→muscle</a:t>
            </a:r>
            <a:r>
              <a:rPr lang="en-US" dirty="0"/>
              <a:t> commands are different for each of these cases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cannot pick a single </a:t>
            </a:r>
            <a:r>
              <a:rPr lang="en-US" dirty="0" smtClean="0"/>
              <a:t>command </a:t>
            </a:r>
            <a:r>
              <a:rPr lang="en-US" dirty="0"/>
              <a:t>set </a:t>
            </a:r>
            <a:r>
              <a:rPr lang="en-US" dirty="0"/>
              <a:t>that is optimal for </a:t>
            </a:r>
            <a:r>
              <a:rPr lang="en-US" dirty="0"/>
              <a:t>every possible terrain we will ever encounter!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do we do?</a:t>
            </a:r>
          </a:p>
          <a:p>
            <a:r>
              <a:rPr lang="en-US" dirty="0"/>
              <a:t>Symptom of a bigger question: how does the brain deal with this?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Still an active research question: more on this </a:t>
            </a:r>
            <a:r>
              <a:rPr lang="en-US" dirty="0" smtClean="0"/>
              <a:t>later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Our strategy: only deal with level ground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BF20F7-D733-4F11-9202-8F9A2DDF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DD517-0212-4415-BCAC-D9997ACA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Manduca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8D29C-333F-4B62-9070-8BF1C3A3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92" y="1676400"/>
            <a:ext cx="8337014" cy="2069335"/>
          </a:xfrm>
        </p:spPr>
        <p:txBody>
          <a:bodyPr/>
          <a:lstStyle/>
          <a:p>
            <a:r>
              <a:rPr lang="en-US" dirty="0"/>
              <a:t>Enough </a:t>
            </a:r>
            <a:r>
              <a:rPr lang="en-US" dirty="0" smtClean="0"/>
              <a:t>with the Difficult </a:t>
            </a:r>
            <a:r>
              <a:rPr lang="en-US" dirty="0"/>
              <a:t>Things. Let’s build a model.</a:t>
            </a:r>
          </a:p>
          <a:p>
            <a:r>
              <a:rPr lang="en-US" dirty="0"/>
              <a:t>“A physicist is looking for the truth. An engineer just wants to build something.”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Sten</a:t>
            </a:r>
            <a:r>
              <a:rPr lang="en-US" dirty="0"/>
              <a:t> Graff Larsen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E792A67-A53E-4653-A72D-70438E9A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Manduca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dirty="0"/>
              <a:t>10 </a:t>
            </a:r>
            <a:r>
              <a:rPr lang="en-US" dirty="0" err="1" smtClean="0"/>
              <a:t>prolegs</a:t>
            </a:r>
            <a:r>
              <a:rPr lang="en-US" dirty="0" smtClean="0"/>
              <a:t> </a:t>
            </a:r>
            <a:r>
              <a:rPr lang="en-US" dirty="0"/>
              <a:t>and a soft body is too complex. Let's make our life simpler.</a:t>
            </a:r>
          </a:p>
          <a:p>
            <a:pPr lvl="1"/>
            <a:r>
              <a:rPr lang="en-US" dirty="0"/>
              <a:t>Just 5 “legs,” each of which is really a </a:t>
            </a:r>
            <a:r>
              <a:rPr lang="en-US" dirty="0" err="1" smtClean="0"/>
              <a:t>proleg</a:t>
            </a:r>
            <a:r>
              <a:rPr lang="en-US" dirty="0" smtClean="0"/>
              <a:t> </a:t>
            </a:r>
            <a:r>
              <a:rPr lang="en-US" dirty="0"/>
              <a:t>pair. It’s good enough as long as he doesn’t want to turn left or right</a:t>
            </a:r>
          </a:p>
          <a:p>
            <a:pPr lvl="1"/>
            <a:r>
              <a:rPr lang="en-US" dirty="0"/>
              <a:t>Not </a:t>
            </a:r>
            <a:r>
              <a:rPr lang="en-US" dirty="0" smtClean="0"/>
              <a:t>modeling the “real” legs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159933" y="4571998"/>
            <a:ext cx="7239000" cy="1009650"/>
            <a:chOff x="1752600" y="3581400"/>
            <a:chExt cx="7239000" cy="1009650"/>
          </a:xfrm>
        </p:grpSpPr>
        <p:sp>
          <p:nvSpPr>
            <p:cNvPr id="10" name="Text Box 5"/>
            <p:cNvSpPr txBox="1">
              <a:spLocks noChangeAspect="1" noChangeArrowheads="1"/>
            </p:cNvSpPr>
            <p:nvPr/>
          </p:nvSpPr>
          <p:spPr bwMode="auto">
            <a:xfrm>
              <a:off x="2209800" y="3581400"/>
              <a:ext cx="889247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#0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13"/>
            <p:cNvSpPr txBox="1">
              <a:spLocks noChangeAspect="1" noChangeArrowheads="1"/>
            </p:cNvSpPr>
            <p:nvPr/>
          </p:nvSpPr>
          <p:spPr bwMode="auto">
            <a:xfrm>
              <a:off x="3476621" y="3581400"/>
              <a:ext cx="889247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#1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 Box 15"/>
            <p:cNvSpPr txBox="1">
              <a:spLocks noChangeAspect="1" noChangeArrowheads="1"/>
            </p:cNvSpPr>
            <p:nvPr/>
          </p:nvSpPr>
          <p:spPr bwMode="auto">
            <a:xfrm>
              <a:off x="4800600" y="3581400"/>
              <a:ext cx="889247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#2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17"/>
            <p:cNvSpPr txBox="1">
              <a:spLocks noChangeAspect="1" noChangeArrowheads="1"/>
            </p:cNvSpPr>
            <p:nvPr/>
          </p:nvSpPr>
          <p:spPr bwMode="auto">
            <a:xfrm>
              <a:off x="6119188" y="3581400"/>
              <a:ext cx="889246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#3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19"/>
            <p:cNvSpPr txBox="1">
              <a:spLocks noChangeAspect="1" noChangeArrowheads="1"/>
            </p:cNvSpPr>
            <p:nvPr/>
          </p:nvSpPr>
          <p:spPr bwMode="auto">
            <a:xfrm>
              <a:off x="7435226" y="3581400"/>
              <a:ext cx="889247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Leg #4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>
              <a:off x="2514600" y="4098923"/>
              <a:ext cx="113384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>
              <a:off x="3797927" y="4098923"/>
              <a:ext cx="113384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 noChangeAspect="1"/>
            </p:cNvCxnSpPr>
            <p:nvPr/>
          </p:nvCxnSpPr>
          <p:spPr>
            <a:xfrm>
              <a:off x="5148587" y="4098923"/>
              <a:ext cx="113384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>
              <a:off x="6435097" y="4098923"/>
              <a:ext cx="1133842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329178" y="3962222"/>
              <a:ext cx="288947" cy="27340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3596634" y="3962222"/>
              <a:ext cx="288947" cy="27340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4919978" y="3962222"/>
              <a:ext cx="288947" cy="27340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6238884" y="3962222"/>
              <a:ext cx="288947" cy="27340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7555239" y="3962222"/>
              <a:ext cx="288947" cy="27340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spect="1" noChangeArrowheads="1"/>
            </p:cNvSpPr>
            <p:nvPr/>
          </p:nvSpPr>
          <p:spPr bwMode="auto">
            <a:xfrm>
              <a:off x="2667000" y="4238625"/>
              <a:ext cx="1019549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 #0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1"/>
            <p:cNvSpPr txBox="1">
              <a:spLocks noChangeAspect="1" noChangeArrowheads="1"/>
            </p:cNvSpPr>
            <p:nvPr/>
          </p:nvSpPr>
          <p:spPr bwMode="auto">
            <a:xfrm>
              <a:off x="3933451" y="4248150"/>
              <a:ext cx="1019549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 #1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22"/>
            <p:cNvSpPr txBox="1">
              <a:spLocks noChangeAspect="1" noChangeArrowheads="1"/>
            </p:cNvSpPr>
            <p:nvPr/>
          </p:nvSpPr>
          <p:spPr bwMode="auto">
            <a:xfrm>
              <a:off x="5253998" y="4237038"/>
              <a:ext cx="1019549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 #2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 Box 23"/>
            <p:cNvSpPr txBox="1">
              <a:spLocks noChangeAspect="1" noChangeArrowheads="1"/>
            </p:cNvSpPr>
            <p:nvPr/>
          </p:nvSpPr>
          <p:spPr bwMode="auto">
            <a:xfrm>
              <a:off x="6524251" y="4227513"/>
              <a:ext cx="1019549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Muscle #3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Text Box 28"/>
            <p:cNvSpPr txBox="1">
              <a:spLocks noChangeAspect="1" noChangeArrowheads="1"/>
            </p:cNvSpPr>
            <p:nvPr/>
          </p:nvSpPr>
          <p:spPr bwMode="auto">
            <a:xfrm>
              <a:off x="7940050" y="3921125"/>
              <a:ext cx="1051550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Head (front)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 Box 30"/>
            <p:cNvSpPr txBox="1">
              <a:spLocks noChangeAspect="1" noChangeArrowheads="1"/>
            </p:cNvSpPr>
            <p:nvPr/>
          </p:nvSpPr>
          <p:spPr bwMode="auto">
            <a:xfrm>
              <a:off x="1752600" y="3927473"/>
              <a:ext cx="555492" cy="34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0" y="19989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0" y="24561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7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muscles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how muscles work?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attach to parts of your body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contract when your brain tells them to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they can pull those body parts closer to each other</a:t>
            </a:r>
          </a:p>
          <a:p>
            <a:r>
              <a:rPr lang="en-US" dirty="0" err="1"/>
              <a:t>Manduca</a:t>
            </a:r>
            <a:r>
              <a:rPr lang="en-US" dirty="0"/>
              <a:t> has a soft body (no bones)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 001-4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Legs &amp; muscles aren’t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419600"/>
          </a:xfrm>
        </p:spPr>
        <p:txBody>
          <a:bodyPr/>
          <a:lstStyle/>
          <a:p>
            <a:r>
              <a:rPr lang="en-US" dirty="0"/>
              <a:t>We humans have legs and muscles, but we cannot run on ice.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Remember your high-school physics?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Friction is the external force that pushes us forwards.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You can only move if your feet are </a:t>
            </a:r>
            <a:r>
              <a:rPr lang="en-US" dirty="0" err="1"/>
              <a:t>grippy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can sew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</a:t>
            </a:r>
            <a:r>
              <a:rPr lang="en-US" dirty="0" err="1"/>
              <a:t>Manduca's</a:t>
            </a:r>
            <a:r>
              <a:rPr lang="en-US" dirty="0"/>
              <a:t> feet has a little “crochet.”</a:t>
            </a:r>
          </a:p>
          <a:p>
            <a:r>
              <a:rPr lang="en-US" dirty="0"/>
              <a:t>No, these are not really needles – but they can grab the ground and make that leg stay fixed on the ground. We call this “</a:t>
            </a:r>
            <a:r>
              <a:rPr lang="en-US" i="1" dirty="0"/>
              <a:t>fixing”</a:t>
            </a:r>
            <a:r>
              <a:rPr lang="en-US" dirty="0"/>
              <a:t> the leg.</a:t>
            </a:r>
          </a:p>
          <a:p>
            <a:r>
              <a:rPr lang="en-US" dirty="0"/>
              <a:t>Now </a:t>
            </a:r>
            <a:r>
              <a:rPr lang="en-US" dirty="0" err="1"/>
              <a:t>Manduca</a:t>
            </a:r>
            <a:r>
              <a:rPr lang="en-US" dirty="0"/>
              <a:t> can move!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is just a worm, but we </a:t>
            </a:r>
            <a:r>
              <a:rPr lang="en-US" dirty="0" smtClean="0"/>
              <a:t>don’t </a:t>
            </a:r>
            <a:r>
              <a:rPr lang="en-US" dirty="0"/>
              <a:t>want him to be a really spastic worm.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Our task: make </a:t>
            </a:r>
            <a:r>
              <a:rPr lang="en-US" dirty="0" err="1"/>
              <a:t>Manduca</a:t>
            </a:r>
            <a:r>
              <a:rPr lang="en-US" dirty="0"/>
              <a:t> coordinated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smooth, elegant, lean, mean, crawling machine.</a:t>
            </a:r>
          </a:p>
          <a:p>
            <a:r>
              <a:rPr lang="en-US" dirty="0"/>
              <a:t>Guess how we do that?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Apply the principles we’ve learned so far.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Make a model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Decide what variables we can optimize</a:t>
            </a:r>
          </a:p>
          <a:p>
            <a:pPr lvl="1">
              <a:spcBef>
                <a:spcPts val="0"/>
              </a:spcBef>
            </a:pPr>
            <a:r>
              <a:rPr lang="en-US" dirty="0"/>
              <a:t>Pick an algorithm to optimize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1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model: the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control to make </a:t>
            </a:r>
            <a:r>
              <a:rPr lang="en-US" dirty="0" err="1"/>
              <a:t>Manduca</a:t>
            </a:r>
            <a:r>
              <a:rPr lang="en-US" dirty="0"/>
              <a:t> move?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5 legs. They can be fixed or floating.</a:t>
            </a:r>
          </a:p>
          <a:p>
            <a:pPr lvl="1">
              <a:spcBef>
                <a:spcPts val="0"/>
              </a:spcBef>
            </a:pPr>
            <a:r>
              <a:rPr lang="en-US" dirty="0"/>
              <a:t>4 muscles. They can be on or off.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That makes 9 things, each of which has two choices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9</a:t>
            </a:r>
            <a:r>
              <a:rPr lang="en-US" dirty="0"/>
              <a:t>=512 choices.</a:t>
            </a:r>
          </a:p>
          <a:p>
            <a:r>
              <a:rPr lang="en-US" dirty="0"/>
              <a:t>That's not all – we've forgotten </a:t>
            </a:r>
            <a:r>
              <a:rPr lang="en-US" i="1" dirty="0"/>
              <a:t>time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Legs must lock to provide friction – but if a leg stayed locked forever, </a:t>
            </a:r>
            <a:r>
              <a:rPr lang="en-US" dirty="0" err="1"/>
              <a:t>Manduca</a:t>
            </a:r>
            <a:r>
              <a:rPr lang="en-US" dirty="0"/>
              <a:t> would not get very far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Each muscle turns on and off repeatedly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need to specify how each of the 9 variables changes over time.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5667" y="21336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Real muscles are not so simple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38800" y="2549098"/>
            <a:ext cx="1295400" cy="117902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47800" y="32004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total choices are there?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706587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still seems too simple: we must have forgotten something</a:t>
            </a:r>
          </a:p>
        </p:txBody>
      </p:sp>
    </p:spTree>
    <p:extLst>
      <p:ext uri="{BB962C8B-B14F-4D97-AF65-F5344CB8AC3E}">
        <p14:creationId xmlns:p14="http://schemas.microsoft.com/office/powerpoint/2010/main" val="19180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2F7D3-E238-4C3F-B1DA-6D049391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</a:t>
            </a:r>
            <a:r>
              <a:rPr lang="en-US" dirty="0" err="1"/>
              <a:t>sexta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12649-5C1B-459C-AFB5-1AEE0E88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r>
              <a:rPr lang="en-US" sz="2400" dirty="0"/>
              <a:t>What we’ll learn about biology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How </a:t>
            </a:r>
            <a:r>
              <a:rPr lang="en-US" sz="2000" dirty="0" err="1"/>
              <a:t>M.sexta</a:t>
            </a:r>
            <a:r>
              <a:rPr lang="en-US" sz="2000" dirty="0"/>
              <a:t> crawls</a:t>
            </a:r>
          </a:p>
          <a:p>
            <a:r>
              <a:rPr lang="en-US" sz="2400" dirty="0"/>
              <a:t>What we’ll learn about modeling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Genetic algorithms… running evolution at computer speed to evolve better solutions to problems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Models can give us new insights about our system – even (especially) when they’re wrong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Optimization and visualization can give us new insights about our models</a:t>
            </a:r>
          </a:p>
          <a:p>
            <a:r>
              <a:rPr lang="en-US" sz="2400" dirty="0"/>
              <a:t>What we’ll learn about programming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objects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1 long HW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62DD8B-4E8F-44A4-AE4E-70013847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4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big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Look at </a:t>
            </a:r>
            <a:r>
              <a:rPr lang="en-US" sz="2400" dirty="0" err="1"/>
              <a:t>Manduca</a:t>
            </a:r>
            <a:r>
              <a:rPr lang="en-US" sz="2400" dirty="0"/>
              <a:t> over 100 seconds.</a:t>
            </a:r>
          </a:p>
          <a:p>
            <a:r>
              <a:rPr lang="en-US" sz="2400" dirty="0"/>
              <a:t>Divide up 100 sec into 10 slots of 10 sec each.</a:t>
            </a:r>
          </a:p>
          <a:p>
            <a:r>
              <a:rPr lang="en-US" sz="2400" dirty="0"/>
              <a:t>Assume: over any 10 sec interval, all controls stay constant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All locked legs stay locked; all ON muscles stay ON.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Ditto for unlocked and OFF.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It's another </a:t>
            </a:r>
            <a:r>
              <a:rPr lang="en-US" sz="2000" i="1" dirty="0"/>
              <a:t>assumption</a:t>
            </a:r>
            <a:r>
              <a:rPr lang="en-US" sz="2000" dirty="0"/>
              <a:t> for computational simplicity.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We could use 1 sec instead of 10 sec, or however much control </a:t>
            </a:r>
            <a:r>
              <a:rPr lang="en-US" sz="2000" dirty="0" smtClean="0"/>
              <a:t>we’re </a:t>
            </a:r>
            <a:r>
              <a:rPr lang="en-US" sz="2000" dirty="0"/>
              <a:t>willing to pay for.</a:t>
            </a:r>
          </a:p>
          <a:p>
            <a:r>
              <a:rPr lang="en-US" sz="2400" dirty="0"/>
              <a:t>Now we have 10 copies of each of our 9 variables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90 total variables.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That’s not so bad, is it? Just pick 90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A289F-FC39-405A-9017-53E074FC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3A1BC4-01D2-464C-9BD1-834E25CF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1" y="4898600"/>
            <a:ext cx="6866468" cy="1253988"/>
          </a:xfrm>
        </p:spPr>
        <p:txBody>
          <a:bodyPr/>
          <a:lstStyle/>
          <a:p>
            <a:r>
              <a:rPr lang="en-US" dirty="0"/>
              <a:t>Represent </a:t>
            </a:r>
            <a:r>
              <a:rPr lang="en-US" dirty="0" err="1"/>
              <a:t>Manduca</a:t>
            </a:r>
            <a:r>
              <a:rPr lang="en-US" dirty="0"/>
              <a:t> with two arrays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Legs: each element is 1 for fixed, 0 for floating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Muscles: either 100 (</a:t>
            </a:r>
            <a:r>
              <a:rPr lang="en-US" dirty="0" err="1"/>
              <a:t>Newtons</a:t>
            </a:r>
            <a:r>
              <a:rPr lang="en-US" dirty="0"/>
              <a:t>) or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F9205E-8EF2-493C-9C71-4F01C22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32C5402-462D-410B-9E15-5300E9FBF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91499"/>
              </p:ext>
            </p:extLst>
          </p:nvPr>
        </p:nvGraphicFramePr>
        <p:xfrm>
          <a:off x="2307361" y="1761066"/>
          <a:ext cx="1684867" cy="310727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84171">
                  <a:extLst>
                    <a:ext uri="{9D8B030D-6E8A-4147-A177-3AD203B41FA5}">
                      <a16:colId xmlns:a16="http://schemas.microsoft.com/office/drawing/2014/main" xmlns="" val="3317394675"/>
                    </a:ext>
                  </a:extLst>
                </a:gridCol>
                <a:gridCol w="458262">
                  <a:extLst>
                    <a:ext uri="{9D8B030D-6E8A-4147-A177-3AD203B41FA5}">
                      <a16:colId xmlns:a16="http://schemas.microsoft.com/office/drawing/2014/main" xmlns="" val="2609700555"/>
                    </a:ext>
                  </a:extLst>
                </a:gridCol>
                <a:gridCol w="421217">
                  <a:extLst>
                    <a:ext uri="{9D8B030D-6E8A-4147-A177-3AD203B41FA5}">
                      <a16:colId xmlns:a16="http://schemas.microsoft.com/office/drawing/2014/main" xmlns="" val="3748075258"/>
                    </a:ext>
                  </a:extLst>
                </a:gridCol>
                <a:gridCol w="421217">
                  <a:extLst>
                    <a:ext uri="{9D8B030D-6E8A-4147-A177-3AD203B41FA5}">
                      <a16:colId xmlns:a16="http://schemas.microsoft.com/office/drawing/2014/main" xmlns="" val="4136506545"/>
                    </a:ext>
                  </a:extLst>
                </a:gridCol>
              </a:tblGrid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188471966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62755148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251139952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60152260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561671443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79148621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57037891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08845830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94423364"/>
                  </a:ext>
                </a:extLst>
              </a:tr>
              <a:tr h="3107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9943165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9EE9FF-E7E1-4C76-835D-93875ADA88A1}"/>
              </a:ext>
            </a:extLst>
          </p:cNvPr>
          <p:cNvSpPr txBox="1"/>
          <p:nvPr/>
        </p:nvSpPr>
        <p:spPr>
          <a:xfrm>
            <a:off x="2652402" y="1284327"/>
            <a:ext cx="1176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muscles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817799-5238-49FF-9BFC-6DB01FC29274}"/>
              </a:ext>
            </a:extLst>
          </p:cNvPr>
          <p:cNvSpPr txBox="1"/>
          <p:nvPr/>
        </p:nvSpPr>
        <p:spPr>
          <a:xfrm>
            <a:off x="877938" y="1258929"/>
            <a:ext cx="69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9D8BD58F-5FD6-47D4-81D4-60D192E0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8846"/>
              </p:ext>
            </p:extLst>
          </p:nvPr>
        </p:nvGraphicFramePr>
        <p:xfrm>
          <a:off x="177553" y="1761066"/>
          <a:ext cx="1871126" cy="30988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47424">
                  <a:extLst>
                    <a:ext uri="{9D8B030D-6E8A-4147-A177-3AD203B41FA5}">
                      <a16:colId xmlns:a16="http://schemas.microsoft.com/office/drawing/2014/main" xmlns="" val="3317394675"/>
                    </a:ext>
                  </a:extLst>
                </a:gridCol>
                <a:gridCol w="347424">
                  <a:extLst>
                    <a:ext uri="{9D8B030D-6E8A-4147-A177-3AD203B41FA5}">
                      <a16:colId xmlns:a16="http://schemas.microsoft.com/office/drawing/2014/main" xmlns="" val="1383787626"/>
                    </a:ext>
                  </a:extLst>
                </a:gridCol>
                <a:gridCol w="414428">
                  <a:extLst>
                    <a:ext uri="{9D8B030D-6E8A-4147-A177-3AD203B41FA5}">
                      <a16:colId xmlns:a16="http://schemas.microsoft.com/office/drawing/2014/main" xmlns="" val="2609700555"/>
                    </a:ext>
                  </a:extLst>
                </a:gridCol>
                <a:gridCol w="380925">
                  <a:extLst>
                    <a:ext uri="{9D8B030D-6E8A-4147-A177-3AD203B41FA5}">
                      <a16:colId xmlns:a16="http://schemas.microsoft.com/office/drawing/2014/main" xmlns="" val="3748075258"/>
                    </a:ext>
                  </a:extLst>
                </a:gridCol>
                <a:gridCol w="380925">
                  <a:extLst>
                    <a:ext uri="{9D8B030D-6E8A-4147-A177-3AD203B41FA5}">
                      <a16:colId xmlns:a16="http://schemas.microsoft.com/office/drawing/2014/main" xmlns="" val="4136506545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4188471966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862755148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25113995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76015226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561671443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37914862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95703789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50884583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2094423364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99431653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354721" y="1764842"/>
            <a:ext cx="199176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24814" y="1764842"/>
            <a:ext cx="398352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86550" y="1764842"/>
            <a:ext cx="398352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53215" y="1764842"/>
            <a:ext cx="398352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9" idx="1"/>
            <a:endCxn id="9" idx="3"/>
          </p:cNvCxnSpPr>
          <p:nvPr/>
        </p:nvCxnSpPr>
        <p:spPr>
          <a:xfrm>
            <a:off x="4354721" y="1893771"/>
            <a:ext cx="19917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51835" y="201591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12051" y="201591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72269" y="201591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87085" y="201591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32079" y="2015917"/>
            <a:ext cx="0" cy="1131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656923" y="2732052"/>
            <a:ext cx="199176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70228" y="2732052"/>
            <a:ext cx="398352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31964" y="2732052"/>
            <a:ext cx="398352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98629" y="2732052"/>
            <a:ext cx="398352" cy="257857"/>
          </a:xfrm>
          <a:prstGeom prst="rect">
            <a:avLst/>
          </a:prstGeom>
          <a:solidFill>
            <a:srgbClr val="00B05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5" idx="1"/>
            <a:endCxn id="25" idx="3"/>
          </p:cNvCxnSpPr>
          <p:nvPr/>
        </p:nvCxnSpPr>
        <p:spPr>
          <a:xfrm>
            <a:off x="5656923" y="2860981"/>
            <a:ext cx="19917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97249" y="298312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57465" y="298312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98343" y="298312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232499" y="2983127"/>
            <a:ext cx="0" cy="28065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34277" y="2983127"/>
            <a:ext cx="0" cy="11314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7249" y="3569465"/>
            <a:ext cx="357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10x5 array for legs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10x4 array for muscles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F0702-14A3-445B-9B17-FDEA4555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D6EDFD-36FD-48DA-9A94-1479D7C6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switch to the </a:t>
            </a:r>
            <a:r>
              <a:rPr lang="en-US" dirty="0"/>
              <a:t>genetic-algorithms lecture foils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EB47E5-85A9-4BE8-9515-3C3791EC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control our muscles?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150" y="1511930"/>
            <a:ext cx="4538050" cy="4584070"/>
          </a:xfrm>
        </p:spPr>
        <p:txBody>
          <a:bodyPr/>
          <a:lstStyle/>
          <a:p>
            <a:r>
              <a:rPr lang="en-US" sz="2000" dirty="0"/>
              <a:t>A vertebrate has 100s of muscles (each with many motor units)</a:t>
            </a:r>
          </a:p>
          <a:p>
            <a:r>
              <a:rPr lang="en-US" sz="2000" dirty="0"/>
              <a:t>Why do we care?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For humans: help with prosthetics and severed spinal cords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Carry the knowledge to robots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Direct control by brain?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Too much bandwidth needed, too slow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We fix some stumbles really fast.</a:t>
            </a:r>
          </a:p>
          <a:p>
            <a:r>
              <a:rPr lang="en-US" sz="2000" dirty="0"/>
              <a:t>Reflex control?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Not powerful enough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We look at the ground on rough terrain</a:t>
            </a:r>
          </a:p>
          <a:p>
            <a:r>
              <a:rPr lang="en-US" sz="2000" dirty="0"/>
              <a:t>In between?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A black box between the brain and muscles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Called a </a:t>
            </a:r>
            <a:r>
              <a:rPr lang="en-US" sz="1600" i="1" dirty="0"/>
              <a:t>Central Pattern Generator </a:t>
            </a:r>
            <a:r>
              <a:rPr lang="en-US" sz="1600" dirty="0"/>
              <a:t>(CPG)</a:t>
            </a:r>
            <a:endParaRPr lang="en-US" sz="1600" i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" y="1234622"/>
            <a:ext cx="3468624" cy="4352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3943" y="3803965"/>
            <a:ext cx="448841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/>
              <a:t>CPG</a:t>
            </a:r>
          </a:p>
        </p:txBody>
      </p:sp>
    </p:spTree>
    <p:extLst>
      <p:ext uri="{BB962C8B-B14F-4D97-AF65-F5344CB8AC3E}">
        <p14:creationId xmlns:p14="http://schemas.microsoft.com/office/powerpoint/2010/main" val="8244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control our muscles?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150" y="1511930"/>
            <a:ext cx="4538050" cy="4584070"/>
          </a:xfrm>
        </p:spPr>
        <p:txBody>
          <a:bodyPr/>
          <a:lstStyle/>
          <a:p>
            <a:r>
              <a:rPr lang="en-US" sz="2000" dirty="0"/>
              <a:t>What can a CPG do?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generate rhythmic signals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modulate the frequency and details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based on commands &amp; sensor feedback</a:t>
            </a:r>
          </a:p>
          <a:p>
            <a:r>
              <a:rPr lang="en-US" sz="2000" dirty="0"/>
              <a:t>Pros of CPG:</a:t>
            </a:r>
          </a:p>
          <a:p>
            <a:pPr lvl="1"/>
            <a:r>
              <a:rPr lang="en-US" sz="1800" dirty="0"/>
              <a:t>need less BW between brain and muscles</a:t>
            </a:r>
          </a:p>
          <a:p>
            <a:pPr lvl="1"/>
            <a:r>
              <a:rPr lang="en-US" sz="1800" dirty="0"/>
              <a:t>fast feedback loop between sensors → controller → muscles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" y="1234622"/>
            <a:ext cx="3468624" cy="43525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3943" y="3803965"/>
            <a:ext cx="448841" cy="2769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800" dirty="0"/>
              <a:t>CPG</a:t>
            </a:r>
          </a:p>
        </p:txBody>
      </p:sp>
    </p:spTree>
    <p:extLst>
      <p:ext uri="{BB962C8B-B14F-4D97-AF65-F5344CB8AC3E}">
        <p14:creationId xmlns:p14="http://schemas.microsoft.com/office/powerpoint/2010/main" val="31460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that CPGs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2369"/>
            <a:ext cx="7942152" cy="4742505"/>
          </a:xfrm>
        </p:spPr>
        <p:txBody>
          <a:bodyPr/>
          <a:lstStyle/>
          <a:p>
            <a:r>
              <a:rPr lang="en-US" sz="2000" dirty="0"/>
              <a:t>Lamprey </a:t>
            </a:r>
            <a:r>
              <a:rPr lang="en-US" sz="2000" i="1" dirty="0"/>
              <a:t>fictive locomotion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Lamprey: a primitive eel-like fish, the most-studied vertebrate.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Cut away its spine from its brain and muscles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Spine can still generate rhythmic swimming patterns (like an intact fish)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Mechanically moving a headless-lamprey tail can induce neural activity, whose frequency follows that of the tail movements (over a wide </a:t>
            </a:r>
            <a:r>
              <a:rPr lang="en-US" sz="1800" dirty="0" err="1"/>
              <a:t>freq</a:t>
            </a:r>
            <a:r>
              <a:rPr lang="en-US" sz="1800" dirty="0"/>
              <a:t> range)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fact supports the idea that there is a controller (e.g., a CPG) in its spine.</a:t>
            </a:r>
          </a:p>
          <a:p>
            <a:r>
              <a:rPr lang="en-US" sz="2000" dirty="0"/>
              <a:t>Salamanders: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Fictive locomotion has also been observed in salamanders.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Cut a salamander’s head off: you can still stimulate its tail so that it engages in fictive swimming </a:t>
            </a:r>
            <a:r>
              <a:rPr lang="en-US" sz="1800" i="1" dirty="0"/>
              <a:t>or </a:t>
            </a:r>
            <a:r>
              <a:rPr lang="en-US" sz="1800" dirty="0"/>
              <a:t>fictive running, by changing the stimulation frequency.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68" y="304800"/>
            <a:ext cx="8265814" cy="1143000"/>
          </a:xfrm>
        </p:spPr>
        <p:txBody>
          <a:bodyPr/>
          <a:lstStyle/>
          <a:p>
            <a:r>
              <a:rPr lang="en-US" dirty="0"/>
              <a:t>Do humans use a CPG for walking?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Not known for sure as of 2017</a:t>
            </a:r>
          </a:p>
          <a:p>
            <a:r>
              <a:rPr lang="en-US" sz="2200" dirty="0"/>
              <a:t>Most data comes from spinal-cord injury patients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People with severe SCI → limited recovery of walking ability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Could be interpreted as evidence against the existence of a human CPG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Could simply mean that the human CPG needs signals from the brain to kick itself off.</a:t>
            </a:r>
          </a:p>
          <a:p>
            <a:r>
              <a:rPr lang="en-US" sz="2200" dirty="0"/>
              <a:t>More SCI data: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Spontaneous, regular rhythmic leg movements occasionally observed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electrically stimulate the epidural area → observed quite regularly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This has been taken as supporting evidence for CPGs.</a:t>
            </a:r>
          </a:p>
          <a:p>
            <a:r>
              <a:rPr lang="en-US" sz="2200" dirty="0"/>
              <a:t>Other: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Strong evidence for CPGs in mice, rats, cats.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Intuitively clear that a CPG couldn’t fully explain human gait.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8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Modeling is at the center of the CPG debate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people build models of CPGs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see if they can replicate locomotion on rough terrain.</a:t>
            </a:r>
          </a:p>
          <a:p>
            <a:r>
              <a:rPr lang="en-US" dirty="0"/>
              <a:t>How do people model CPGs?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Not like our simple list of commands!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Biophysics, neural nets, oscillators</a:t>
            </a:r>
          </a:p>
          <a:p>
            <a:r>
              <a:rPr lang="en-US" dirty="0"/>
              <a:t>How do we optimize CPGs for robotics?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usually with evolutionary algorithms (just like our HW)</a:t>
            </a:r>
          </a:p>
          <a:p>
            <a:pPr lvl="1">
              <a:spcBef>
                <a:spcPts val="0"/>
              </a:spcBef>
            </a:pPr>
            <a:r>
              <a:rPr lang="en-US" dirty="0"/>
              <a:t>occasionally with neural-net learning (but only if our goal is to match a given gait)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83332B-A9EA-43F3-B4F4-1F5275E733ED}"/>
              </a:ext>
            </a:extLst>
          </p:cNvPr>
          <p:cNvSpPr txBox="1"/>
          <p:nvPr/>
        </p:nvSpPr>
        <p:spPr>
          <a:xfrm>
            <a:off x="6410689" y="2744624"/>
            <a:ext cx="2479311" cy="10156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Modeling locomotion is part of creating new hypotheses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2A531B85-3BF9-4559-99E2-825650A36494}"/>
              </a:ext>
            </a:extLst>
          </p:cNvPr>
          <p:cNvCxnSpPr>
            <a:cxnSpLocks/>
          </p:cNvCxnSpPr>
          <p:nvPr/>
        </p:nvCxnSpPr>
        <p:spPr>
          <a:xfrm flipH="1" flipV="1">
            <a:off x="6102371" y="2743200"/>
            <a:ext cx="334977" cy="28065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6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691EB-A1FC-4498-B8C1-55771DD1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3EFB80-9C40-4BFB-83B8-7CC15ABE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algorithms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Hill climbing with random restart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Simulated annealing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Greedy algorithms</a:t>
            </a:r>
          </a:p>
          <a:p>
            <a:r>
              <a:rPr lang="en-US" dirty="0"/>
              <a:t>Learn more Python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Improve our simulator to take into account occasional toppling over or capture by prey if too much inching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Improve our movie maker to display vertical motion, and </a:t>
            </a:r>
            <a:r>
              <a:rPr lang="en-US"/>
              <a:t>to produce </a:t>
            </a:r>
            <a:r>
              <a:rPr lang="en-US" dirty="0"/>
              <a:t>a .mp4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A20859-DD65-4FEE-AAA5-64675F66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2F7D3-E238-4C3F-B1DA-6D049391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/>
              <a:t> 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512649-5C1B-459C-AFB5-1AEE0E888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r>
              <a:rPr lang="en-US" sz="2400" dirty="0"/>
              <a:t>What we learned about biology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How </a:t>
            </a:r>
            <a:r>
              <a:rPr lang="en-US" sz="2000" dirty="0" err="1"/>
              <a:t>M.sexta</a:t>
            </a:r>
            <a:r>
              <a:rPr lang="en-US" sz="2000" dirty="0"/>
              <a:t> crawls</a:t>
            </a:r>
          </a:p>
          <a:p>
            <a:r>
              <a:rPr lang="en-US" sz="2400" dirty="0"/>
              <a:t>What we learned about modeling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Genetic algorithms… running evolution at computer speed to evolve better solutions to problems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Models can give us new insights about our system – even (especially) when they’re wrong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Optimization and visualization can give us new insights about our models</a:t>
            </a:r>
          </a:p>
          <a:p>
            <a:r>
              <a:rPr lang="en-US" sz="2400" dirty="0"/>
              <a:t>What </a:t>
            </a:r>
            <a:r>
              <a:rPr lang="en-US" sz="2400"/>
              <a:t>we learned </a:t>
            </a:r>
            <a:r>
              <a:rPr lang="en-US" sz="2400" dirty="0"/>
              <a:t>about programming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objects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1 long HW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62DD8B-4E8F-44A4-AE4E-70013847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F00CC-48E7-4E5D-8725-E364D9E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Manduca</a:t>
            </a:r>
            <a:r>
              <a:rPr lang="en-US" dirty="0"/>
              <a:t> </a:t>
            </a:r>
            <a:r>
              <a:rPr lang="en-US" dirty="0" err="1"/>
              <a:t>sexta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2F487-1EA3-4C41-94C0-B7F7C017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Tobacco hornworm, studied by Prof. Trimmer’s group.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Helps us learn about locomotion in invertebrates</a:t>
            </a:r>
          </a:p>
          <a:p>
            <a:pPr lvl="1"/>
            <a:r>
              <a:rPr lang="en-US" dirty="0"/>
              <a:t>Ties to soft-bodied robotics</a:t>
            </a:r>
          </a:p>
          <a:p>
            <a:r>
              <a:rPr lang="en-US" dirty="0"/>
              <a:t>Action video: </a:t>
            </a:r>
            <a:r>
              <a:rPr lang="en-US" u="sng" dirty="0">
                <a:solidFill>
                  <a:schemeClr val="accent2"/>
                </a:solidFill>
              </a:rPr>
              <a:t>https://www.youtube.com/watch?v=vm4EgwOjzNY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BB84BC-9E6F-4D6C-93DD-53AA290A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60EDE-C9E4-49B8-B078-E5B5FB57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190354-3747-4A2E-9D0F-F2D7F48D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homework is done…</a:t>
            </a:r>
          </a:p>
          <a:p>
            <a:r>
              <a:rPr lang="en-US" dirty="0"/>
              <a:t>Show animations of</a:t>
            </a:r>
          </a:p>
          <a:p>
            <a:pPr lvl="1">
              <a:spcBef>
                <a:spcPts val="0"/>
              </a:spcBef>
            </a:pPr>
            <a:r>
              <a:rPr lang="en-US" dirty="0"/>
              <a:t>GA with no special sauce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Optimal 10-segment crawl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Near-optimal 100-segment crawl</a:t>
            </a:r>
          </a:p>
          <a:p>
            <a:r>
              <a:rPr lang="en-US" dirty="0"/>
              <a:t>What do they notice about 10-segment vs no-sauce? Talk about inching vs. crawling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B55A59-6C52-484F-A01F-9778C104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4A9535-A5C0-4EFF-BBD6-B090116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Manduca</a:t>
            </a:r>
            <a:r>
              <a:rPr lang="en-US" dirty="0"/>
              <a:t>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87159-E465-404D-9B11-FD93C52C3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1733"/>
            <a:ext cx="7772400" cy="4419600"/>
          </a:xfrm>
        </p:spPr>
        <p:txBody>
          <a:bodyPr/>
          <a:lstStyle/>
          <a:p>
            <a:r>
              <a:rPr lang="en-US" sz="1800" dirty="0"/>
              <a:t>Any idea what has happened in the third video?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Manduca</a:t>
            </a:r>
            <a:r>
              <a:rPr lang="en-US" sz="1600" dirty="0"/>
              <a:t> is moving extremely quickly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His legs are rarely touching the ground.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Huh? Tobacco hornworms cannot fly!</a:t>
            </a:r>
          </a:p>
          <a:p>
            <a:r>
              <a:rPr lang="en-US" sz="1800" dirty="0"/>
              <a:t>It’s GIGO all over again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A leg that with crochets off has no ground friction on that leg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All 5 crochets off → no ground friction at all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Gliding on ice!</a:t>
            </a:r>
          </a:p>
          <a:p>
            <a:r>
              <a:rPr lang="en-US" sz="1800" dirty="0"/>
              <a:t>Our algorithms have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capitalized on a flaw in the model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discovered a “luge” strategy</a:t>
            </a:r>
          </a:p>
          <a:p>
            <a:r>
              <a:rPr lang="en-US" sz="1800" dirty="0"/>
              <a:t>Takeaway: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Our GA will optimize </a:t>
            </a:r>
            <a:r>
              <a:rPr lang="en-US" sz="1600" i="1" dirty="0"/>
              <a:t>whatever model we give it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600" dirty="0"/>
              <a:t>Whether or not that model corresponds to reality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Our model had a gross issue → GA produces a humorous result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Other modeling issue may produce “optimal solutions” that seem reasonable but are equally wrong.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B8C303-BFFA-414E-8955-B482819B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5DF8A8-C6E5-4DE8-A7B5-250818E3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will we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F3142E-71BB-4900-A405-53B60C4D5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7" y="3628885"/>
            <a:ext cx="8678333" cy="2526380"/>
          </a:xfrm>
        </p:spPr>
        <p:txBody>
          <a:bodyPr/>
          <a:lstStyle/>
          <a:p>
            <a:r>
              <a:rPr lang="en-US" dirty="0"/>
              <a:t>Given a brain, and </a:t>
            </a:r>
            <a:r>
              <a:rPr lang="en-US" dirty="0" smtClean="0"/>
              <a:t>muscles, body: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what commands should the brain send to the muscles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 as to make </a:t>
            </a:r>
            <a:r>
              <a:rPr lang="en-US" dirty="0" err="1"/>
              <a:t>M.sexta</a:t>
            </a:r>
            <a:r>
              <a:rPr lang="en-US" dirty="0"/>
              <a:t> crawl as far as possible in 100 seconds?</a:t>
            </a:r>
          </a:p>
          <a:p>
            <a:pPr>
              <a:spcBef>
                <a:spcPts val="0"/>
              </a:spcBef>
            </a:pPr>
            <a:r>
              <a:rPr lang="en-US" dirty="0"/>
              <a:t>We’re all experts at this…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since our brains make our own bodies move every day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spcBef>
                <a:spcPts val="0"/>
              </a:spcBef>
            </a:pPr>
            <a:r>
              <a:rPr lang="en-US" dirty="0">
                <a:sym typeface="Wingdings" panose="05000000000000000000" pitchFamily="2" charset="2"/>
              </a:rPr>
              <a:t>actually, this is a hard problem. Let’s try to solve it anyway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FC706B-E29B-4AA0-A03C-CFD17CA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021593E-1607-47F8-8B78-315B670DA490}"/>
              </a:ext>
            </a:extLst>
          </p:cNvPr>
          <p:cNvSpPr txBox="1"/>
          <p:nvPr/>
        </p:nvSpPr>
        <p:spPr>
          <a:xfrm>
            <a:off x="2017643" y="1882913"/>
            <a:ext cx="1013792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Brain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181D2D-97F8-480F-BD1B-98C6EEB9B53F}"/>
              </a:ext>
            </a:extLst>
          </p:cNvPr>
          <p:cNvSpPr txBox="1"/>
          <p:nvPr/>
        </p:nvSpPr>
        <p:spPr>
          <a:xfrm>
            <a:off x="4500585" y="1216622"/>
            <a:ext cx="113968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2037B9-9AF3-4155-A4C9-F629294D1B6A}"/>
              </a:ext>
            </a:extLst>
          </p:cNvPr>
          <p:cNvSpPr txBox="1"/>
          <p:nvPr/>
        </p:nvSpPr>
        <p:spPr>
          <a:xfrm>
            <a:off x="4500585" y="1781674"/>
            <a:ext cx="113968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D2D4B0-54C0-4A39-9322-0984D2D89BC0}"/>
              </a:ext>
            </a:extLst>
          </p:cNvPr>
          <p:cNvSpPr txBox="1"/>
          <p:nvPr/>
        </p:nvSpPr>
        <p:spPr>
          <a:xfrm>
            <a:off x="4500585" y="2742459"/>
            <a:ext cx="113968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43A4ED-7909-4AAA-94E4-4C1CC3D34F93}"/>
              </a:ext>
            </a:extLst>
          </p:cNvPr>
          <p:cNvSpPr txBox="1"/>
          <p:nvPr/>
        </p:nvSpPr>
        <p:spPr>
          <a:xfrm rot="5400000">
            <a:off x="4970957" y="2273009"/>
            <a:ext cx="46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031435" y="1447455"/>
            <a:ext cx="1469150" cy="6662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46D9A7D7-AF9D-4025-A5E4-A4B80FA1EE6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31435" y="2012507"/>
            <a:ext cx="1469150" cy="101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FD827A2-1E14-4D17-9076-E79112B799C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031435" y="2113746"/>
            <a:ext cx="1469150" cy="859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B2D1F3-7593-41C4-8B14-E025E5ED3DA5}"/>
              </a:ext>
            </a:extLst>
          </p:cNvPr>
          <p:cNvSpPr txBox="1"/>
          <p:nvPr/>
        </p:nvSpPr>
        <p:spPr>
          <a:xfrm>
            <a:off x="3166536" y="1972731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commands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021593E-1607-47F8-8B78-315B670DA490}"/>
              </a:ext>
            </a:extLst>
          </p:cNvPr>
          <p:cNvSpPr txBox="1"/>
          <p:nvPr/>
        </p:nvSpPr>
        <p:spPr>
          <a:xfrm>
            <a:off x="6554763" y="1729460"/>
            <a:ext cx="1762972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Body, environment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40273" y="1432616"/>
            <a:ext cx="914490" cy="7123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5640273" y="2012507"/>
            <a:ext cx="914490" cy="1324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40273" y="2235272"/>
            <a:ext cx="826628" cy="7380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3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09F21-1506-4C78-9283-8E817A3C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solve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17D027-F5D6-43F5-B813-65613536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6" y="1312334"/>
            <a:ext cx="7772400" cy="4072467"/>
          </a:xfrm>
        </p:spPr>
        <p:txBody>
          <a:bodyPr/>
          <a:lstStyle/>
          <a:p>
            <a:r>
              <a:rPr lang="en-US" dirty="0"/>
              <a:t>We’ve had good luck with optimizing kinetic proofreading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built a model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The reaction rates were parameters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 kept trying different combinations until we got what we wanted</a:t>
            </a:r>
          </a:p>
          <a:p>
            <a:r>
              <a:rPr lang="en-US" dirty="0"/>
              <a:t>Can we use the same strategy for </a:t>
            </a:r>
            <a:r>
              <a:rPr lang="en-US" dirty="0" err="1"/>
              <a:t>Manduca</a:t>
            </a:r>
            <a:r>
              <a:rPr lang="en-US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What’s our model?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are the inputs?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What’s the model’s output when we simulate it?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do we find the best set of inputs to maximize crawling distance?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B3221A-30ED-4AA0-A96C-F90843D2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D1128-B03A-4044-84DB-C663C87C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Manduca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47D0FB-A110-44F9-9853-EBBBF862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3194273"/>
            <a:ext cx="8187265" cy="312797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What are the inputs?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The commands from the brain to the muscles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Note there is no more brain in our system; the commands are the inputs. Modeling a brain would be hard </a:t>
            </a:r>
            <a:r>
              <a:rPr lang="en-US" sz="1800" dirty="0">
                <a:sym typeface="Wingdings" panose="05000000000000000000" pitchFamily="2" charset="2"/>
              </a:rPr>
              <a:t>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2000" dirty="0"/>
              <a:t>What is the model’s output when we simulate it?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 number that says how far </a:t>
            </a:r>
            <a:r>
              <a:rPr lang="en-US" sz="1800" dirty="0" err="1"/>
              <a:t>Manduca</a:t>
            </a:r>
            <a:r>
              <a:rPr lang="en-US" sz="1800" dirty="0"/>
              <a:t> crawled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How can we simulate the model to get that number?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More differential equations… we’ll get back to that shortly</a:t>
            </a:r>
          </a:p>
          <a:p>
            <a:r>
              <a:rPr lang="en-US" sz="2000" dirty="0"/>
              <a:t>How do we find the best set of inputs to maximize crawling distance?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Try them all, see what works best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3D5E53-997A-4343-9B97-04B01A5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 194/Bio 196 Joel </a:t>
            </a:r>
            <a:r>
              <a:rPr lang="en-US" dirty="0" err="1"/>
              <a:t>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02CB4AA-3DAA-4DC9-B6F0-63A8E8F47348}"/>
              </a:ext>
            </a:extLst>
          </p:cNvPr>
          <p:cNvSpPr txBox="1"/>
          <p:nvPr/>
        </p:nvSpPr>
        <p:spPr>
          <a:xfrm>
            <a:off x="2359915" y="1331642"/>
            <a:ext cx="1337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command</a:t>
            </a:r>
          </a:p>
          <a:p>
            <a:endParaRPr lang="en-US" sz="1800" dirty="0" smtClean="0"/>
          </a:p>
          <a:p>
            <a:r>
              <a:rPr lang="en-US" sz="1800" dirty="0" smtClean="0"/>
              <a:t>command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command</a:t>
            </a:r>
            <a:endParaRPr lang="en-US" sz="1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68D682C-DC96-4FDB-A1BF-168DA7D66C2A}"/>
              </a:ext>
            </a:extLst>
          </p:cNvPr>
          <p:cNvCxnSpPr/>
          <p:nvPr/>
        </p:nvCxnSpPr>
        <p:spPr>
          <a:xfrm>
            <a:off x="3375742" y="1503701"/>
            <a:ext cx="61806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A6F45AEF-797B-4C05-BEA9-411F2290C402}"/>
              </a:ext>
            </a:extLst>
          </p:cNvPr>
          <p:cNvCxnSpPr/>
          <p:nvPr/>
        </p:nvCxnSpPr>
        <p:spPr>
          <a:xfrm>
            <a:off x="3388615" y="2096177"/>
            <a:ext cx="61806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EB59252-5F6C-46F1-9A9C-DB580E096BF1}"/>
              </a:ext>
            </a:extLst>
          </p:cNvPr>
          <p:cNvCxnSpPr/>
          <p:nvPr/>
        </p:nvCxnSpPr>
        <p:spPr>
          <a:xfrm>
            <a:off x="3343612" y="3017364"/>
            <a:ext cx="61806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21593E-1607-47F8-8B78-315B670DA490}"/>
              </a:ext>
            </a:extLst>
          </p:cNvPr>
          <p:cNvSpPr txBox="1"/>
          <p:nvPr/>
        </p:nvSpPr>
        <p:spPr>
          <a:xfrm>
            <a:off x="1510867" y="1915964"/>
            <a:ext cx="1013792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Brain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181D2D-97F8-480F-BD1B-98C6EEB9B53F}"/>
              </a:ext>
            </a:extLst>
          </p:cNvPr>
          <p:cNvSpPr txBox="1"/>
          <p:nvPr/>
        </p:nvSpPr>
        <p:spPr>
          <a:xfrm>
            <a:off x="3993809" y="1249673"/>
            <a:ext cx="113968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F2037B9-9AF3-4155-A4C9-F629294D1B6A}"/>
              </a:ext>
            </a:extLst>
          </p:cNvPr>
          <p:cNvSpPr txBox="1"/>
          <p:nvPr/>
        </p:nvSpPr>
        <p:spPr>
          <a:xfrm>
            <a:off x="3993809" y="1814725"/>
            <a:ext cx="113968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8D2D4B0-54C0-4A39-9322-0984D2D89BC0}"/>
              </a:ext>
            </a:extLst>
          </p:cNvPr>
          <p:cNvSpPr txBox="1"/>
          <p:nvPr/>
        </p:nvSpPr>
        <p:spPr>
          <a:xfrm>
            <a:off x="3993809" y="2775510"/>
            <a:ext cx="113968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/>
              <a:t>muscle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743A4ED-7909-4AAA-94E4-4C1CC3D34F93}"/>
              </a:ext>
            </a:extLst>
          </p:cNvPr>
          <p:cNvSpPr txBox="1"/>
          <p:nvPr/>
        </p:nvSpPr>
        <p:spPr>
          <a:xfrm rot="5400000">
            <a:off x="4464181" y="2306060"/>
            <a:ext cx="46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524659" y="1480506"/>
            <a:ext cx="1469150" cy="6662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46D9A7D7-AF9D-4025-A5E4-A4B80FA1EE6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524659" y="2045558"/>
            <a:ext cx="1469150" cy="10123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FD827A2-1E14-4D17-9076-E79112B799C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2524659" y="2146797"/>
            <a:ext cx="1469150" cy="8595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8B2D1F3-7593-41C4-8B14-E025E5ED3DA5}"/>
              </a:ext>
            </a:extLst>
          </p:cNvPr>
          <p:cNvSpPr txBox="1"/>
          <p:nvPr/>
        </p:nvSpPr>
        <p:spPr>
          <a:xfrm>
            <a:off x="2659760" y="2005782"/>
            <a:ext cx="133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commands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021593E-1607-47F8-8B78-315B670DA490}"/>
              </a:ext>
            </a:extLst>
          </p:cNvPr>
          <p:cNvSpPr txBox="1"/>
          <p:nvPr/>
        </p:nvSpPr>
        <p:spPr>
          <a:xfrm>
            <a:off x="6047987" y="1762511"/>
            <a:ext cx="1762972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 smtClean="0"/>
              <a:t>Body, environment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133497" y="1465667"/>
            <a:ext cx="914490" cy="7123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133497" y="2045558"/>
            <a:ext cx="914490" cy="13245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CBF1878-F27B-4E5B-A034-885CA88D065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133497" y="2268323"/>
            <a:ext cx="826628" cy="7380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C132B37-0C75-41F8-9DA8-2F445C7660C9}"/>
              </a:ext>
            </a:extLst>
          </p:cNvPr>
          <p:cNvSpPr txBox="1"/>
          <p:nvPr/>
        </p:nvSpPr>
        <p:spPr>
          <a:xfrm>
            <a:off x="6767699" y="1707426"/>
            <a:ext cx="1709198" cy="82414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Crawling distance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C132B37-0C75-41F8-9DA8-2F445C7660C9}"/>
              </a:ext>
            </a:extLst>
          </p:cNvPr>
          <p:cNvSpPr txBox="1"/>
          <p:nvPr/>
        </p:nvSpPr>
        <p:spPr>
          <a:xfrm>
            <a:off x="3993810" y="1239861"/>
            <a:ext cx="2418008" cy="19973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/>
              <a:t>Model of</a:t>
            </a:r>
            <a:r>
              <a:rPr lang="en-US" dirty="0" smtClean="0"/>
              <a:t> the muscles, body, environment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EB59252-5F6C-46F1-9A9C-DB580E096BF1}"/>
              </a:ext>
            </a:extLst>
          </p:cNvPr>
          <p:cNvCxnSpPr/>
          <p:nvPr/>
        </p:nvCxnSpPr>
        <p:spPr>
          <a:xfrm>
            <a:off x="6415483" y="2123163"/>
            <a:ext cx="61806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5" grpId="0"/>
      <p:bldP spid="19" grpId="0"/>
      <p:bldP spid="20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9D521-0B40-434B-AAFD-38F2E91B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B03376-4178-40CB-8A31-89D2F4F8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strategy doesn’t quite work perfectly</a:t>
            </a:r>
          </a:p>
          <a:p>
            <a:r>
              <a:rPr lang="en-US" dirty="0"/>
              <a:t>Locomotion of a complex organism is actually quite hard.</a:t>
            </a:r>
          </a:p>
          <a:p>
            <a:pPr lvl="1">
              <a:spcBef>
                <a:spcPts val="0"/>
              </a:spcBef>
            </a:pPr>
            <a:r>
              <a:rPr lang="en-US" dirty="0"/>
              <a:t>Nobody has really succeeded at realistically controlling robots.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So we may suspect our assumption of easy success is a bit optimistic.</a:t>
            </a:r>
          </a:p>
          <a:p>
            <a:r>
              <a:rPr lang="en-US" dirty="0"/>
              <a:t>What makes it so hard?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Well, first, let’s look at what’s involved in simulating this particular model.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A43CF8-F19A-482C-8B47-63AC13CF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Angry Birds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8331"/>
            <a:ext cx="7772400" cy="4978401"/>
          </a:xfrm>
        </p:spPr>
        <p:txBody>
          <a:bodyPr/>
          <a:lstStyle/>
          <a:p>
            <a:r>
              <a:rPr lang="en-US" sz="2400" dirty="0"/>
              <a:t>Approach #1 to building a simulator:</a:t>
            </a:r>
          </a:p>
          <a:p>
            <a:pPr lvl="1"/>
            <a:r>
              <a:rPr lang="en-US" sz="2000" dirty="0"/>
              <a:t>Start with a real </a:t>
            </a:r>
            <a:r>
              <a:rPr lang="en-US" sz="2000" dirty="0" err="1"/>
              <a:t>M.sexta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Micro-surgery on worm neurons to implant our </a:t>
            </a:r>
            <a:r>
              <a:rPr lang="en-US" sz="2000" dirty="0" err="1"/>
              <a:t>brain→muscles</a:t>
            </a:r>
            <a:r>
              <a:rPr lang="en-US" sz="2000" dirty="0"/>
              <a:t> commands into it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Measure how far it crawls</a:t>
            </a:r>
          </a:p>
          <a:p>
            <a:r>
              <a:rPr lang="en-US" sz="2400" dirty="0"/>
              <a:t>Mathematical model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According to Apple Store: “</a:t>
            </a:r>
            <a:r>
              <a:rPr lang="en-US" sz="2000" b="1" dirty="0"/>
              <a:t>Angry Birds</a:t>
            </a:r>
            <a:r>
              <a:rPr lang="en-US" sz="2000" dirty="0"/>
              <a:t> features challenging physics-based gameplay”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That’s what we need here!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Formulate Newton's Laws of motion as differential equations and solve them numerically.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We’ll give you the intuition and skip the details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Angry Birds is a proof of concept that it is possible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For HW </a:t>
            </a:r>
            <a:r>
              <a:rPr lang="en-US" sz="2000" dirty="0" smtClean="0"/>
              <a:t>#5, </a:t>
            </a:r>
            <a:r>
              <a:rPr lang="en-US" sz="2000" dirty="0"/>
              <a:t>we’ll provide you with a </a:t>
            </a:r>
            <a:r>
              <a:rPr lang="en-US" sz="2000" dirty="0" err="1"/>
              <a:t>M.sexta</a:t>
            </a:r>
            <a:r>
              <a:rPr lang="en-US" sz="2000" dirty="0"/>
              <a:t> simulator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Really, HW </a:t>
            </a:r>
            <a:r>
              <a:rPr lang="en-US" sz="2000" dirty="0" smtClean="0"/>
              <a:t>#5 </a:t>
            </a:r>
            <a:r>
              <a:rPr lang="en-US" sz="2000" dirty="0"/>
              <a:t>will be just like playing Angry Birds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EE194/Bio196 Joel </a:t>
            </a:r>
            <a:r>
              <a:rPr lang="en-US" dirty="0" err="1"/>
              <a:t>Grodstein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8AB98-319B-4468-9ED4-E0F411A6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6935"/>
            <a:ext cx="7772400" cy="1143000"/>
          </a:xfrm>
        </p:spPr>
        <p:txBody>
          <a:bodyPr/>
          <a:lstStyle/>
          <a:p>
            <a:r>
              <a:rPr lang="en-US" dirty="0"/>
              <a:t>AP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727D9B-F2D5-4FB9-BD4E-62C4C45E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8255"/>
            <a:ext cx="7772400" cy="4419600"/>
          </a:xfrm>
        </p:spPr>
        <p:txBody>
          <a:bodyPr/>
          <a:lstStyle/>
          <a:p>
            <a:r>
              <a:rPr lang="en-US" sz="2000" dirty="0"/>
              <a:t>Distance = how far you travel = </a:t>
            </a:r>
            <a:r>
              <a:rPr lang="en-US" sz="2000" i="1" dirty="0"/>
              <a:t>x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Speed = how fast you </a:t>
            </a:r>
            <a:r>
              <a:rPr lang="en-US" sz="2000" dirty="0"/>
              <a:t>move = </a:t>
            </a:r>
            <a:r>
              <a:rPr lang="en-US" sz="2000" i="1" dirty="0" smtClean="0"/>
              <a:t>v</a:t>
            </a:r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/>
              <a:t>= how fast distance is changing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smtClean="0"/>
              <a:t>= </a:t>
            </a:r>
            <a:r>
              <a:rPr lang="en-US" sz="1800" dirty="0"/>
              <a:t>d</a:t>
            </a:r>
            <a:r>
              <a:rPr lang="en-US" sz="1800" i="1" dirty="0"/>
              <a:t>x</a:t>
            </a:r>
            <a:r>
              <a:rPr lang="en-US" sz="1800" dirty="0"/>
              <a:t>/</a:t>
            </a:r>
            <a:r>
              <a:rPr lang="en-US" sz="1800" dirty="0" err="1"/>
              <a:t>d</a:t>
            </a:r>
            <a:r>
              <a:rPr lang="en-US" sz="1800" i="1" dirty="0" err="1"/>
              <a:t>t</a:t>
            </a:r>
            <a:endParaRPr lang="en-US" sz="1800" i="1" dirty="0"/>
          </a:p>
          <a:p>
            <a:r>
              <a:rPr lang="en-US" sz="2000" dirty="0"/>
              <a:t>Acceleration </a:t>
            </a:r>
            <a:r>
              <a:rPr lang="en-US" sz="2000" dirty="0"/>
              <a:t>= </a:t>
            </a:r>
            <a:r>
              <a:rPr lang="en-US" sz="2000" i="1" dirty="0" smtClean="0"/>
              <a:t>a </a:t>
            </a:r>
            <a:r>
              <a:rPr lang="en-US" sz="2000" dirty="0" smtClean="0"/>
              <a:t>= </a:t>
            </a:r>
            <a:r>
              <a:rPr lang="en-US" sz="2000" dirty="0"/>
              <a:t>how fast your speed is changing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 smtClean="0"/>
              <a:t>= </a:t>
            </a:r>
            <a:r>
              <a:rPr lang="en-US" sz="1800" dirty="0"/>
              <a:t>d</a:t>
            </a:r>
            <a:r>
              <a:rPr lang="en-US" sz="1800" i="1" dirty="0"/>
              <a:t>v</a:t>
            </a:r>
            <a:r>
              <a:rPr lang="en-US" sz="1800" dirty="0"/>
              <a:t>/</a:t>
            </a:r>
            <a:r>
              <a:rPr lang="en-US" sz="1800" dirty="0" err="1"/>
              <a:t>d</a:t>
            </a:r>
            <a:r>
              <a:rPr lang="en-US" sz="1800" i="1" dirty="0" err="1"/>
              <a:t>t</a:t>
            </a:r>
            <a:endParaRPr lang="en-US" sz="1800" i="1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i="1" dirty="0"/>
              <a:t>= </a:t>
            </a:r>
            <a:r>
              <a:rPr lang="en-US" sz="1800" dirty="0"/>
              <a:t>d</a:t>
            </a:r>
            <a:r>
              <a:rPr lang="en-US" sz="1800" baseline="30000" dirty="0"/>
              <a:t>2</a:t>
            </a:r>
            <a:r>
              <a:rPr lang="en-US" sz="1800" i="1" dirty="0"/>
              <a:t>x</a:t>
            </a:r>
            <a:r>
              <a:rPr lang="en-US" sz="1800" dirty="0"/>
              <a:t>/d</a:t>
            </a:r>
            <a:r>
              <a:rPr lang="en-US" sz="1800" i="1" dirty="0"/>
              <a:t>t</a:t>
            </a:r>
            <a:r>
              <a:rPr lang="en-US" sz="1800" baseline="30000" dirty="0"/>
              <a:t>2</a:t>
            </a:r>
          </a:p>
          <a:p>
            <a:pPr marL="347472" indent="-347472">
              <a:spcBef>
                <a:spcPts val="24"/>
              </a:spcBef>
            </a:pPr>
            <a:r>
              <a:rPr lang="en-US" sz="2000" dirty="0"/>
              <a:t>Muscles provide a force </a:t>
            </a:r>
            <a:r>
              <a:rPr lang="en-US" sz="2000" i="1" dirty="0"/>
              <a:t>f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i="1" dirty="0"/>
              <a:t>force</a:t>
            </a:r>
            <a:r>
              <a:rPr lang="en-US" sz="1800" dirty="0"/>
              <a:t> = </a:t>
            </a:r>
            <a:r>
              <a:rPr lang="en-US" sz="1800" i="1" dirty="0"/>
              <a:t>mass</a:t>
            </a:r>
            <a:r>
              <a:rPr lang="en-US" sz="1800" dirty="0"/>
              <a:t> * </a:t>
            </a:r>
            <a:r>
              <a:rPr lang="en-US" sz="1800" i="1" dirty="0"/>
              <a:t>acceleration</a:t>
            </a:r>
          </a:p>
          <a:p>
            <a:pPr marL="347472" indent="-347472">
              <a:spcBef>
                <a:spcPts val="0"/>
              </a:spcBef>
            </a:pPr>
            <a:r>
              <a:rPr lang="en-US" sz="2000" dirty="0"/>
              <a:t>So…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dirty="0"/>
              <a:t>you provide the commands to the muscles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dirty="0"/>
              <a:t>that controls how much force the muscles apply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i="1" dirty="0"/>
              <a:t>f</a:t>
            </a:r>
            <a:r>
              <a:rPr lang="en-US" sz="1800" dirty="0"/>
              <a:t>=</a:t>
            </a:r>
            <a:r>
              <a:rPr lang="en-US" sz="1800" i="1" dirty="0"/>
              <a:t>ma</a:t>
            </a:r>
            <a:r>
              <a:rPr lang="en-US" sz="1800" dirty="0"/>
              <a:t> tells you the acceleration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dirty="0"/>
              <a:t>solving d</a:t>
            </a:r>
            <a:r>
              <a:rPr lang="en-US" sz="1800" i="1" dirty="0"/>
              <a:t>v</a:t>
            </a:r>
            <a:r>
              <a:rPr lang="en-US" sz="1800" dirty="0"/>
              <a:t>/</a:t>
            </a:r>
            <a:r>
              <a:rPr lang="en-US" sz="1800" dirty="0" err="1"/>
              <a:t>d</a:t>
            </a:r>
            <a:r>
              <a:rPr lang="en-US" sz="1800" i="1" dirty="0" err="1"/>
              <a:t>t</a:t>
            </a:r>
            <a:r>
              <a:rPr lang="en-US" sz="1800" dirty="0"/>
              <a:t>=</a:t>
            </a:r>
            <a:r>
              <a:rPr lang="en-US" sz="1800" i="1" dirty="0"/>
              <a:t>a</a:t>
            </a:r>
            <a:r>
              <a:rPr lang="en-US" sz="1800" dirty="0"/>
              <a:t> tells you the velocity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dirty="0"/>
              <a:t>solving d</a:t>
            </a:r>
            <a:r>
              <a:rPr lang="en-US" sz="1800" i="1" dirty="0"/>
              <a:t>x</a:t>
            </a:r>
            <a:r>
              <a:rPr lang="en-US" sz="1800" dirty="0"/>
              <a:t>/</a:t>
            </a:r>
            <a:r>
              <a:rPr lang="en-US" sz="1800" dirty="0" err="1"/>
              <a:t>d</a:t>
            </a:r>
            <a:r>
              <a:rPr lang="en-US" sz="1800" i="1" dirty="0" err="1"/>
              <a:t>t</a:t>
            </a:r>
            <a:r>
              <a:rPr lang="en-US" sz="1800" dirty="0"/>
              <a:t>=</a:t>
            </a:r>
            <a:r>
              <a:rPr lang="en-US" sz="1800" i="1" dirty="0"/>
              <a:t>v</a:t>
            </a:r>
            <a:r>
              <a:rPr lang="en-US" sz="1800" dirty="0"/>
              <a:t> tells you the position</a:t>
            </a:r>
          </a:p>
          <a:p>
            <a:pPr marL="747522" lvl="1" indent="-347472">
              <a:spcBef>
                <a:spcPts val="0"/>
              </a:spcBef>
            </a:pPr>
            <a:r>
              <a:rPr lang="en-US" sz="1800" dirty="0"/>
              <a:t>Now you know how far </a:t>
            </a:r>
            <a:r>
              <a:rPr lang="en-US" sz="1800" dirty="0" err="1"/>
              <a:t>Manduca</a:t>
            </a:r>
            <a:r>
              <a:rPr lang="en-US" sz="1800" dirty="0"/>
              <a:t> has crawled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48B70C5-C46A-4BF5-B57E-27C0756E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 194/Bio 196 Joel Grodstein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E1D566-8A7A-48FA-B4E8-DA2F262319DF}"/>
              </a:ext>
            </a:extLst>
          </p:cNvPr>
          <p:cNvSpPr txBox="1"/>
          <p:nvPr/>
        </p:nvSpPr>
        <p:spPr>
          <a:xfrm>
            <a:off x="5892800" y="545253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And that’s it!</a:t>
            </a:r>
          </a:p>
        </p:txBody>
      </p:sp>
    </p:spTree>
    <p:extLst>
      <p:ext uri="{BB962C8B-B14F-4D97-AF65-F5344CB8AC3E}">
        <p14:creationId xmlns:p14="http://schemas.microsoft.com/office/powerpoint/2010/main" val="12769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7030A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36762</TotalTime>
  <Words>2467</Words>
  <Application>Microsoft Office PowerPoint</Application>
  <PresentationFormat>On-screen Show (4:3)</PresentationFormat>
  <Paragraphs>442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Default Design</vt:lpstr>
      <vt:lpstr>EE 194/Bio 196: Modeling,simulating and optimizing biological systems</vt:lpstr>
      <vt:lpstr>Manduca sexta</vt:lpstr>
      <vt:lpstr>What is Manduca sexta?</vt:lpstr>
      <vt:lpstr>What problem will we solve?</vt:lpstr>
      <vt:lpstr>How should we solve this?</vt:lpstr>
      <vt:lpstr>Our Manduca model</vt:lpstr>
      <vt:lpstr>Minor issues</vt:lpstr>
      <vt:lpstr>Angry Birds</vt:lpstr>
      <vt:lpstr>AP Physics</vt:lpstr>
      <vt:lpstr>Difficult Thing #1</vt:lpstr>
      <vt:lpstr>Difficult Thing #2</vt:lpstr>
      <vt:lpstr>Difficult Thing #3</vt:lpstr>
      <vt:lpstr>The Manduca model</vt:lpstr>
      <vt:lpstr>Simplified Manduca</vt:lpstr>
      <vt:lpstr>How muscles work</vt:lpstr>
      <vt:lpstr>Legs &amp; muscles aren’t enough</vt:lpstr>
      <vt:lpstr>Manduca can sew</vt:lpstr>
      <vt:lpstr>The big question</vt:lpstr>
      <vt:lpstr>Manduca model: the variables</vt:lpstr>
      <vt:lpstr>Time for a big simplification</vt:lpstr>
      <vt:lpstr>Data representation</vt:lpstr>
      <vt:lpstr>PowerPoint Presentation</vt:lpstr>
      <vt:lpstr>How do we control our muscles?</vt:lpstr>
      <vt:lpstr>How do we control our muscles?</vt:lpstr>
      <vt:lpstr>Evidence that CPGs exist</vt:lpstr>
      <vt:lpstr>Do humans use a CPG for walking?</vt:lpstr>
      <vt:lpstr>PowerPoint Presentation</vt:lpstr>
      <vt:lpstr>Possible final projects</vt:lpstr>
      <vt:lpstr>Manduca conclusions</vt:lpstr>
      <vt:lpstr>Manduca wrapup</vt:lpstr>
      <vt:lpstr>Manduca wrapup</vt:lpstr>
    </vt:vector>
  </TitlesOfParts>
  <Company>Drexel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621 High Performance Computer Architecture</dc:title>
  <dc:creator>Mark Hempstead</dc:creator>
  <cp:lastModifiedBy>joelg</cp:lastModifiedBy>
  <cp:revision>1034</cp:revision>
  <cp:lastPrinted>2005-02-07T17:53:54Z</cp:lastPrinted>
  <dcterms:created xsi:type="dcterms:W3CDTF">2002-09-07T18:50:54Z</dcterms:created>
  <dcterms:modified xsi:type="dcterms:W3CDTF">2018-03-08T18:19:39Z</dcterms:modified>
</cp:coreProperties>
</file>