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Lato Black"/>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44" Type="http://schemas.openxmlformats.org/officeDocument/2006/relationships/font" Target="fonts/LatoBlack-boldItalic.fntdata"/><Relationship Id="rId21" Type="http://schemas.openxmlformats.org/officeDocument/2006/relationships/slide" Target="slides/slide17.xml"/><Relationship Id="rId43" Type="http://schemas.openxmlformats.org/officeDocument/2006/relationships/font" Target="fonts/LatoBlack-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2"/>
              </a:buClr>
              <a:buSzPts val="1100"/>
              <a:buFont typeface="Arial"/>
              <a:buNone/>
            </a:pPr>
            <a:r>
              <a:rPr lang="en">
                <a:solidFill>
                  <a:schemeClr val="dk2"/>
                </a:solidFill>
              </a:rPr>
              <a:t>In Direct Response Television, the goal is, clearly, to elicit responses. This could mean something different for many clients, maybe a phone call, a sold policy, a free quote. However, for one of our clients, the end goal is a </a:t>
            </a:r>
            <a:r>
              <a:rPr b="1" lang="en">
                <a:solidFill>
                  <a:schemeClr val="dk2"/>
                </a:solidFill>
              </a:rPr>
              <a:t>paid sale</a:t>
            </a:r>
            <a:r>
              <a:rPr lang="en">
                <a:solidFill>
                  <a:schemeClr val="dk2"/>
                </a:solidFill>
              </a:rPr>
              <a:t>. Direct Response gives us the tools to track someone from just a phone call, to a lead, to a sale. It’s important for us to know exactly what pieces of our advertising are driving response, so we can continue to spend in places that generate the most efficient sales. The problem? Sales take weeks to come in, and we need to buy media today! The solution? Predictive modeling.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6081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General Assembly Data Science Project:</a:t>
            </a:r>
            <a:endParaRPr sz="2400"/>
          </a:p>
          <a:p>
            <a:pPr indent="0" lvl="0" marL="0">
              <a:spcBef>
                <a:spcPts val="0"/>
              </a:spcBef>
              <a:spcAft>
                <a:spcPts val="0"/>
              </a:spcAft>
              <a:buNone/>
            </a:pPr>
            <a:r>
              <a:rPr b="0" lang="en"/>
              <a:t>Predicting</a:t>
            </a:r>
            <a:endParaRPr b="0"/>
          </a:p>
          <a:p>
            <a:pPr indent="0" lvl="0" marL="0">
              <a:spcBef>
                <a:spcPts val="0"/>
              </a:spcBef>
              <a:spcAft>
                <a:spcPts val="0"/>
              </a:spcAft>
              <a:buNone/>
            </a:pPr>
            <a:r>
              <a:rPr b="0" lang="en"/>
              <a:t>Cost-Per-Sale for TV Advertising Campaign</a:t>
            </a:r>
            <a:endParaRPr b="0"/>
          </a:p>
        </p:txBody>
      </p:sp>
      <p:sp>
        <p:nvSpPr>
          <p:cNvPr id="73" name="Shape 73"/>
          <p:cNvSpPr txBox="1"/>
          <p:nvPr>
            <p:ph idx="1" type="subTitle"/>
          </p:nvPr>
        </p:nvSpPr>
        <p:spPr>
          <a:xfrm>
            <a:off x="2416992" y="390180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Hannah Toohey • 03.22.2018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31" name="Shape 131"/>
          <p:cNvSpPr txBox="1"/>
          <p:nvPr>
            <p:ph idx="1" type="body"/>
          </p:nvPr>
        </p:nvSpPr>
        <p:spPr>
          <a:xfrm>
            <a:off x="2400250" y="1161625"/>
            <a:ext cx="6528300" cy="3002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Resulting dataframe has 327 columns available for model</a:t>
            </a:r>
            <a:endParaRPr sz="1600"/>
          </a:p>
          <a:p>
            <a:pPr indent="0" lvl="0" marL="0" rtl="0">
              <a:spcBef>
                <a:spcPts val="1600"/>
              </a:spcBef>
              <a:spcAft>
                <a:spcPts val="1600"/>
              </a:spcAft>
              <a:buNone/>
            </a:pPr>
            <a:r>
              <a:t/>
            </a:r>
            <a:endParaRPr sz="2400"/>
          </a:p>
        </p:txBody>
      </p:sp>
      <p:pic>
        <p:nvPicPr>
          <p:cNvPr id="132" name="Shape 132"/>
          <p:cNvPicPr preferRelativeResize="0"/>
          <p:nvPr/>
        </p:nvPicPr>
        <p:blipFill rotWithShape="1">
          <a:blip r:embed="rId3">
            <a:alphaModFix/>
          </a:blip>
          <a:srcRect b="0" l="11630" r="1639" t="0"/>
          <a:stretch/>
        </p:blipFill>
        <p:spPr>
          <a:xfrm>
            <a:off x="2934050" y="1521275"/>
            <a:ext cx="5669226" cy="317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38" name="Shape 138"/>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a:pPr>
            <a:r>
              <a:rPr lang="en" sz="1600"/>
              <a:t>Check RMSE of null model (using mean CPS as predicted CPS)</a:t>
            </a:r>
            <a:endParaRPr sz="1600"/>
          </a:p>
          <a:p>
            <a:pPr indent="-330200" lvl="0" marL="457200" rtl="0">
              <a:spcBef>
                <a:spcPts val="0"/>
              </a:spcBef>
              <a:spcAft>
                <a:spcPts val="0"/>
              </a:spcAft>
              <a:buSzPts val="1600"/>
              <a:buAutoNum type="arabicPeriod"/>
            </a:pPr>
            <a:r>
              <a:rPr lang="en" sz="1600"/>
              <a:t>Instantiate Decision Tree Regressor</a:t>
            </a:r>
            <a:endParaRPr sz="1600"/>
          </a:p>
          <a:p>
            <a:pPr indent="-330200" lvl="0" marL="457200" rtl="0">
              <a:spcBef>
                <a:spcPts val="0"/>
              </a:spcBef>
              <a:spcAft>
                <a:spcPts val="0"/>
              </a:spcAft>
              <a:buSzPts val="1600"/>
              <a:buAutoNum type="arabicPeriod"/>
            </a:pPr>
            <a:r>
              <a:rPr lang="en" sz="1600"/>
              <a:t>Create train/test split</a:t>
            </a:r>
            <a:endParaRPr sz="1600"/>
          </a:p>
          <a:p>
            <a:pPr indent="-330200" lvl="0" marL="457200" rtl="0">
              <a:spcBef>
                <a:spcPts val="0"/>
              </a:spcBef>
              <a:spcAft>
                <a:spcPts val="0"/>
              </a:spcAft>
              <a:buSzPts val="1600"/>
              <a:buAutoNum type="arabicPeriod"/>
            </a:pPr>
            <a:r>
              <a:rPr lang="en" sz="1600"/>
              <a:t>Test RMSE of various feature column combinations</a:t>
            </a:r>
            <a:endParaRPr sz="1600"/>
          </a:p>
          <a:p>
            <a:pPr indent="-330200" lvl="0" marL="457200" rtl="0">
              <a:spcBef>
                <a:spcPts val="0"/>
              </a:spcBef>
              <a:spcAft>
                <a:spcPts val="0"/>
              </a:spcAft>
              <a:buSzPts val="1600"/>
              <a:buAutoNum type="arabicPeriod"/>
            </a:pPr>
            <a:r>
              <a:rPr lang="en" sz="1600"/>
              <a:t>Run leave-one-out cross-validation to estimate RMSE for the feature columns selected</a:t>
            </a:r>
            <a:endParaRPr sz="1600"/>
          </a:p>
          <a:p>
            <a:pPr indent="-330200" lvl="0" marL="457200" rtl="0">
              <a:spcBef>
                <a:spcPts val="0"/>
              </a:spcBef>
              <a:spcAft>
                <a:spcPts val="0"/>
              </a:spcAft>
              <a:buSzPts val="1600"/>
              <a:buAutoNum type="arabicPeriod"/>
            </a:pPr>
            <a:r>
              <a:rPr lang="en" sz="1600"/>
              <a:t>Tune model by adjusting max depth</a:t>
            </a:r>
            <a:endParaRPr sz="1600"/>
          </a:p>
          <a:p>
            <a:pPr indent="-330200" lvl="0" marL="457200" rtl="0">
              <a:spcBef>
                <a:spcPts val="0"/>
              </a:spcBef>
              <a:spcAft>
                <a:spcPts val="0"/>
              </a:spcAft>
              <a:buSzPts val="1600"/>
              <a:buAutoNum type="arabicPeriod"/>
            </a:pPr>
            <a:r>
              <a:rPr lang="en" sz="1600"/>
              <a:t>Check Gini importance of each feature </a:t>
            </a:r>
            <a:endParaRPr sz="1600"/>
          </a:p>
          <a:p>
            <a:pPr indent="-330200" lvl="0" marL="457200" rtl="0">
              <a:spcBef>
                <a:spcPts val="0"/>
              </a:spcBef>
              <a:spcAft>
                <a:spcPts val="0"/>
              </a:spcAft>
              <a:buSzPts val="1600"/>
              <a:buAutoNum type="arabicPeriod"/>
            </a:pPr>
            <a:r>
              <a:rPr lang="en" sz="1600"/>
              <a:t>Visualize the model</a:t>
            </a:r>
            <a:endParaRPr sz="1600"/>
          </a:p>
          <a:p>
            <a:pPr indent="-330200" lvl="0" marL="457200" rtl="0">
              <a:spcBef>
                <a:spcPts val="0"/>
              </a:spcBef>
              <a:spcAft>
                <a:spcPts val="0"/>
              </a:spcAft>
              <a:buSzPts val="1600"/>
              <a:buAutoNum type="arabicPeriod"/>
            </a:pPr>
            <a:r>
              <a:rPr lang="en" sz="1600"/>
              <a:t>Test the model on testing data</a:t>
            </a:r>
            <a:endParaRPr sz="1600"/>
          </a:p>
          <a:p>
            <a:pPr indent="-330200" lvl="0" marL="457200" rtl="0">
              <a:spcBef>
                <a:spcPts val="0"/>
              </a:spcBef>
              <a:spcAft>
                <a:spcPts val="0"/>
              </a:spcAft>
              <a:buSzPts val="1600"/>
              <a:buAutoNum type="arabicPeriod"/>
            </a:pPr>
            <a:r>
              <a:rPr lang="en" sz="1600"/>
              <a:t>Check RMSE between test and prediction</a:t>
            </a:r>
            <a:endParaRPr sz="1600"/>
          </a:p>
          <a:p>
            <a:pPr indent="0" lvl="0" marL="0" rtl="0">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44" name="Shape 144"/>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a:pPr>
            <a:r>
              <a:rPr lang="en" sz="1600"/>
              <a:t>Check RMSE of null model (using mean CPS as predicted CPS)</a:t>
            </a:r>
            <a:endParaRPr sz="1600"/>
          </a:p>
          <a:p>
            <a:pPr indent="0" lvl="0" marL="0" rtl="0">
              <a:spcBef>
                <a:spcPts val="1600"/>
              </a:spcBef>
              <a:spcAft>
                <a:spcPts val="1600"/>
              </a:spcAft>
              <a:buNone/>
            </a:pPr>
            <a:r>
              <a:t/>
            </a:r>
            <a:endParaRPr sz="2400"/>
          </a:p>
        </p:txBody>
      </p:sp>
      <p:pic>
        <p:nvPicPr>
          <p:cNvPr id="145" name="Shape 145"/>
          <p:cNvPicPr preferRelativeResize="0"/>
          <p:nvPr/>
        </p:nvPicPr>
        <p:blipFill>
          <a:blip r:embed="rId3">
            <a:alphaModFix/>
          </a:blip>
          <a:stretch>
            <a:fillRect/>
          </a:stretch>
        </p:blipFill>
        <p:spPr>
          <a:xfrm>
            <a:off x="647700" y="2358050"/>
            <a:ext cx="7848600"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51" name="Shape 151"/>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2"/>
            </a:pPr>
            <a:r>
              <a:rPr lang="en" sz="1600"/>
              <a:t>Instantiate Decision Tree Regressor</a:t>
            </a:r>
            <a:endParaRPr sz="2400"/>
          </a:p>
        </p:txBody>
      </p:sp>
      <p:pic>
        <p:nvPicPr>
          <p:cNvPr id="152" name="Shape 152"/>
          <p:cNvPicPr preferRelativeResize="0"/>
          <p:nvPr/>
        </p:nvPicPr>
        <p:blipFill>
          <a:blip r:embed="rId3">
            <a:alphaModFix/>
          </a:blip>
          <a:stretch>
            <a:fillRect/>
          </a:stretch>
        </p:blipFill>
        <p:spPr>
          <a:xfrm>
            <a:off x="623888" y="2523563"/>
            <a:ext cx="7896225" cy="103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58" name="Shape 158"/>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3"/>
            </a:pPr>
            <a:r>
              <a:rPr lang="en" sz="1600"/>
              <a:t>Create train/test split</a:t>
            </a:r>
            <a:endParaRPr sz="2400"/>
          </a:p>
        </p:txBody>
      </p:sp>
      <p:pic>
        <p:nvPicPr>
          <p:cNvPr id="159" name="Shape 159"/>
          <p:cNvPicPr preferRelativeResize="0"/>
          <p:nvPr/>
        </p:nvPicPr>
        <p:blipFill>
          <a:blip r:embed="rId3">
            <a:alphaModFix/>
          </a:blip>
          <a:stretch>
            <a:fillRect/>
          </a:stretch>
        </p:blipFill>
        <p:spPr>
          <a:xfrm>
            <a:off x="623888" y="2091388"/>
            <a:ext cx="789622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65" name="Shape 165"/>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sz="1600"/>
          </a:p>
          <a:p>
            <a:pPr indent="-330200" lvl="0" marL="457200" rtl="0">
              <a:spcBef>
                <a:spcPts val="0"/>
              </a:spcBef>
              <a:spcAft>
                <a:spcPts val="0"/>
              </a:spcAft>
              <a:buSzPts val="1600"/>
              <a:buAutoNum type="arabicPeriod" startAt="4"/>
            </a:pPr>
            <a:r>
              <a:rPr lang="en" sz="1600"/>
              <a:t>Test RMSE of various feature column combinations</a:t>
            </a:r>
            <a:endParaRPr sz="1600"/>
          </a:p>
          <a:p>
            <a:pPr indent="0" lvl="0" marL="0" rtl="0">
              <a:spcBef>
                <a:spcPts val="1600"/>
              </a:spcBef>
              <a:spcAft>
                <a:spcPts val="1600"/>
              </a:spcAft>
              <a:buNone/>
            </a:pPr>
            <a:r>
              <a:t/>
            </a:r>
            <a:endParaRPr sz="2400"/>
          </a:p>
        </p:txBody>
      </p:sp>
      <p:pic>
        <p:nvPicPr>
          <p:cNvPr id="166" name="Shape 166"/>
          <p:cNvPicPr preferRelativeResize="0"/>
          <p:nvPr/>
        </p:nvPicPr>
        <p:blipFill>
          <a:blip r:embed="rId3">
            <a:alphaModFix/>
          </a:blip>
          <a:stretch>
            <a:fillRect/>
          </a:stretch>
        </p:blipFill>
        <p:spPr>
          <a:xfrm>
            <a:off x="35525" y="1970850"/>
            <a:ext cx="4589351" cy="1956475"/>
          </a:xfrm>
          <a:prstGeom prst="rect">
            <a:avLst/>
          </a:prstGeom>
          <a:noFill/>
          <a:ln>
            <a:noFill/>
          </a:ln>
        </p:spPr>
      </p:pic>
      <p:pic>
        <p:nvPicPr>
          <p:cNvPr id="167" name="Shape 167"/>
          <p:cNvPicPr preferRelativeResize="0"/>
          <p:nvPr/>
        </p:nvPicPr>
        <p:blipFill>
          <a:blip r:embed="rId4">
            <a:alphaModFix/>
          </a:blip>
          <a:stretch>
            <a:fillRect/>
          </a:stretch>
        </p:blipFill>
        <p:spPr>
          <a:xfrm>
            <a:off x="2025300" y="3358198"/>
            <a:ext cx="6696550" cy="122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73" name="Shape 173"/>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5"/>
            </a:pPr>
            <a:r>
              <a:rPr lang="en" sz="1600"/>
              <a:t>Run leave-one-out cross-validation to estimate RMSE for the feature columns selected</a:t>
            </a:r>
            <a:endParaRPr sz="2400"/>
          </a:p>
        </p:txBody>
      </p:sp>
      <p:pic>
        <p:nvPicPr>
          <p:cNvPr id="174" name="Shape 174"/>
          <p:cNvPicPr preferRelativeResize="0"/>
          <p:nvPr/>
        </p:nvPicPr>
        <p:blipFill>
          <a:blip r:embed="rId3">
            <a:alphaModFix/>
          </a:blip>
          <a:stretch>
            <a:fillRect/>
          </a:stretch>
        </p:blipFill>
        <p:spPr>
          <a:xfrm>
            <a:off x="628650" y="2610825"/>
            <a:ext cx="7886700" cy="14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80" name="Shape 180"/>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6"/>
            </a:pPr>
            <a:r>
              <a:rPr lang="en" sz="1600"/>
              <a:t>Tune model by adjusting max depth</a:t>
            </a:r>
            <a:endParaRPr sz="2400"/>
          </a:p>
        </p:txBody>
      </p:sp>
      <p:pic>
        <p:nvPicPr>
          <p:cNvPr id="181" name="Shape 181"/>
          <p:cNvPicPr preferRelativeResize="0"/>
          <p:nvPr/>
        </p:nvPicPr>
        <p:blipFill>
          <a:blip r:embed="rId3">
            <a:alphaModFix/>
          </a:blip>
          <a:stretch>
            <a:fillRect/>
          </a:stretch>
        </p:blipFill>
        <p:spPr>
          <a:xfrm>
            <a:off x="99450" y="2149037"/>
            <a:ext cx="6145200" cy="1946475"/>
          </a:xfrm>
          <a:prstGeom prst="rect">
            <a:avLst/>
          </a:prstGeom>
          <a:noFill/>
          <a:ln>
            <a:noFill/>
          </a:ln>
        </p:spPr>
      </p:pic>
      <p:pic>
        <p:nvPicPr>
          <p:cNvPr id="182" name="Shape 182"/>
          <p:cNvPicPr preferRelativeResize="0"/>
          <p:nvPr/>
        </p:nvPicPr>
        <p:blipFill rotWithShape="1">
          <a:blip r:embed="rId4">
            <a:alphaModFix/>
          </a:blip>
          <a:srcRect b="0" l="0" r="35711" t="0"/>
          <a:stretch/>
        </p:blipFill>
        <p:spPr>
          <a:xfrm>
            <a:off x="6202775" y="1953700"/>
            <a:ext cx="2804975" cy="2337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88" name="Shape 188"/>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7"/>
            </a:pPr>
            <a:r>
              <a:rPr lang="en" sz="1600"/>
              <a:t>Check Gini importance of each feature </a:t>
            </a:r>
            <a:endParaRPr sz="2400"/>
          </a:p>
        </p:txBody>
      </p:sp>
      <p:pic>
        <p:nvPicPr>
          <p:cNvPr id="189" name="Shape 189"/>
          <p:cNvPicPr preferRelativeResize="0"/>
          <p:nvPr/>
        </p:nvPicPr>
        <p:blipFill>
          <a:blip r:embed="rId3">
            <a:alphaModFix/>
          </a:blip>
          <a:stretch>
            <a:fillRect/>
          </a:stretch>
        </p:blipFill>
        <p:spPr>
          <a:xfrm>
            <a:off x="366713" y="2153063"/>
            <a:ext cx="8410575" cy="24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95" name="Shape 195"/>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sz="1600"/>
          </a:p>
          <a:p>
            <a:pPr indent="-330200" lvl="0" marL="457200" rtl="0">
              <a:spcBef>
                <a:spcPts val="0"/>
              </a:spcBef>
              <a:spcAft>
                <a:spcPts val="0"/>
              </a:spcAft>
              <a:buSzPts val="1600"/>
              <a:buAutoNum type="arabicPeriod" startAt="8"/>
            </a:pPr>
            <a:r>
              <a:rPr lang="en" sz="1600"/>
              <a:t>Visualize the model</a:t>
            </a:r>
            <a:endParaRPr sz="2400"/>
          </a:p>
        </p:txBody>
      </p:sp>
      <p:pic>
        <p:nvPicPr>
          <p:cNvPr id="196" name="Shape 196"/>
          <p:cNvPicPr preferRelativeResize="0"/>
          <p:nvPr/>
        </p:nvPicPr>
        <p:blipFill>
          <a:blip r:embed="rId3">
            <a:alphaModFix/>
          </a:blip>
          <a:stretch>
            <a:fillRect/>
          </a:stretch>
        </p:blipFill>
        <p:spPr>
          <a:xfrm>
            <a:off x="195025" y="3075175"/>
            <a:ext cx="8839201" cy="1451212"/>
          </a:xfrm>
          <a:prstGeom prst="rect">
            <a:avLst/>
          </a:prstGeom>
          <a:noFill/>
          <a:ln>
            <a:noFill/>
          </a:ln>
        </p:spPr>
      </p:pic>
      <p:pic>
        <p:nvPicPr>
          <p:cNvPr id="197" name="Shape 197"/>
          <p:cNvPicPr preferRelativeResize="0"/>
          <p:nvPr/>
        </p:nvPicPr>
        <p:blipFill>
          <a:blip r:embed="rId4">
            <a:alphaModFix/>
          </a:blip>
          <a:stretch>
            <a:fillRect/>
          </a:stretch>
        </p:blipFill>
        <p:spPr>
          <a:xfrm>
            <a:off x="642938" y="2181225"/>
            <a:ext cx="7858125" cy="78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Overview</a:t>
            </a:r>
            <a:endParaRPr/>
          </a:p>
        </p:txBody>
      </p:sp>
      <p:sp>
        <p:nvSpPr>
          <p:cNvPr id="79" name="Shape 7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Dataset</a:t>
            </a:r>
            <a:endParaRPr b="1"/>
          </a:p>
          <a:p>
            <a:pPr indent="0" lvl="0" marL="0">
              <a:spcBef>
                <a:spcPts val="0"/>
              </a:spcBef>
              <a:spcAft>
                <a:spcPts val="0"/>
              </a:spcAft>
              <a:buNone/>
            </a:pPr>
            <a:r>
              <a:rPr lang="en" sz="1500"/>
              <a:t>Ad agency data for one client’s full 2017 campaign, media buys and response</a:t>
            </a:r>
            <a:endParaRPr sz="1500"/>
          </a:p>
          <a:p>
            <a:pPr indent="0" lvl="0" marL="0">
              <a:spcBef>
                <a:spcPts val="1600"/>
              </a:spcBef>
              <a:spcAft>
                <a:spcPts val="0"/>
              </a:spcAft>
              <a:buNone/>
            </a:pPr>
            <a:r>
              <a:rPr b="1" lang="en"/>
              <a:t>Details</a:t>
            </a:r>
            <a:endParaRPr b="1"/>
          </a:p>
          <a:p>
            <a:pPr indent="0" lvl="0" marL="0" rtl="0">
              <a:spcBef>
                <a:spcPts val="0"/>
              </a:spcBef>
              <a:spcAft>
                <a:spcPts val="0"/>
              </a:spcAft>
              <a:buNone/>
            </a:pPr>
            <a:r>
              <a:rPr lang="en" sz="1500"/>
              <a:t>Information about all television advertising placements and corresponding calls, leads, and sales</a:t>
            </a:r>
            <a:endParaRPr sz="1500"/>
          </a:p>
          <a:p>
            <a:pPr indent="0" lvl="0" marL="0" rtl="0">
              <a:spcBef>
                <a:spcPts val="1600"/>
              </a:spcBef>
              <a:spcAft>
                <a:spcPts val="0"/>
              </a:spcAft>
              <a:buNone/>
            </a:pPr>
            <a:r>
              <a:rPr b="1" lang="en"/>
              <a:t>Model</a:t>
            </a:r>
            <a:endParaRPr b="1"/>
          </a:p>
          <a:p>
            <a:pPr indent="0" lvl="0" marL="0" rtl="0">
              <a:spcBef>
                <a:spcPts val="0"/>
              </a:spcBef>
              <a:spcAft>
                <a:spcPts val="1600"/>
              </a:spcAft>
              <a:buNone/>
            </a:pPr>
            <a:r>
              <a:rPr lang="en" sz="1500"/>
              <a:t>Decision Tree Regressor</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203" name="Shape 203"/>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9"/>
            </a:pPr>
            <a:r>
              <a:rPr lang="en" sz="1600"/>
              <a:t> </a:t>
            </a:r>
            <a:r>
              <a:rPr lang="en" sz="1600"/>
              <a:t>Test the model on testing data</a:t>
            </a:r>
            <a:endParaRPr sz="2400"/>
          </a:p>
        </p:txBody>
      </p:sp>
      <p:pic>
        <p:nvPicPr>
          <p:cNvPr id="204" name="Shape 204"/>
          <p:cNvPicPr preferRelativeResize="0"/>
          <p:nvPr/>
        </p:nvPicPr>
        <p:blipFill>
          <a:blip r:embed="rId3">
            <a:alphaModFix/>
          </a:blip>
          <a:stretch>
            <a:fillRect/>
          </a:stretch>
        </p:blipFill>
        <p:spPr>
          <a:xfrm>
            <a:off x="642925" y="2322675"/>
            <a:ext cx="7858125" cy="100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210" name="Shape 210"/>
          <p:cNvSpPr txBox="1"/>
          <p:nvPr>
            <p:ph idx="1" type="body"/>
          </p:nvPr>
        </p:nvSpPr>
        <p:spPr>
          <a:xfrm>
            <a:off x="2400250" y="1159075"/>
            <a:ext cx="6321600" cy="36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Approach/Process</a:t>
            </a:r>
            <a:endParaRPr b="1" sz="2100">
              <a:solidFill>
                <a:schemeClr val="dk1"/>
              </a:solidFill>
            </a:endParaRPr>
          </a:p>
          <a:p>
            <a:pPr indent="-330200" lvl="0" marL="457200" rtl="0">
              <a:spcBef>
                <a:spcPts val="0"/>
              </a:spcBef>
              <a:spcAft>
                <a:spcPts val="0"/>
              </a:spcAft>
              <a:buSzPts val="1600"/>
              <a:buAutoNum type="arabicPeriod" startAt="10"/>
            </a:pPr>
            <a:r>
              <a:rPr lang="en" sz="1600"/>
              <a:t>Check RMSE between test and prediction</a:t>
            </a:r>
            <a:endParaRPr sz="1600"/>
          </a:p>
          <a:p>
            <a:pPr indent="0" lvl="0" marL="0" rtl="0">
              <a:spcBef>
                <a:spcPts val="1600"/>
              </a:spcBef>
              <a:spcAft>
                <a:spcPts val="1600"/>
              </a:spcAft>
              <a:buNone/>
            </a:pPr>
            <a:r>
              <a:t/>
            </a:r>
            <a:endParaRPr sz="2400"/>
          </a:p>
        </p:txBody>
      </p:sp>
      <p:pic>
        <p:nvPicPr>
          <p:cNvPr id="211" name="Shape 211"/>
          <p:cNvPicPr preferRelativeResize="0"/>
          <p:nvPr/>
        </p:nvPicPr>
        <p:blipFill>
          <a:blip r:embed="rId3">
            <a:alphaModFix/>
          </a:blip>
          <a:stretch>
            <a:fillRect/>
          </a:stretch>
        </p:blipFill>
        <p:spPr>
          <a:xfrm>
            <a:off x="628650" y="2257425"/>
            <a:ext cx="7886700" cy="62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Resulting Decision Tree Regressor</a:t>
            </a:r>
            <a:endParaRPr/>
          </a:p>
        </p:txBody>
      </p:sp>
      <p:pic>
        <p:nvPicPr>
          <p:cNvPr id="217" name="Shape 217"/>
          <p:cNvPicPr preferRelativeResize="0"/>
          <p:nvPr/>
        </p:nvPicPr>
        <p:blipFill>
          <a:blip r:embed="rId3">
            <a:alphaModFix/>
          </a:blip>
          <a:stretch>
            <a:fillRect/>
          </a:stretch>
        </p:blipFill>
        <p:spPr>
          <a:xfrm>
            <a:off x="195025" y="1846150"/>
            <a:ext cx="8839201" cy="145121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Central node of the Decision Tree Regressor: CG_SPEND</a:t>
            </a:r>
            <a:endParaRPr/>
          </a:p>
        </p:txBody>
      </p:sp>
      <p:pic>
        <p:nvPicPr>
          <p:cNvPr id="223" name="Shape 223"/>
          <p:cNvPicPr preferRelativeResize="0"/>
          <p:nvPr/>
        </p:nvPicPr>
        <p:blipFill>
          <a:blip r:embed="rId3">
            <a:alphaModFix/>
          </a:blip>
          <a:stretch>
            <a:fillRect/>
          </a:stretch>
        </p:blipFill>
        <p:spPr>
          <a:xfrm>
            <a:off x="2679238" y="1239700"/>
            <a:ext cx="3686175" cy="1171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Moving left (True) from central node</a:t>
            </a:r>
            <a:endParaRPr/>
          </a:p>
        </p:txBody>
      </p:sp>
      <p:pic>
        <p:nvPicPr>
          <p:cNvPr id="229" name="Shape 229"/>
          <p:cNvPicPr preferRelativeResize="0"/>
          <p:nvPr/>
        </p:nvPicPr>
        <p:blipFill>
          <a:blip r:embed="rId3">
            <a:alphaModFix/>
          </a:blip>
          <a:stretch>
            <a:fillRect/>
          </a:stretch>
        </p:blipFill>
        <p:spPr>
          <a:xfrm>
            <a:off x="152400" y="152400"/>
            <a:ext cx="8307827" cy="3921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Farthest left from central node</a:t>
            </a:r>
            <a:endParaRPr/>
          </a:p>
        </p:txBody>
      </p:sp>
      <p:pic>
        <p:nvPicPr>
          <p:cNvPr id="235" name="Shape 235"/>
          <p:cNvPicPr preferRelativeResize="0"/>
          <p:nvPr/>
        </p:nvPicPr>
        <p:blipFill>
          <a:blip r:embed="rId3">
            <a:alphaModFix/>
          </a:blip>
          <a:stretch>
            <a:fillRect/>
          </a:stretch>
        </p:blipFill>
        <p:spPr>
          <a:xfrm>
            <a:off x="152400" y="152400"/>
            <a:ext cx="8303771" cy="3921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Moving right (False) from central node</a:t>
            </a:r>
            <a:endParaRPr/>
          </a:p>
        </p:txBody>
      </p:sp>
      <p:pic>
        <p:nvPicPr>
          <p:cNvPr id="241" name="Shape 241"/>
          <p:cNvPicPr preferRelativeResize="0"/>
          <p:nvPr/>
        </p:nvPicPr>
        <p:blipFill>
          <a:blip r:embed="rId3">
            <a:alphaModFix/>
          </a:blip>
          <a:stretch>
            <a:fillRect/>
          </a:stretch>
        </p:blipFill>
        <p:spPr>
          <a:xfrm>
            <a:off x="152400" y="152400"/>
            <a:ext cx="6582690" cy="3921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Farthest right from central node</a:t>
            </a:r>
            <a:endParaRPr/>
          </a:p>
        </p:txBody>
      </p:sp>
      <p:pic>
        <p:nvPicPr>
          <p:cNvPr id="247" name="Shape 247"/>
          <p:cNvPicPr preferRelativeResize="0"/>
          <p:nvPr/>
        </p:nvPicPr>
        <p:blipFill>
          <a:blip r:embed="rId3">
            <a:alphaModFix/>
          </a:blip>
          <a:stretch>
            <a:fillRect/>
          </a:stretch>
        </p:blipFill>
        <p:spPr>
          <a:xfrm>
            <a:off x="152400" y="152400"/>
            <a:ext cx="8839199" cy="349826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Performance Evaluation</a:t>
            </a:r>
            <a:endParaRPr/>
          </a:p>
        </p:txBody>
      </p:sp>
      <p:sp>
        <p:nvSpPr>
          <p:cNvPr id="253" name="Shape 253"/>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Initial Metrics</a:t>
            </a:r>
            <a:endParaRPr b="1" sz="2100">
              <a:solidFill>
                <a:schemeClr val="dk1"/>
              </a:solidFill>
            </a:endParaRPr>
          </a:p>
          <a:p>
            <a:pPr indent="-330200" lvl="0" marL="457200" rtl="0">
              <a:spcBef>
                <a:spcPts val="1600"/>
              </a:spcBef>
              <a:spcAft>
                <a:spcPts val="0"/>
              </a:spcAft>
              <a:buSzPts val="1600"/>
              <a:buChar char="●"/>
            </a:pPr>
            <a:r>
              <a:rPr lang="en" sz="1600"/>
              <a:t>Mean CPS: $315</a:t>
            </a:r>
            <a:endParaRPr sz="1600"/>
          </a:p>
          <a:p>
            <a:pPr indent="-330200" lvl="0" marL="457200" rtl="0">
              <a:spcBef>
                <a:spcPts val="1200"/>
              </a:spcBef>
              <a:spcAft>
                <a:spcPts val="1200"/>
              </a:spcAft>
              <a:buSzPts val="1600"/>
              <a:buChar char="●"/>
            </a:pPr>
            <a:r>
              <a:rPr lang="en" sz="1600"/>
              <a:t>RMSE of a null model: </a:t>
            </a:r>
            <a:r>
              <a:rPr b="1" lang="en" sz="1600"/>
              <a:t>1570</a:t>
            </a:r>
            <a:endParaRPr b="1" sz="1600"/>
          </a:p>
        </p:txBody>
      </p:sp>
      <p:sp>
        <p:nvSpPr>
          <p:cNvPr id="254" name="Shape 254"/>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Model Metrics</a:t>
            </a:r>
            <a:endParaRPr b="1" sz="2100">
              <a:solidFill>
                <a:schemeClr val="dk1"/>
              </a:solidFill>
            </a:endParaRPr>
          </a:p>
          <a:p>
            <a:pPr indent="-330200" lvl="0" marL="457200" rtl="0">
              <a:spcBef>
                <a:spcPts val="1600"/>
              </a:spcBef>
              <a:spcAft>
                <a:spcPts val="0"/>
              </a:spcAft>
              <a:buSzPts val="1600"/>
              <a:buChar char="●"/>
            </a:pPr>
            <a:r>
              <a:rPr lang="en" sz="1600"/>
              <a:t>RMSE on training data, LOOCV : </a:t>
            </a:r>
            <a:r>
              <a:rPr b="1" lang="en" sz="1600"/>
              <a:t>1488</a:t>
            </a:r>
            <a:endParaRPr b="1" sz="1600"/>
          </a:p>
          <a:p>
            <a:pPr indent="-330200" lvl="0" marL="457200" rtl="0">
              <a:spcBef>
                <a:spcPts val="0"/>
              </a:spcBef>
              <a:spcAft>
                <a:spcPts val="0"/>
              </a:spcAft>
              <a:buSzPts val="1600"/>
              <a:buChar char="●"/>
            </a:pPr>
            <a:r>
              <a:rPr lang="en" sz="1600"/>
              <a:t>RMSE on training data, tuned max depth: </a:t>
            </a:r>
            <a:r>
              <a:rPr b="1" lang="en" sz="1600"/>
              <a:t>1058</a:t>
            </a:r>
            <a:endParaRPr b="1" sz="1600"/>
          </a:p>
          <a:p>
            <a:pPr indent="-330200" lvl="0" marL="457200" rtl="0">
              <a:spcBef>
                <a:spcPts val="0"/>
              </a:spcBef>
              <a:spcAft>
                <a:spcPts val="0"/>
              </a:spcAft>
              <a:buSzPts val="1600"/>
              <a:buChar char="●"/>
            </a:pPr>
            <a:r>
              <a:rPr lang="en" sz="1600"/>
              <a:t>RMSE on testing data: </a:t>
            </a:r>
            <a:r>
              <a:rPr b="1" lang="en" sz="1600"/>
              <a:t>1113</a:t>
            </a:r>
            <a:endParaRPr b="1"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Impact of findings</a:t>
            </a:r>
            <a:endParaRPr/>
          </a:p>
        </p:txBody>
      </p:sp>
      <p:sp>
        <p:nvSpPr>
          <p:cNvPr id="260" name="Shape 260"/>
          <p:cNvSpPr txBox="1"/>
          <p:nvPr>
            <p:ph idx="1" type="body"/>
          </p:nvPr>
        </p:nvSpPr>
        <p:spPr>
          <a:xfrm>
            <a:off x="2400300" y="1602675"/>
            <a:ext cx="34329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Importances</a:t>
            </a:r>
            <a:endParaRPr b="1" sz="2100">
              <a:solidFill>
                <a:schemeClr val="dk1"/>
              </a:solidFill>
            </a:endParaRPr>
          </a:p>
          <a:p>
            <a:pPr indent="-330200" lvl="0" marL="457200" rtl="0">
              <a:spcBef>
                <a:spcPts val="1600"/>
              </a:spcBef>
              <a:spcAft>
                <a:spcPts val="0"/>
              </a:spcAft>
              <a:buSzPts val="1600"/>
              <a:buChar char="●"/>
            </a:pPr>
            <a:r>
              <a:rPr lang="en" sz="1600"/>
              <a:t>Spend is the highest feature importance, followed by lead volume, 2 creatives, and air type Syndication</a:t>
            </a:r>
            <a:endParaRPr sz="1600"/>
          </a:p>
          <a:p>
            <a:pPr indent="-330200" lvl="0" marL="457200" rtl="0">
              <a:spcBef>
                <a:spcPts val="1200"/>
              </a:spcBef>
              <a:spcAft>
                <a:spcPts val="1200"/>
              </a:spcAft>
              <a:buSzPts val="1600"/>
              <a:buChar char="●"/>
            </a:pPr>
            <a:r>
              <a:rPr lang="en" sz="1600"/>
              <a:t>Surprisingly, age bands, age thresholds, or conversion from call to lead do not add predictive power to model</a:t>
            </a:r>
            <a:endParaRPr sz="1600"/>
          </a:p>
        </p:txBody>
      </p:sp>
      <p:sp>
        <p:nvSpPr>
          <p:cNvPr id="261" name="Shape 261"/>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Recommendation</a:t>
            </a:r>
            <a:endParaRPr b="1" sz="2100">
              <a:solidFill>
                <a:schemeClr val="dk1"/>
              </a:solidFill>
            </a:endParaRPr>
          </a:p>
          <a:p>
            <a:pPr indent="-330200" lvl="0" marL="457200" rtl="0">
              <a:spcBef>
                <a:spcPts val="1600"/>
              </a:spcBef>
              <a:spcAft>
                <a:spcPts val="0"/>
              </a:spcAft>
              <a:buSzPts val="1600"/>
              <a:buChar char="●"/>
            </a:pPr>
            <a:r>
              <a:rPr lang="en" sz="1600"/>
              <a:t>Primarily use model to predict cost-per-sale from existing spend/lead data</a:t>
            </a:r>
            <a:endParaRPr sz="1600"/>
          </a:p>
          <a:p>
            <a:pPr indent="-330200" lvl="0" marL="457200" rtl="0">
              <a:spcBef>
                <a:spcPts val="1200"/>
              </a:spcBef>
              <a:spcAft>
                <a:spcPts val="1200"/>
              </a:spcAft>
              <a:buSzPts val="1600"/>
              <a:buChar char="●"/>
            </a:pPr>
            <a:r>
              <a:rPr lang="en" sz="1600"/>
              <a:t>Be wary of the greedy algorithm at work!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Statement &amp; Solution</a:t>
            </a:r>
            <a:endParaRPr/>
          </a:p>
        </p:txBody>
      </p:sp>
      <p:sp>
        <p:nvSpPr>
          <p:cNvPr id="85" name="Shape 8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The question all advertiser’s want to answer:</a:t>
            </a:r>
            <a:endParaRPr sz="2100">
              <a:solidFill>
                <a:srgbClr val="1B1F22"/>
              </a:solidFill>
              <a:latin typeface="Arial"/>
              <a:ea typeface="Arial"/>
              <a:cs typeface="Arial"/>
              <a:sym typeface="Arial"/>
            </a:endParaRPr>
          </a:p>
          <a:p>
            <a:pPr indent="-330200" lvl="0" marL="457200" rtl="0">
              <a:spcBef>
                <a:spcPts val="1600"/>
              </a:spcBef>
              <a:spcAft>
                <a:spcPts val="1200"/>
              </a:spcAft>
              <a:buSzPts val="1600"/>
              <a:buChar char="●"/>
            </a:pPr>
            <a:r>
              <a:rPr lang="en" sz="1600">
                <a:solidFill>
                  <a:srgbClr val="1B1F22"/>
                </a:solidFill>
              </a:rPr>
              <a:t>How can I spend my ad dollars to get the </a:t>
            </a:r>
            <a:r>
              <a:rPr lang="en" sz="1600">
                <a:solidFill>
                  <a:srgbClr val="1B1F22"/>
                </a:solidFill>
                <a:latin typeface="Lato Black"/>
                <a:ea typeface="Lato Black"/>
                <a:cs typeface="Lato Black"/>
                <a:sym typeface="Lato Black"/>
              </a:rPr>
              <a:t>most </a:t>
            </a:r>
            <a:r>
              <a:rPr lang="en" sz="1600">
                <a:solidFill>
                  <a:srgbClr val="1B1F22"/>
                </a:solidFill>
              </a:rPr>
              <a:t>sales at the </a:t>
            </a:r>
            <a:r>
              <a:rPr lang="en" sz="1600">
                <a:solidFill>
                  <a:srgbClr val="1B1F22"/>
                </a:solidFill>
                <a:latin typeface="Lato Black"/>
                <a:ea typeface="Lato Black"/>
                <a:cs typeface="Lato Black"/>
                <a:sym typeface="Lato Black"/>
              </a:rPr>
              <a:t>lowest </a:t>
            </a:r>
            <a:r>
              <a:rPr lang="en" sz="1600">
                <a:solidFill>
                  <a:srgbClr val="1B1F22"/>
                </a:solidFill>
              </a:rPr>
              <a:t>cost-per-sale?</a:t>
            </a:r>
            <a:endParaRPr sz="1600"/>
          </a:p>
        </p:txBody>
      </p:sp>
      <p:sp>
        <p:nvSpPr>
          <p:cNvPr id="86" name="Shape 8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None/>
            </a:pPr>
            <a:r>
              <a:rPr b="1" lang="en" sz="2100">
                <a:solidFill>
                  <a:schemeClr val="dk1"/>
                </a:solidFill>
              </a:rPr>
              <a:t>What factors of an ad buy affect conversion from lead to sale?</a:t>
            </a:r>
            <a:endParaRPr b="1" sz="2100">
              <a:solidFill>
                <a:schemeClr val="dk1"/>
              </a:solidFill>
            </a:endParaRPr>
          </a:p>
          <a:p>
            <a:pPr indent="-330200" lvl="0" marL="457200" rtl="0">
              <a:spcBef>
                <a:spcPts val="1600"/>
              </a:spcBef>
              <a:spcAft>
                <a:spcPts val="1200"/>
              </a:spcAft>
              <a:buSzPts val="1600"/>
              <a:buChar char="●"/>
            </a:pPr>
            <a:r>
              <a:rPr lang="en" sz="1600">
                <a:solidFill>
                  <a:srgbClr val="1B1F22"/>
                </a:solidFill>
              </a:rPr>
              <a:t>Determine the o</a:t>
            </a:r>
            <a:r>
              <a:rPr lang="en" sz="1600">
                <a:solidFill>
                  <a:srgbClr val="1B1F22"/>
                </a:solidFill>
              </a:rPr>
              <a:t>ptim</a:t>
            </a:r>
            <a:r>
              <a:rPr lang="en" sz="1600">
                <a:solidFill>
                  <a:srgbClr val="1B1F22"/>
                </a:solidFill>
              </a:rPr>
              <a:t>al</a:t>
            </a:r>
            <a:r>
              <a:rPr lang="en" sz="1600">
                <a:solidFill>
                  <a:srgbClr val="1B1F22"/>
                </a:solidFill>
              </a:rPr>
              <a:t> media placement to hit the most efficient cost-per-sale.</a:t>
            </a:r>
            <a:endParaRPr sz="1600">
              <a:solidFill>
                <a:srgbClr val="1B1F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descr="Background pointer shape in timeline graphic" id="266" name="Shape 26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67" name="Shape 26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Finalize model</a:t>
            </a:r>
            <a:endParaRPr b="1" sz="1600">
              <a:solidFill>
                <a:schemeClr val="lt1"/>
              </a:solidFill>
            </a:endParaRPr>
          </a:p>
        </p:txBody>
      </p:sp>
      <p:grpSp>
        <p:nvGrpSpPr>
          <p:cNvPr id="268" name="Shape 268"/>
          <p:cNvGrpSpPr/>
          <p:nvPr/>
        </p:nvGrpSpPr>
        <p:grpSpPr>
          <a:xfrm>
            <a:off x="2684632" y="2938958"/>
            <a:ext cx="198900" cy="593656"/>
            <a:chOff x="2223534" y="2938958"/>
            <a:chExt cx="198900" cy="593656"/>
          </a:xfrm>
        </p:grpSpPr>
        <p:cxnSp>
          <p:nvCxnSpPr>
            <p:cNvPr id="269" name="Shape 26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70" name="Shape 27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1" name="Shape 271"/>
          <p:cNvSpPr txBox="1"/>
          <p:nvPr>
            <p:ph idx="4294967295" type="body"/>
          </p:nvPr>
        </p:nvSpPr>
        <p:spPr>
          <a:xfrm>
            <a:off x="1244323" y="3757725"/>
            <a:ext cx="2623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Continue testing variations of decision tree with different feature columns and node limitations</a:t>
            </a:r>
            <a:endParaRPr sz="1600"/>
          </a:p>
        </p:txBody>
      </p:sp>
      <p:sp>
        <p:nvSpPr>
          <p:cNvPr descr="Background pointer shape in timeline graphic" id="272" name="Shape 27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73" name="Shape 273"/>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Train users</a:t>
            </a:r>
            <a:endParaRPr b="1" sz="1600">
              <a:solidFill>
                <a:schemeClr val="lt1"/>
              </a:solidFill>
            </a:endParaRPr>
          </a:p>
        </p:txBody>
      </p:sp>
      <p:grpSp>
        <p:nvGrpSpPr>
          <p:cNvPr id="274" name="Shape 274"/>
          <p:cNvGrpSpPr/>
          <p:nvPr/>
        </p:nvGrpSpPr>
        <p:grpSpPr>
          <a:xfrm>
            <a:off x="4319545" y="1610215"/>
            <a:ext cx="198900" cy="593656"/>
            <a:chOff x="3918084" y="1610215"/>
            <a:chExt cx="198900" cy="593656"/>
          </a:xfrm>
        </p:grpSpPr>
        <p:cxnSp>
          <p:nvCxnSpPr>
            <p:cNvPr id="275" name="Shape 27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76" name="Shape 27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7" name="Shape 277"/>
          <p:cNvSpPr txBox="1"/>
          <p:nvPr>
            <p:ph idx="4294967295" type="body"/>
          </p:nvPr>
        </p:nvSpPr>
        <p:spPr>
          <a:xfrm>
            <a:off x="3642769" y="501517"/>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Train media buyers to understand &amp; interpret decision tree</a:t>
            </a:r>
            <a:endParaRPr sz="1600"/>
          </a:p>
        </p:txBody>
      </p:sp>
      <p:sp>
        <p:nvSpPr>
          <p:cNvPr descr="Background pointer shape in timeline graphic" id="278" name="Shape 27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79" name="Shape 27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Assess accuracy</a:t>
            </a:r>
            <a:endParaRPr b="1" sz="1600">
              <a:solidFill>
                <a:schemeClr val="lt1"/>
              </a:solidFill>
            </a:endParaRPr>
          </a:p>
        </p:txBody>
      </p:sp>
      <p:grpSp>
        <p:nvGrpSpPr>
          <p:cNvPr id="280" name="Shape 280"/>
          <p:cNvGrpSpPr/>
          <p:nvPr/>
        </p:nvGrpSpPr>
        <p:grpSpPr>
          <a:xfrm>
            <a:off x="5973070" y="2938958"/>
            <a:ext cx="198900" cy="593656"/>
            <a:chOff x="5958946" y="2938958"/>
            <a:chExt cx="198900" cy="593656"/>
          </a:xfrm>
        </p:grpSpPr>
        <p:cxnSp>
          <p:nvCxnSpPr>
            <p:cNvPr id="281" name="Shape 28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82" name="Shape 28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3" name="Shape 283"/>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Use 10 week mature sales data to re-review predictive accuracy</a:t>
            </a:r>
            <a:endParaRPr sz="1600"/>
          </a:p>
        </p:txBody>
      </p:sp>
      <p:sp>
        <p:nvSpPr>
          <p:cNvPr descr="Background pointer shape in timeline graphic" id="284" name="Shape 28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85" name="Shape 28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Adjust buying</a:t>
            </a:r>
            <a:endParaRPr b="1" sz="1600">
              <a:solidFill>
                <a:schemeClr val="lt1"/>
              </a:solidFill>
            </a:endParaRPr>
          </a:p>
        </p:txBody>
      </p:sp>
      <p:sp>
        <p:nvSpPr>
          <p:cNvPr id="286" name="Shape 286"/>
          <p:cNvSpPr txBox="1"/>
          <p:nvPr>
            <p:ph idx="4294967295" type="body"/>
          </p:nvPr>
        </p:nvSpPr>
        <p:spPr>
          <a:xfrm>
            <a:off x="6685979" y="571242"/>
            <a:ext cx="2242800" cy="906300"/>
          </a:xfrm>
          <a:prstGeom prst="rect">
            <a:avLst/>
          </a:prstGeom>
        </p:spPr>
        <p:txBody>
          <a:bodyPr anchorCtr="0" anchor="ctr" bIns="91425" lIns="91425" spcFirstLastPara="1" rIns="91425" wrap="square" tIns="91425">
            <a:noAutofit/>
          </a:bodyPr>
          <a:lstStyle/>
          <a:p>
            <a:pPr indent="0" lvl="0" marL="0">
              <a:lnSpc>
                <a:spcPct val="100000"/>
              </a:lnSpc>
              <a:spcBef>
                <a:spcPts val="0"/>
              </a:spcBef>
              <a:spcAft>
                <a:spcPts val="0"/>
              </a:spcAft>
              <a:buNone/>
            </a:pPr>
            <a:r>
              <a:rPr b="1" lang="en" sz="1600"/>
              <a:t>Implementation </a:t>
            </a:r>
            <a:endParaRPr b="1" sz="1600"/>
          </a:p>
          <a:p>
            <a:pPr indent="0" lvl="0" marL="0" rtl="0">
              <a:lnSpc>
                <a:spcPct val="100000"/>
              </a:lnSpc>
              <a:spcBef>
                <a:spcPts val="1600"/>
              </a:spcBef>
              <a:spcAft>
                <a:spcPts val="1600"/>
              </a:spcAft>
              <a:buNone/>
            </a:pPr>
            <a:r>
              <a:rPr lang="en" sz="1600"/>
              <a:t>Adjust buying based on the decision tree</a:t>
            </a:r>
            <a:endParaRPr sz="1600"/>
          </a:p>
        </p:txBody>
      </p:sp>
      <p:sp>
        <p:nvSpPr>
          <p:cNvPr id="287" name="Shape 287"/>
          <p:cNvSpPr txBox="1"/>
          <p:nvPr>
            <p:ph idx="4294967295" type="title"/>
          </p:nvPr>
        </p:nvSpPr>
        <p:spPr>
          <a:xfrm>
            <a:off x="122925" y="42300"/>
            <a:ext cx="3318900" cy="68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Steps</a:t>
            </a:r>
            <a:endParaRPr/>
          </a:p>
        </p:txBody>
      </p:sp>
      <p:grpSp>
        <p:nvGrpSpPr>
          <p:cNvPr id="288" name="Shape 288"/>
          <p:cNvGrpSpPr/>
          <p:nvPr/>
        </p:nvGrpSpPr>
        <p:grpSpPr>
          <a:xfrm>
            <a:off x="7669807" y="1610215"/>
            <a:ext cx="198900" cy="593656"/>
            <a:chOff x="3918084" y="1610215"/>
            <a:chExt cx="198900" cy="593656"/>
          </a:xfrm>
        </p:grpSpPr>
        <p:cxnSp>
          <p:nvCxnSpPr>
            <p:cNvPr id="289" name="Shape 28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90" name="Shape 29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91" name="Shape 291"/>
          <p:cNvCxnSpPr/>
          <p:nvPr/>
        </p:nvCxnSpPr>
        <p:spPr>
          <a:xfrm>
            <a:off x="40475" y="722400"/>
            <a:ext cx="33189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Goals</a:t>
            </a:r>
            <a:endParaRPr/>
          </a:p>
        </p:txBody>
      </p:sp>
      <p:sp>
        <p:nvSpPr>
          <p:cNvPr id="92" name="Shape 92"/>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For Model</a:t>
            </a:r>
            <a:endParaRPr b="1" sz="2100">
              <a:solidFill>
                <a:schemeClr val="dk1"/>
              </a:solidFill>
            </a:endParaRPr>
          </a:p>
          <a:p>
            <a:pPr indent="-330200" lvl="0" marL="457200">
              <a:spcBef>
                <a:spcPts val="1600"/>
              </a:spcBef>
              <a:spcAft>
                <a:spcPts val="1200"/>
              </a:spcAft>
              <a:buSzPts val="1600"/>
              <a:buChar char="●"/>
            </a:pPr>
            <a:r>
              <a:rPr lang="en" sz="1600"/>
              <a:t>Predict the cost-per-sale of an ad based on factors of the media placement and initial lead information</a:t>
            </a:r>
            <a:endParaRPr sz="1600"/>
          </a:p>
        </p:txBody>
      </p:sp>
      <p:sp>
        <p:nvSpPr>
          <p:cNvPr id="93" name="Shape 93"/>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In Practice</a:t>
            </a:r>
            <a:endParaRPr b="1" sz="2100">
              <a:solidFill>
                <a:schemeClr val="dk1"/>
              </a:solidFill>
            </a:endParaRPr>
          </a:p>
          <a:p>
            <a:pPr indent="-330200" lvl="0" marL="457200" rtl="0">
              <a:spcBef>
                <a:spcPts val="1600"/>
              </a:spcBef>
              <a:spcAft>
                <a:spcPts val="0"/>
              </a:spcAft>
              <a:buSzPts val="1600"/>
              <a:buChar char="●"/>
            </a:pPr>
            <a:r>
              <a:rPr i="1" lang="en" sz="1600"/>
              <a:t>Cost-per-sale information isn’t available for 10 weeks</a:t>
            </a:r>
            <a:endParaRPr i="1" sz="1600"/>
          </a:p>
          <a:p>
            <a:pPr indent="-330200" lvl="0" marL="457200">
              <a:spcBef>
                <a:spcPts val="1200"/>
              </a:spcBef>
              <a:spcAft>
                <a:spcPts val="1200"/>
              </a:spcAft>
              <a:buSzPts val="1600"/>
              <a:buChar char="●"/>
            </a:pPr>
            <a:r>
              <a:rPr lang="en" sz="1600"/>
              <a:t>Use the predicted cost-per-sale to optimize ad buys accordingly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 metrics and assumptions</a:t>
            </a:r>
            <a:endParaRPr/>
          </a:p>
        </p:txBody>
      </p:sp>
      <p:sp>
        <p:nvSpPr>
          <p:cNvPr id="99" name="Shape 99"/>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Assumptions</a:t>
            </a:r>
            <a:endParaRPr b="1" sz="2100">
              <a:solidFill>
                <a:schemeClr val="dk1"/>
              </a:solidFill>
            </a:endParaRPr>
          </a:p>
          <a:p>
            <a:pPr indent="-330200" lvl="0" marL="457200" rtl="0">
              <a:spcBef>
                <a:spcPts val="1600"/>
              </a:spcBef>
              <a:spcAft>
                <a:spcPts val="0"/>
              </a:spcAft>
              <a:buSzPts val="1600"/>
              <a:buChar char="●"/>
            </a:pPr>
            <a:r>
              <a:rPr lang="en" sz="1600"/>
              <a:t>All media buying and sales data is accurate</a:t>
            </a:r>
            <a:endParaRPr sz="1600"/>
          </a:p>
          <a:p>
            <a:pPr indent="-330200" lvl="0" marL="457200" rtl="0">
              <a:spcBef>
                <a:spcPts val="1200"/>
              </a:spcBef>
              <a:spcAft>
                <a:spcPts val="0"/>
              </a:spcAft>
              <a:buSzPts val="1600"/>
              <a:buChar char="●"/>
            </a:pPr>
            <a:r>
              <a:rPr lang="en" sz="1600"/>
              <a:t>All sales are created equal </a:t>
            </a:r>
            <a:endParaRPr sz="1600"/>
          </a:p>
          <a:p>
            <a:pPr indent="-330200" lvl="0" marL="457200">
              <a:spcBef>
                <a:spcPts val="1200"/>
              </a:spcBef>
              <a:spcAft>
                <a:spcPts val="1200"/>
              </a:spcAft>
              <a:buSzPts val="1600"/>
              <a:buChar char="●"/>
            </a:pPr>
            <a:r>
              <a:rPr lang="en" sz="1600"/>
              <a:t>All placements are being purchased at the lowest rate possible</a:t>
            </a:r>
            <a:endParaRPr sz="1600"/>
          </a:p>
        </p:txBody>
      </p:sp>
      <p:sp>
        <p:nvSpPr>
          <p:cNvPr id="100" name="Shape 100"/>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Initial metrics</a:t>
            </a:r>
            <a:endParaRPr b="1" sz="2100">
              <a:solidFill>
                <a:schemeClr val="dk1"/>
              </a:solidFill>
            </a:endParaRPr>
          </a:p>
          <a:p>
            <a:pPr indent="-330200" lvl="0" marL="457200" rtl="0">
              <a:spcBef>
                <a:spcPts val="1600"/>
              </a:spcBef>
              <a:spcAft>
                <a:spcPts val="0"/>
              </a:spcAft>
              <a:buSzPts val="1600"/>
              <a:buChar char="●"/>
            </a:pPr>
            <a:r>
              <a:rPr lang="en" sz="1600"/>
              <a:t>Mean CPS: $315</a:t>
            </a:r>
            <a:endParaRPr sz="1600"/>
          </a:p>
          <a:p>
            <a:pPr indent="-330200" lvl="0" marL="457200">
              <a:spcBef>
                <a:spcPts val="1200"/>
              </a:spcBef>
              <a:spcAft>
                <a:spcPts val="1200"/>
              </a:spcAft>
              <a:buSzPts val="1600"/>
              <a:buChar char="●"/>
            </a:pPr>
            <a:r>
              <a:rPr lang="en" sz="1600"/>
              <a:t>RMSE of a null model: 1570</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11" name="Shape 11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General Set-Up</a:t>
            </a:r>
            <a:endParaRPr b="1" sz="2100">
              <a:solidFill>
                <a:schemeClr val="dk1"/>
              </a:solidFill>
            </a:endParaRPr>
          </a:p>
          <a:p>
            <a:pPr indent="-330200" lvl="0" marL="457200" rtl="0">
              <a:spcBef>
                <a:spcPts val="0"/>
              </a:spcBef>
              <a:spcAft>
                <a:spcPts val="0"/>
              </a:spcAft>
              <a:buSzPts val="1600"/>
              <a:buChar char="●"/>
            </a:pPr>
            <a:r>
              <a:rPr lang="en" sz="1600"/>
              <a:t>Load data, drop unnecessary and collinear columns</a:t>
            </a:r>
            <a:endParaRPr sz="1600"/>
          </a:p>
          <a:p>
            <a:pPr indent="-330200" lvl="0" marL="457200" rtl="0">
              <a:spcBef>
                <a:spcPts val="0"/>
              </a:spcBef>
              <a:spcAft>
                <a:spcPts val="0"/>
              </a:spcAft>
              <a:buSzPts val="1600"/>
              <a:buChar char="●"/>
            </a:pPr>
            <a:r>
              <a:rPr lang="en" sz="1600"/>
              <a:t>Create dummies for the categorical variables: Access Code, Station Code, Length, Program, Affiliate, Market, and Air Type</a:t>
            </a:r>
            <a:endParaRPr sz="1600"/>
          </a:p>
          <a:p>
            <a:pPr indent="-330200" lvl="0" marL="457200" rtl="0">
              <a:spcBef>
                <a:spcPts val="0"/>
              </a:spcBef>
              <a:spcAft>
                <a:spcPts val="0"/>
              </a:spcAft>
              <a:buSzPts val="1600"/>
              <a:buChar char="●"/>
            </a:pPr>
            <a:r>
              <a:rPr lang="en" sz="1600"/>
              <a:t>Combine all dummies to form resulting dataframe with 327 columns available for model</a:t>
            </a:r>
            <a:endParaRPr sz="1600"/>
          </a:p>
          <a:p>
            <a:pPr indent="0" lvl="0" marL="0" rtl="0">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17" name="Shape 117"/>
          <p:cNvSpPr txBox="1"/>
          <p:nvPr>
            <p:ph idx="1" type="body"/>
          </p:nvPr>
        </p:nvSpPr>
        <p:spPr>
          <a:xfrm>
            <a:off x="2400251" y="1154525"/>
            <a:ext cx="5646300" cy="3002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Load data, drop unnecessary and collinear columns</a:t>
            </a:r>
            <a:endParaRPr sz="2400"/>
          </a:p>
        </p:txBody>
      </p:sp>
      <p:pic>
        <p:nvPicPr>
          <p:cNvPr id="118" name="Shape 118"/>
          <p:cNvPicPr preferRelativeResize="0"/>
          <p:nvPr/>
        </p:nvPicPr>
        <p:blipFill rotWithShape="1">
          <a:blip r:embed="rId3">
            <a:alphaModFix/>
          </a:blip>
          <a:srcRect b="0" l="11422" r="1446" t="0"/>
          <a:stretch/>
        </p:blipFill>
        <p:spPr>
          <a:xfrm>
            <a:off x="2571750" y="1605650"/>
            <a:ext cx="6464900" cy="284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Decision Tree Regressor</a:t>
            </a:r>
            <a:endParaRPr/>
          </a:p>
        </p:txBody>
      </p:sp>
      <p:sp>
        <p:nvSpPr>
          <p:cNvPr id="124" name="Shape 124"/>
          <p:cNvSpPr txBox="1"/>
          <p:nvPr>
            <p:ph idx="1" type="body"/>
          </p:nvPr>
        </p:nvSpPr>
        <p:spPr>
          <a:xfrm>
            <a:off x="2400250" y="1211350"/>
            <a:ext cx="6137100" cy="3002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Create dummies for the categorical variables: Access Code, Station Code, Length, Program, Affiliate, Market, and Air Type</a:t>
            </a:r>
            <a:endParaRPr sz="1600"/>
          </a:p>
          <a:p>
            <a:pPr indent="0" lvl="0" marL="0" rtl="0">
              <a:spcBef>
                <a:spcPts val="1600"/>
              </a:spcBef>
              <a:spcAft>
                <a:spcPts val="1600"/>
              </a:spcAft>
              <a:buNone/>
            </a:pPr>
            <a:r>
              <a:t/>
            </a:r>
            <a:endParaRPr sz="2400"/>
          </a:p>
        </p:txBody>
      </p:sp>
      <p:pic>
        <p:nvPicPr>
          <p:cNvPr id="125" name="Shape 125"/>
          <p:cNvPicPr preferRelativeResize="0"/>
          <p:nvPr/>
        </p:nvPicPr>
        <p:blipFill rotWithShape="1">
          <a:blip r:embed="rId3">
            <a:alphaModFix/>
          </a:blip>
          <a:srcRect b="0" l="11446" r="1179" t="0"/>
          <a:stretch/>
        </p:blipFill>
        <p:spPr>
          <a:xfrm>
            <a:off x="2924975" y="1832875"/>
            <a:ext cx="5202324" cy="280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