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0" r:id="rId3"/>
    <p:sldId id="259" r:id="rId4"/>
    <p:sldId id="292" r:id="rId5"/>
    <p:sldId id="257" r:id="rId6"/>
    <p:sldId id="293" r:id="rId7"/>
    <p:sldId id="258" r:id="rId8"/>
    <p:sldId id="290" r:id="rId9"/>
    <p:sldId id="295" r:id="rId10"/>
    <p:sldId id="296" r:id="rId11"/>
    <p:sldId id="289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27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30202"/>
    <a:srgbClr val="A6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7082E3-EFE5-3D8B-7810-00B36CF8B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65B4D-1284-438D-52C0-7D5978125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496-12C6-472A-A9EE-88459ACA632E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1D645-51BD-AA0A-18B2-EDADFDE36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DDBB-DD92-1541-D85A-9BD864597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DA1BF-6D35-4D20-8DAC-F6D002D1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4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C991-2F79-4149-A1BA-1FD195D223D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80108-AD37-4FD0-A5BF-31548152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C54C9-4137-4D59-8BA9-657568367775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9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277A-42BA-4FB8-B9B6-385C64905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65D0-E549-DCD6-4AA7-57B234015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1DC0-DF9A-47D2-CDD7-0F5E31D7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7E9F-421C-965B-A1FC-AC3D349A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2FA1-109E-CB0C-A1A1-85F21A20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0287-5CC7-2AC0-FC0C-24CDE31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927FB-10BC-4A31-AE41-B99696F9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8171-A16F-7741-E15D-E551963E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B899-554B-B97D-47DA-FC8234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3114-F0D7-4361-CA91-676F3EC0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332BC-B36A-87FB-21CC-45785A6BE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B2A3F-7109-F405-C368-5C65C13E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0A56-C168-4C84-B790-E23C04DB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679-A275-5636-82C7-B07DD64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B04F-9F0C-C263-2B35-1399F208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332F-8FDC-E553-1AF7-6FBFD171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E4E8-85A5-E3A6-A6EF-A43AC0B9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8590-7228-C8B9-EB1E-A1E265AF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42D0-99BE-A489-35A3-CFB5CF78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0071-A35C-F845-9B1D-6EF3FAA5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04BA-ED78-07B2-1181-5D414D8D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03B9-16BA-F8D5-1F76-98F8B389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F0BA-16D5-6681-E50B-ED8BB7A9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2A4C-8D36-7186-E7D2-A599CDE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26EF-EDC8-742F-D430-B6864AAF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B428-CE38-8F73-10CE-ED48458A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95B6-569B-5CB4-B255-D07A9786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F176-D132-89CE-3FFF-4D688308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B1AF-CCEB-873C-EFCE-46605E0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2D1D-53F6-745E-E82F-602DA51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F2B7E-9397-F0FC-2036-24A1698C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EF29-1D7E-ABE6-0C48-E2F24B7E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E8BB-5CB3-6505-ABC2-3BE19444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208A-C09F-E44E-CFC6-F9554A985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1ED99-AB87-A315-F43A-6880CC170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43D5-FFEE-8903-443F-CFB9B004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C14F-7FC8-27F6-7635-A3F75C4F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24152-D3F7-6D09-DFA4-1F2F29EF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99B6A-5139-CDE8-F440-7CCB39E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FC4B-611E-1205-6900-74C74CEE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65D9-45F1-6735-565A-EFBFCEB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8865-D651-D3D9-63ED-D9B11F6B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5E25F-5F8F-92DC-84A8-8020B490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C7771-B4CC-E333-6100-3EB93A15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1EAC-BA03-A721-A548-14EDCE60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C11B9-6B3E-CF21-E327-470E64C3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614C-71B1-12FC-2937-E173EB0F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B277-02EF-C85E-1F50-8D13FCC3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CB6D-1FE0-B4FF-19AA-A04D9309E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B6C0-250F-16E6-49E7-C1BC3802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BAE4-7E8F-1AB0-43AB-DE858B4F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4F4F-9939-7845-213C-0A22F90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7F1-FFA5-1F42-DF1B-44BF10FD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88CF1-408D-CBB5-3306-0962EED1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CC9CE-FD9B-D742-0190-18FEEAB6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74EF5-D59B-58FC-F3C8-0AAC43C6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AC8-1702-4915-8A4A-73DF33B76D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B377-EE08-BF52-6D7B-DE471A7F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5AEE8-CFAC-0F3C-18C4-A1A0386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1C21-65F8-4925-B1A2-C42DA9ED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D8496-EDA8-93B5-943A-3E357328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34F2-DCEA-B4B9-DB73-68E31EE60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88DE-8C3D-B0FE-C897-AA08B7BC0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DAC8-1702-4915-8A4A-73DF33B76D5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3159-664A-06BA-A045-6940ED77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65EE-A5C9-7E0D-E3AB-FFBB42EC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1C21-65F8-4925-B1A2-C42DA9ED0E5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emblem, logo, symbol, trademark&#10;&#10;Description automatically generated">
            <a:extLst>
              <a:ext uri="{FF2B5EF4-FFF2-40B4-BE49-F238E27FC236}">
                <a16:creationId xmlns:a16="http://schemas.microsoft.com/office/drawing/2014/main" id="{FB24A843-5F92-008F-5091-31302E3F866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72" y="4909213"/>
            <a:ext cx="1442328" cy="181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1BC25-F5C3-2D63-8FE5-1961EB992039}"/>
              </a:ext>
            </a:extLst>
          </p:cNvPr>
          <p:cNvSpPr txBox="1"/>
          <p:nvPr userDrawn="1"/>
        </p:nvSpPr>
        <p:spPr>
          <a:xfrm>
            <a:off x="767472" y="6354246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0" i="1" u="none" dirty="0">
                <a:solidFill>
                  <a:schemeClr val="tx1"/>
                </a:solidFill>
              </a:rPr>
              <a:t>Ing. Hugo Felipe Torrico Márquez</a:t>
            </a:r>
            <a:endParaRPr lang="en-US" b="0" i="1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1755963"/>
            <a:ext cx="7772400" cy="2387600"/>
          </a:xfrm>
        </p:spPr>
        <p:txBody>
          <a:bodyPr>
            <a:normAutofit/>
          </a:bodyPr>
          <a:lstStyle/>
          <a:p>
            <a:r>
              <a:rPr lang="es-ES" dirty="0"/>
              <a:t>Seguridad API REST</a:t>
            </a:r>
            <a:br>
              <a:rPr lang="es-ES" dirty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0" y="4235638"/>
            <a:ext cx="6858000" cy="1655762"/>
          </a:xfrm>
        </p:spPr>
        <p:txBody>
          <a:bodyPr/>
          <a:lstStyle/>
          <a:p>
            <a:r>
              <a:rPr lang="es-PE" dirty="0"/>
              <a:t>Facultad de Ingeniería Eléctrica y Electrónica (FIEE)</a:t>
            </a:r>
          </a:p>
          <a:p>
            <a:r>
              <a:rPr lang="es-PE" dirty="0"/>
              <a:t>Universidad Nacional de Ingeniería (UNI)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87" y="426600"/>
            <a:ext cx="2586825" cy="108000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0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</a:t>
            </a:r>
            <a:r>
              <a:rPr lang="en-U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</a:t>
            </a:r>
            <a:r>
              <a:rPr lang="en-U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C#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10</a:t>
            </a:fld>
            <a:endParaRPr lang="es-PE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014DA0FF-713A-93BB-3FF6-AE7A3F8FA48C}"/>
              </a:ext>
            </a:extLst>
          </p:cNvPr>
          <p:cNvSpPr/>
          <p:nvPr/>
        </p:nvSpPr>
        <p:spPr>
          <a:xfrm>
            <a:off x="4050575" y="2179242"/>
            <a:ext cx="42214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</a:t>
            </a:r>
            <a:r>
              <a:rPr lang="en-US" sz="3200" dirty="0" err="1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</a:t>
            </a: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es C#?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068760D-F213-CC79-496A-6CC54A5EF171}"/>
              </a:ext>
            </a:extLst>
          </p:cNvPr>
          <p:cNvSpPr/>
          <p:nvPr/>
        </p:nvSpPr>
        <p:spPr>
          <a:xfrm>
            <a:off x="1511559" y="2873829"/>
            <a:ext cx="9563878" cy="1819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49"/>
              </a:lnSpc>
              <a:buNone/>
            </a:pPr>
            <a:r>
              <a:rPr lang="es-ES" sz="2400" dirty="0"/>
              <a:t>C# es un lenguaje de programación orientado a objetos que se utiliza para desarrollar aplicaciones de Windows y aplicaciones web. Se utiliza ampliamente para crear servicios web </a:t>
            </a:r>
            <a:r>
              <a:rPr lang="es-ES" sz="2400" dirty="0" err="1"/>
              <a:t>RESTful</a:t>
            </a:r>
            <a:r>
              <a:rPr lang="es-ES" sz="2400" dirty="0"/>
              <a:t>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9C88679-6615-B2CA-E21E-5EE0D12E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52" y="4349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5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075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94333" y="721926"/>
            <a:ext cx="10803334" cy="11946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Códigos HTTP: su papel en la seguridad de API REST</a:t>
            </a:r>
          </a:p>
        </p:txBody>
      </p:sp>
      <p:sp>
        <p:nvSpPr>
          <p:cNvPr id="5" name="Shape 2"/>
          <p:cNvSpPr/>
          <p:nvPr/>
        </p:nvSpPr>
        <p:spPr>
          <a:xfrm>
            <a:off x="694332" y="2192271"/>
            <a:ext cx="3477717" cy="2516203"/>
          </a:xfrm>
          <a:prstGeom prst="roundRect">
            <a:avLst>
              <a:gd name="adj" fmla="val 1817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85825" y="2382356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200</a:t>
            </a:r>
          </a:p>
        </p:txBody>
      </p:sp>
      <p:sp>
        <p:nvSpPr>
          <p:cNvPr id="7" name="Text 4"/>
          <p:cNvSpPr/>
          <p:nvPr/>
        </p:nvSpPr>
        <p:spPr>
          <a:xfrm>
            <a:off x="885825" y="2864755"/>
            <a:ext cx="3094732" cy="1653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Cuando se utiliza correctamente indica que la solicitud se ha completado correctamente y que el servidor ha devuelto los datos </a:t>
            </a:r>
            <a:r>
              <a:rPr lang="en-US" sz="1458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solicitados</a:t>
            </a: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8" name="Shape 5"/>
          <p:cNvSpPr/>
          <p:nvPr/>
        </p:nvSpPr>
        <p:spPr>
          <a:xfrm>
            <a:off x="4357192" y="2192271"/>
            <a:ext cx="3477717" cy="2516203"/>
          </a:xfrm>
          <a:prstGeom prst="roundRect">
            <a:avLst>
              <a:gd name="adj" fmla="val 1817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548683" y="2382356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401</a:t>
            </a:r>
          </a:p>
        </p:txBody>
      </p:sp>
      <p:sp>
        <p:nvSpPr>
          <p:cNvPr id="10" name="Text 7"/>
          <p:cNvSpPr/>
          <p:nvPr/>
        </p:nvSpPr>
        <p:spPr>
          <a:xfrm>
            <a:off x="4548683" y="2864755"/>
            <a:ext cx="3094732" cy="992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Acceso no autorizado. El usuario no está autenticado y no se puede conceder acceso al recurso </a:t>
            </a:r>
            <a:r>
              <a:rPr lang="en-US" sz="1458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solicitado</a:t>
            </a: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11" name="Shape 8"/>
          <p:cNvSpPr/>
          <p:nvPr/>
        </p:nvSpPr>
        <p:spPr>
          <a:xfrm>
            <a:off x="8020050" y="2192271"/>
            <a:ext cx="3477717" cy="2516203"/>
          </a:xfrm>
          <a:prstGeom prst="roundRect">
            <a:avLst>
              <a:gd name="adj" fmla="val 1817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211543" y="2382356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403</a:t>
            </a:r>
          </a:p>
        </p:txBody>
      </p:sp>
      <p:sp>
        <p:nvSpPr>
          <p:cNvPr id="13" name="Text 10"/>
          <p:cNvSpPr/>
          <p:nvPr/>
        </p:nvSpPr>
        <p:spPr>
          <a:xfrm>
            <a:off x="8211542" y="2864755"/>
            <a:ext cx="3094732" cy="992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Prohibido. El usuario está autenticado, pero no tiene permiso para acceder al recurso solicitado</a:t>
            </a: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458" dirty="0"/>
          </a:p>
        </p:txBody>
      </p:sp>
      <p:sp>
        <p:nvSpPr>
          <p:cNvPr id="14" name="Shape 11"/>
          <p:cNvSpPr/>
          <p:nvPr/>
        </p:nvSpPr>
        <p:spPr>
          <a:xfrm>
            <a:off x="694333" y="4892254"/>
            <a:ext cx="10803334" cy="1193295"/>
          </a:xfrm>
          <a:prstGeom prst="roundRect">
            <a:avLst>
              <a:gd name="adj" fmla="val 3831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85825" y="5082339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500</a:t>
            </a:r>
          </a:p>
        </p:txBody>
      </p:sp>
      <p:sp>
        <p:nvSpPr>
          <p:cNvPr id="16" name="Text 13"/>
          <p:cNvSpPr/>
          <p:nvPr/>
        </p:nvSpPr>
        <p:spPr>
          <a:xfrm>
            <a:off x="885825" y="5564738"/>
            <a:ext cx="10420350" cy="330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24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Servidor interno de error. Indica que hubo un error en el servidor al procesar la </a:t>
            </a:r>
            <a:r>
              <a:rPr lang="en-US" sz="1458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solicitud</a:t>
            </a: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94333" y="667658"/>
            <a:ext cx="10375900" cy="5973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Autenticación</a:t>
            </a:r>
            <a:endParaRPr lang="en-US" sz="4400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 descr="Qué es la Autenticación por 2 Pasos y por qué es importante para su  seguridad? - TecnoSoluciones.com">
            <a:extLst>
              <a:ext uri="{FF2B5EF4-FFF2-40B4-BE49-F238E27FC236}">
                <a16:creationId xmlns:a16="http://schemas.microsoft.com/office/drawing/2014/main" id="{D68436D9-1215-6283-35BC-4F8F2E7C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862138"/>
            <a:ext cx="5867400" cy="39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0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ADC0901-972C-E69B-D2E5-BE0353E5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" y="0"/>
            <a:ext cx="12192000" cy="6858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93043" y="505250"/>
            <a:ext cx="7620000" cy="596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Autenticación</a:t>
            </a:r>
            <a:endParaRPr lang="en-US" sz="4400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93044" y="4004571"/>
            <a:ext cx="10805914" cy="36638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3329881" y="4004522"/>
            <a:ext cx="36909" cy="64205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140472" y="3798187"/>
            <a:ext cx="415826" cy="412768"/>
          </a:xfrm>
          <a:prstGeom prst="roundRect">
            <a:avLst>
              <a:gd name="adj" fmla="val 11076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272135" y="3825665"/>
            <a:ext cx="152400" cy="35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37"/>
              </a:lnSpc>
            </a:pPr>
            <a:r>
              <a:rPr lang="en-US" sz="218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2424212" y="4830108"/>
            <a:ext cx="1848148" cy="298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5"/>
              </a:lnSpc>
            </a:pP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Técnicas</a:t>
            </a: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de </a:t>
            </a: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autenticación</a:t>
            </a:r>
            <a:endParaRPr lang="en-US" sz="1822" dirty="0">
              <a:solidFill>
                <a:srgbClr val="A65B5B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77789" y="5311523"/>
            <a:ext cx="4941094" cy="990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619"/>
              </a:lnSpc>
            </a:pPr>
            <a:r>
              <a:rPr lang="es-E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Repasaremos múltiples técnicas de autenticación, como tokens, contraseñas y autenticación biométrica.</a:t>
            </a:r>
          </a:p>
        </p:txBody>
      </p:sp>
      <p:sp>
        <p:nvSpPr>
          <p:cNvPr id="11" name="Shape 8"/>
          <p:cNvSpPr/>
          <p:nvPr/>
        </p:nvSpPr>
        <p:spPr>
          <a:xfrm>
            <a:off x="6077546" y="3362570"/>
            <a:ext cx="36909" cy="64205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5888137" y="3798187"/>
            <a:ext cx="415826" cy="412768"/>
          </a:xfrm>
          <a:prstGeom prst="roundRect">
            <a:avLst>
              <a:gd name="adj" fmla="val 11076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019800" y="3825665"/>
            <a:ext cx="152400" cy="35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37"/>
              </a:lnSpc>
            </a:pPr>
            <a:r>
              <a:rPr lang="en-US" sz="218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183" dirty="0"/>
          </a:p>
        </p:txBody>
      </p:sp>
      <p:sp>
        <p:nvSpPr>
          <p:cNvPr id="14" name="Text 11"/>
          <p:cNvSpPr/>
          <p:nvPr/>
        </p:nvSpPr>
        <p:spPr>
          <a:xfrm>
            <a:off x="5171877" y="1376682"/>
            <a:ext cx="1848148" cy="298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Ámbitos</a:t>
            </a: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de </a:t>
            </a: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aplicación</a:t>
            </a:r>
            <a:endParaRPr lang="en-US" sz="1822" dirty="0">
              <a:solidFill>
                <a:srgbClr val="A65B5B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625454" y="1858098"/>
            <a:ext cx="4941094" cy="1320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619"/>
              </a:lnSpc>
            </a:pPr>
            <a:r>
              <a:rPr lang="es-E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Discutiremos los diferentes ámbitos de aplicación de la autenticación, incluyendo aplicaciones web y móviles.</a:t>
            </a:r>
          </a:p>
          <a:p>
            <a:pPr algn="ctr">
              <a:lnSpc>
                <a:spcPts val="2619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16" name="Shape 13"/>
          <p:cNvSpPr/>
          <p:nvPr/>
        </p:nvSpPr>
        <p:spPr>
          <a:xfrm>
            <a:off x="8825211" y="4004522"/>
            <a:ext cx="36909" cy="64205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8635802" y="3798187"/>
            <a:ext cx="415826" cy="412768"/>
          </a:xfrm>
          <a:prstGeom prst="roundRect">
            <a:avLst>
              <a:gd name="adj" fmla="val 11076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767465" y="3825665"/>
            <a:ext cx="152400" cy="35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37"/>
              </a:lnSpc>
            </a:pPr>
            <a:r>
              <a:rPr lang="en-US" sz="218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183" dirty="0"/>
          </a:p>
        </p:txBody>
      </p:sp>
      <p:sp>
        <p:nvSpPr>
          <p:cNvPr id="19" name="Text 16"/>
          <p:cNvSpPr/>
          <p:nvPr/>
        </p:nvSpPr>
        <p:spPr>
          <a:xfrm>
            <a:off x="7919542" y="4830108"/>
            <a:ext cx="1848148" cy="298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5"/>
              </a:lnSpc>
            </a:pP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Implementación</a:t>
            </a:r>
            <a:endParaRPr lang="en-US" sz="1822" dirty="0">
              <a:solidFill>
                <a:srgbClr val="A65B5B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6373119" y="5311523"/>
            <a:ext cx="4941094" cy="990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619"/>
              </a:lnSpc>
            </a:pPr>
            <a:r>
              <a:rPr lang="es-E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Veremos cómo implementar la autenticación en una API utilizando diferentes herramientas y librerías, y cómo abordar aspectos clave como la seguridad y la escalabilidad</a:t>
            </a:r>
            <a:endParaRPr lang="en-US" sz="1458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08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718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4" name="Picture 6" descr="Autenticación y Autorización">
            <a:extLst>
              <a:ext uri="{FF2B5EF4-FFF2-40B4-BE49-F238E27FC236}">
                <a16:creationId xmlns:a16="http://schemas.microsoft.com/office/drawing/2014/main" id="{41C4F07B-4340-B870-21B1-C713BE2A6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8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endParaRPr lang="en-US" sz="4400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15</a:t>
            </a:fld>
            <a:endParaRPr lang="es-PE"/>
          </a:p>
        </p:txBody>
      </p:sp>
      <p:pic>
        <p:nvPicPr>
          <p:cNvPr id="1026" name="Picture 2" descr="Cómo funciona un Token | Portinos">
            <a:extLst>
              <a:ext uri="{FF2B5EF4-FFF2-40B4-BE49-F238E27FC236}">
                <a16:creationId xmlns:a16="http://schemas.microsoft.com/office/drawing/2014/main" id="{911CFD7C-769D-1576-DD65-0CF5385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56" y="1580199"/>
            <a:ext cx="4882244" cy="387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33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JWT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16</a:t>
            </a:fld>
            <a:endParaRPr lang="es-PE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014DA0FF-713A-93BB-3FF6-AE7A3F8FA48C}"/>
              </a:ext>
            </a:extLst>
          </p:cNvPr>
          <p:cNvSpPr/>
          <p:nvPr/>
        </p:nvSpPr>
        <p:spPr>
          <a:xfrm>
            <a:off x="4050575" y="2179242"/>
            <a:ext cx="42214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</a:t>
            </a:r>
            <a:r>
              <a:rPr lang="en-US" sz="3200" dirty="0" err="1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</a:t>
            </a: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es JWT?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068760D-F213-CC79-496A-6CC54A5EF171}"/>
              </a:ext>
            </a:extLst>
          </p:cNvPr>
          <p:cNvSpPr/>
          <p:nvPr/>
        </p:nvSpPr>
        <p:spPr>
          <a:xfrm>
            <a:off x="1511559" y="2873829"/>
            <a:ext cx="9563878" cy="1819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49"/>
              </a:lnSpc>
              <a:buNone/>
            </a:pPr>
            <a:r>
              <a:rPr lang="es-ES" sz="2400" dirty="0"/>
              <a:t>Explicaremos qué son los tokens JWT (JSON Web Token), cómo se generan y cómo se utilizan para implementar autenticación y autorización en una API</a:t>
            </a:r>
          </a:p>
        </p:txBody>
      </p:sp>
      <p:pic>
        <p:nvPicPr>
          <p:cNvPr id="2054" name="Picture 6" descr="JSON Web Tokens - jwt.io">
            <a:extLst>
              <a:ext uri="{FF2B5EF4-FFF2-40B4-BE49-F238E27FC236}">
                <a16:creationId xmlns:a16="http://schemas.microsoft.com/office/drawing/2014/main" id="{1E3F807C-A78D-AD0D-59B2-1B804F92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75" y="4093841"/>
            <a:ext cx="3720446" cy="18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6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b="1" u="sng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 de token de acceso</a:t>
            </a:r>
            <a:endParaRPr lang="es-ES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17</a:t>
            </a:fld>
            <a:endParaRPr lang="es-PE"/>
          </a:p>
        </p:txBody>
      </p:sp>
      <p:pic>
        <p:nvPicPr>
          <p:cNvPr id="3074" name="Picture 2" descr="JWT Token - FlutterFlow Docs">
            <a:extLst>
              <a:ext uri="{FF2B5EF4-FFF2-40B4-BE49-F238E27FC236}">
                <a16:creationId xmlns:a16="http://schemas.microsoft.com/office/drawing/2014/main" id="{7A1F6E86-74D6-A8CE-7B3D-C66C3473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9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PE" b="1" u="sng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u="sng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ORS</a:t>
            </a:r>
            <a:endParaRPr lang="en-US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18</a:t>
            </a:fld>
            <a:endParaRPr lang="es-PE"/>
          </a:p>
        </p:txBody>
      </p:sp>
      <p:pic>
        <p:nvPicPr>
          <p:cNvPr id="5122" name="Picture 2" descr="CORS. Qué es, cómo funciona, para qué sirve y cómo solucionarlo">
            <a:extLst>
              <a:ext uri="{FF2B5EF4-FFF2-40B4-BE49-F238E27FC236}">
                <a16:creationId xmlns:a16="http://schemas.microsoft.com/office/drawing/2014/main" id="{199091C6-62B7-C4C9-E1D5-9F17C9FE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90688"/>
            <a:ext cx="1005840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RS Explained: Importance of Cross-Domain Resource Sharing in Web  Development">
            <a:extLst>
              <a:ext uri="{FF2B5EF4-FFF2-40B4-BE49-F238E27FC236}">
                <a16:creationId xmlns:a16="http://schemas.microsoft.com/office/drawing/2014/main" id="{25CD6C13-D54C-CAC7-4F99-3093E401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4594112"/>
            <a:ext cx="4233863" cy="13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9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PE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19</a:t>
            </a:fld>
            <a:endParaRPr lang="es-PE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014DA0FF-713A-93BB-3FF6-AE7A3F8FA48C}"/>
              </a:ext>
            </a:extLst>
          </p:cNvPr>
          <p:cNvSpPr/>
          <p:nvPr/>
        </p:nvSpPr>
        <p:spPr>
          <a:xfrm>
            <a:off x="4050575" y="2179242"/>
            <a:ext cx="42214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</a:t>
            </a:r>
            <a:r>
              <a:rPr lang="en-US" sz="3200" dirty="0" err="1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</a:t>
            </a: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es CURL?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068760D-F213-CC79-496A-6CC54A5EF171}"/>
              </a:ext>
            </a:extLst>
          </p:cNvPr>
          <p:cNvSpPr/>
          <p:nvPr/>
        </p:nvSpPr>
        <p:spPr>
          <a:xfrm>
            <a:off x="1511559" y="2873829"/>
            <a:ext cx="9563878" cy="10314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49"/>
              </a:lnSpc>
              <a:buNone/>
            </a:pPr>
            <a:r>
              <a:rPr lang="es-ES" sz="2400" dirty="0" err="1"/>
              <a:t>Curl</a:t>
            </a:r>
            <a:r>
              <a:rPr lang="es-ES" sz="2400" dirty="0"/>
              <a:t> es una herramienta de línea de comandos utilizada para interactuar con diferentes tipos de servicios web, incluyendo </a:t>
            </a:r>
            <a:r>
              <a:rPr lang="es-ES" sz="2400" dirty="0" err="1"/>
              <a:t>APIs</a:t>
            </a:r>
            <a:endParaRPr lang="es-ES" sz="2400" dirty="0"/>
          </a:p>
        </p:txBody>
      </p:sp>
      <p:pic>
        <p:nvPicPr>
          <p:cNvPr id="7172" name="Picture 4" descr="curl -G. Illustrating the -G option feature in… | by Nick Gibbon | Pareture  | Medium">
            <a:extLst>
              <a:ext uri="{FF2B5EF4-FFF2-40B4-BE49-F238E27FC236}">
                <a16:creationId xmlns:a16="http://schemas.microsoft.com/office/drawing/2014/main" id="{2DEADDB1-23C7-ABC4-CE1D-AB113342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4217748"/>
            <a:ext cx="4462210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7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u="sng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</a:t>
            </a:r>
            <a:endParaRPr lang="es-PE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220"/>
          </a:xfrm>
        </p:spPr>
        <p:txBody>
          <a:bodyPr>
            <a:normAutofit/>
          </a:bodyPr>
          <a:lstStyle/>
          <a:p>
            <a:r>
              <a:rPr lang="es-PE" dirty="0"/>
              <a:t>Seguridad de API </a:t>
            </a:r>
            <a:r>
              <a:rPr lang="es-PE" dirty="0" err="1"/>
              <a:t>Rest</a:t>
            </a:r>
            <a:r>
              <a:rPr lang="es-PE" dirty="0"/>
              <a:t> con Visual Studio y con el lenguaje C#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2</a:t>
            </a:fld>
            <a:endParaRPr lang="es-PE"/>
          </a:p>
        </p:txBody>
      </p:sp>
      <p:pic>
        <p:nvPicPr>
          <p:cNvPr id="1026" name="Picture 2" descr="C#">
            <a:extLst>
              <a:ext uri="{FF2B5EF4-FFF2-40B4-BE49-F238E27FC236}">
                <a16:creationId xmlns:a16="http://schemas.microsoft.com/office/drawing/2014/main" id="{F725ACC4-DABD-FFB3-03C0-F7D5F2D3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64" y="2817845"/>
            <a:ext cx="4429072" cy="26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Consejos y trucos para usar </a:t>
            </a:r>
            <a:r>
              <a:rPr lang="es-ES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curl</a:t>
            </a:r>
            <a:br>
              <a:rPr lang="es-E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20</a:t>
            </a:fld>
            <a:endParaRPr lang="es-PE"/>
          </a:p>
        </p:txBody>
      </p:sp>
      <p:pic>
        <p:nvPicPr>
          <p:cNvPr id="4098" name="Picture 2" descr="Copy as curl - Everything curl">
            <a:extLst>
              <a:ext uri="{FF2B5EF4-FFF2-40B4-BE49-F238E27FC236}">
                <a16:creationId xmlns:a16="http://schemas.microsoft.com/office/drawing/2014/main" id="{750E4C0B-4C0C-F6AB-6AF4-53C97EA7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78" y="1323974"/>
            <a:ext cx="6091244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7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368520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La seguridad de una API REST es crucial </a:t>
            </a:r>
          </a:p>
          <a:p>
            <a:pPr algn="just"/>
            <a:r>
              <a:rPr lang="es-ES" dirty="0"/>
              <a:t>La autenticación es esencial.</a:t>
            </a:r>
          </a:p>
          <a:p>
            <a:pPr algn="just"/>
            <a:r>
              <a:rPr lang="en-US" dirty="0" err="1"/>
              <a:t>Autorización</a:t>
            </a:r>
            <a:r>
              <a:rPr lang="en-US" dirty="0"/>
              <a:t> </a:t>
            </a:r>
            <a:r>
              <a:rPr lang="en-US" dirty="0" err="1"/>
              <a:t>adecuada</a:t>
            </a:r>
            <a:r>
              <a:rPr lang="en-US" dirty="0"/>
              <a:t>.</a:t>
            </a:r>
          </a:p>
          <a:p>
            <a:pPr algn="just"/>
            <a:r>
              <a:rPr lang="es-ES" dirty="0"/>
              <a:t>Protección contra ataques de seguridad</a:t>
            </a:r>
            <a:endParaRPr lang="en-US" dirty="0"/>
          </a:p>
          <a:p>
            <a:pPr algn="just"/>
            <a:r>
              <a:rPr lang="es-ES" dirty="0"/>
              <a:t>Seguridad en la capa de transporte</a:t>
            </a:r>
            <a:endParaRPr lang="es-PE" dirty="0"/>
          </a:p>
          <a:p>
            <a:pPr lvl="1"/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22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!Muchas gracias!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22</a:t>
            </a:fld>
            <a:endParaRPr lang="es-PE"/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40DC7B38-8463-4A7D-17CA-8CD4ABBB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87" y="426600"/>
            <a:ext cx="258682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u="sng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endParaRPr lang="es-PE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7631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API REST</a:t>
            </a:r>
          </a:p>
          <a:p>
            <a:r>
              <a:rPr lang="es-PE" dirty="0"/>
              <a:t>Códigos HTTP</a:t>
            </a:r>
          </a:p>
          <a:p>
            <a:r>
              <a:rPr lang="es-PE" dirty="0"/>
              <a:t>Implementación de API REST </a:t>
            </a:r>
          </a:p>
          <a:p>
            <a:r>
              <a:rPr lang="es-PE" dirty="0"/>
              <a:t>Autenticación y Autorización</a:t>
            </a:r>
          </a:p>
          <a:p>
            <a:r>
              <a:rPr lang="es-PE" dirty="0"/>
              <a:t>Token</a:t>
            </a:r>
          </a:p>
          <a:p>
            <a:r>
              <a:rPr lang="es-PE" dirty="0" err="1"/>
              <a:t>Cors</a:t>
            </a:r>
            <a:endParaRPr lang="es-PE" dirty="0"/>
          </a:p>
          <a:p>
            <a:r>
              <a:rPr lang="es-PE" dirty="0" err="1"/>
              <a:t>Curl</a:t>
            </a: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lvl="1"/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3</a:t>
            </a:fld>
            <a:endParaRPr lang="es-PE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316DF265-76B4-7630-3DC7-5FE5A31D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33" y="0"/>
            <a:ext cx="4605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8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ADC0901-972C-E69B-D2E5-BE0353E5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" y="0"/>
            <a:ext cx="12192000" cy="6858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93043" y="505250"/>
            <a:ext cx="7620000" cy="596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API REST: ¿Qué es y cómo </a:t>
            </a:r>
            <a:r>
              <a:rPr lang="en-US" sz="4400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funciona</a:t>
            </a: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Shape 2"/>
          <p:cNvSpPr/>
          <p:nvPr/>
        </p:nvSpPr>
        <p:spPr>
          <a:xfrm>
            <a:off x="693044" y="4004571"/>
            <a:ext cx="10805914" cy="36638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3329881" y="4004522"/>
            <a:ext cx="36909" cy="64205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140472" y="3798187"/>
            <a:ext cx="415826" cy="412768"/>
          </a:xfrm>
          <a:prstGeom prst="roundRect">
            <a:avLst>
              <a:gd name="adj" fmla="val 11076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272135" y="3825665"/>
            <a:ext cx="152400" cy="35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37"/>
              </a:lnSpc>
            </a:pPr>
            <a:r>
              <a:rPr lang="en-US" sz="218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2424212" y="4830108"/>
            <a:ext cx="1848148" cy="298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5"/>
              </a:lnSpc>
            </a:pP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</a:t>
            </a: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</a:t>
            </a: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es?</a:t>
            </a:r>
          </a:p>
        </p:txBody>
      </p:sp>
      <p:sp>
        <p:nvSpPr>
          <p:cNvPr id="10" name="Text 7"/>
          <p:cNvSpPr/>
          <p:nvPr/>
        </p:nvSpPr>
        <p:spPr>
          <a:xfrm>
            <a:off x="877789" y="5311523"/>
            <a:ext cx="4941094" cy="990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619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REST es un conjunto de principios de diseño para la creación de servicios web. Está basado en HTTP y se utiliza para acceder a recursos a través de URLs</a:t>
            </a:r>
            <a:r>
              <a:rPr lang="en-US" sz="145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455" dirty="0"/>
          </a:p>
        </p:txBody>
      </p:sp>
      <p:sp>
        <p:nvSpPr>
          <p:cNvPr id="11" name="Shape 8"/>
          <p:cNvSpPr/>
          <p:nvPr/>
        </p:nvSpPr>
        <p:spPr>
          <a:xfrm>
            <a:off x="6077546" y="3362570"/>
            <a:ext cx="36909" cy="64205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5888137" y="3798187"/>
            <a:ext cx="415826" cy="412768"/>
          </a:xfrm>
          <a:prstGeom prst="roundRect">
            <a:avLst>
              <a:gd name="adj" fmla="val 11076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019800" y="3825665"/>
            <a:ext cx="152400" cy="35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37"/>
              </a:lnSpc>
            </a:pPr>
            <a:r>
              <a:rPr lang="en-US" sz="218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183" dirty="0"/>
          </a:p>
        </p:txBody>
      </p:sp>
      <p:sp>
        <p:nvSpPr>
          <p:cNvPr id="14" name="Text 11"/>
          <p:cNvSpPr/>
          <p:nvPr/>
        </p:nvSpPr>
        <p:spPr>
          <a:xfrm>
            <a:off x="5171877" y="1376682"/>
            <a:ext cx="1848148" cy="298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¿Cómo </a:t>
            </a: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funciona</a:t>
            </a:r>
            <a:r>
              <a:rPr lang="en-US" sz="1822" dirty="0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?</a:t>
            </a:r>
          </a:p>
        </p:txBody>
      </p:sp>
      <p:sp>
        <p:nvSpPr>
          <p:cNvPr id="15" name="Text 12"/>
          <p:cNvSpPr/>
          <p:nvPr/>
        </p:nvSpPr>
        <p:spPr>
          <a:xfrm>
            <a:off x="3625454" y="1858098"/>
            <a:ext cx="4941094" cy="1320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619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clientes envían solicitudes a un servidor que contiene recursos, y el servidor devuelve una respuesta con datos que representan el recurso solicitado en un formato específico, como JSON o XML.</a:t>
            </a:r>
          </a:p>
        </p:txBody>
      </p:sp>
      <p:sp>
        <p:nvSpPr>
          <p:cNvPr id="16" name="Shape 13"/>
          <p:cNvSpPr/>
          <p:nvPr/>
        </p:nvSpPr>
        <p:spPr>
          <a:xfrm>
            <a:off x="8825211" y="4004522"/>
            <a:ext cx="36909" cy="642051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8635802" y="3798187"/>
            <a:ext cx="415826" cy="412768"/>
          </a:xfrm>
          <a:prstGeom prst="roundRect">
            <a:avLst>
              <a:gd name="adj" fmla="val 11076"/>
            </a:avLst>
          </a:prstGeom>
          <a:solidFill>
            <a:srgbClr val="F2F2F2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767465" y="3825665"/>
            <a:ext cx="152400" cy="357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37"/>
              </a:lnSpc>
            </a:pPr>
            <a:r>
              <a:rPr lang="en-US" sz="218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183" dirty="0"/>
          </a:p>
        </p:txBody>
      </p:sp>
      <p:sp>
        <p:nvSpPr>
          <p:cNvPr id="19" name="Text 16"/>
          <p:cNvSpPr/>
          <p:nvPr/>
        </p:nvSpPr>
        <p:spPr>
          <a:xfrm>
            <a:off x="7919542" y="4830108"/>
            <a:ext cx="1848148" cy="298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365"/>
              </a:lnSpc>
            </a:pPr>
            <a:r>
              <a:rPr lang="en-US" sz="1822" dirty="0" err="1">
                <a:solidFill>
                  <a:srgbClr val="A65B5B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Beneficios</a:t>
            </a:r>
            <a:endParaRPr lang="en-US" sz="1822" dirty="0">
              <a:solidFill>
                <a:srgbClr val="A65B5B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6373119" y="5311523"/>
            <a:ext cx="4941094" cy="990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619"/>
              </a:lnSpc>
            </a:pP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REST es escalable y fácil de entender. Es compatible con muchos tipos diferentes de clientes y se puede utilizar con cualquier lenguaje de </a:t>
            </a:r>
            <a:r>
              <a:rPr lang="en-US" sz="1458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programación</a:t>
            </a:r>
            <a:r>
              <a:rPr lang="en-US" sz="1458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65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1">
            <a:extLst>
              <a:ext uri="{FF2B5EF4-FFF2-40B4-BE49-F238E27FC236}">
                <a16:creationId xmlns:a16="http://schemas.microsoft.com/office/drawing/2014/main" id="{621A092B-E733-EB9A-1283-8A30B3D0AB66}"/>
              </a:ext>
            </a:extLst>
          </p:cNvPr>
          <p:cNvSpPr/>
          <p:nvPr/>
        </p:nvSpPr>
        <p:spPr>
          <a:xfrm>
            <a:off x="693043" y="505250"/>
            <a:ext cx="7620000" cy="596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PE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lang="en-US" sz="4400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rquitectura</a:t>
            </a:r>
            <a:endParaRPr lang="en-US" sz="4400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2" name="Picture 4" descr="REST API Maturity Levels : From 0 to 5 | blog">
            <a:extLst>
              <a:ext uri="{FF2B5EF4-FFF2-40B4-BE49-F238E27FC236}">
                <a16:creationId xmlns:a16="http://schemas.microsoft.com/office/drawing/2014/main" id="{C0FF2ECD-5435-5D52-A935-A7591D0A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35212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(acrónimo de JavaScript </a:t>
            </a:r>
            <a:r>
              <a:rPr lang="es-ES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s-E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u="sng" dirty="0" err="1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</a:t>
            </a:r>
            <a:r>
              <a:rPr lang="es-ES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PE" b="1" u="sng" dirty="0">
              <a:solidFill>
                <a:srgbClr val="7302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6</a:t>
            </a:fld>
            <a:endParaRPr lang="es-PE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014DA0FF-713A-93BB-3FF6-AE7A3F8FA48C}"/>
              </a:ext>
            </a:extLst>
          </p:cNvPr>
          <p:cNvSpPr/>
          <p:nvPr/>
        </p:nvSpPr>
        <p:spPr>
          <a:xfrm>
            <a:off x="4050575" y="2179242"/>
            <a:ext cx="42214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</a:t>
            </a:r>
            <a:r>
              <a:rPr lang="en-US" sz="3200" dirty="0" err="1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</a:t>
            </a: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es JSON?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068760D-F213-CC79-496A-6CC54A5EF171}"/>
              </a:ext>
            </a:extLst>
          </p:cNvPr>
          <p:cNvSpPr/>
          <p:nvPr/>
        </p:nvSpPr>
        <p:spPr>
          <a:xfrm>
            <a:off x="1511559" y="2873829"/>
            <a:ext cx="9563878" cy="1819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49"/>
              </a:lnSpc>
              <a:buNone/>
            </a:pPr>
            <a:r>
              <a:rPr lang="es-ES" sz="2400" dirty="0"/>
              <a:t>JSON es un formato de intercambio de datos que es legible para los humanos y fácil de analizar para las máquinas. Está compuesto por pares clave-valor y se utiliza para enviar datos entre aplicaciones web.</a:t>
            </a:r>
          </a:p>
        </p:txBody>
      </p:sp>
    </p:spTree>
    <p:extLst>
      <p:ext uri="{BB962C8B-B14F-4D97-AF65-F5344CB8AC3E}">
        <p14:creationId xmlns:p14="http://schemas.microsoft.com/office/powerpoint/2010/main" val="146457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93638" y="504955"/>
            <a:ext cx="3721100" cy="596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Ejemplo de JSON</a:t>
            </a:r>
          </a:p>
        </p:txBody>
      </p:sp>
      <p:pic>
        <p:nvPicPr>
          <p:cNvPr id="1030" name="Picture 6" descr="JSON Data Mapping and Transformation with MapForce - Altova Blog">
            <a:extLst>
              <a:ext uri="{FF2B5EF4-FFF2-40B4-BE49-F238E27FC236}">
                <a16:creationId xmlns:a16="http://schemas.microsoft.com/office/drawing/2014/main" id="{07BC4FEA-E1FE-D352-DEF1-9B0649BC9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2"/>
          <a:stretch/>
        </p:blipFill>
        <p:spPr bwMode="auto">
          <a:xfrm>
            <a:off x="693639" y="1552573"/>
            <a:ext cx="3954562" cy="393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SON – (Java Script Object Notation) rules for formatting, creating a JSON  File, and all things JSON related for exam day! – The DEVNET GRIND!">
            <a:extLst>
              <a:ext uri="{FF2B5EF4-FFF2-40B4-BE49-F238E27FC236}">
                <a16:creationId xmlns:a16="http://schemas.microsoft.com/office/drawing/2014/main" id="{8322C27B-02F9-73D8-92B8-9916583EC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07"/>
          <a:stretch/>
        </p:blipFill>
        <p:spPr bwMode="auto">
          <a:xfrm>
            <a:off x="5525162" y="1552574"/>
            <a:ext cx="4485614" cy="393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94333" y="667658"/>
            <a:ext cx="10375900" cy="5973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Implementación de API REST</a:t>
            </a:r>
          </a:p>
        </p:txBody>
      </p:sp>
      <p:pic>
        <p:nvPicPr>
          <p:cNvPr id="2052" name="Picture 4" descr="Saber qué versiones de .NET Core y de SDK .NET Core tenemos instaladas –  Jorge Serrano">
            <a:extLst>
              <a:ext uri="{FF2B5EF4-FFF2-40B4-BE49-F238E27FC236}">
                <a16:creationId xmlns:a16="http://schemas.microsoft.com/office/drawing/2014/main" id="{37BB6C8D-D379-C261-03FA-FAC4C90B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6" y="24414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- Wikipedia, la enciclopedia libre">
            <a:extLst>
              <a:ext uri="{FF2B5EF4-FFF2-40B4-BE49-F238E27FC236}">
                <a16:creationId xmlns:a16="http://schemas.microsoft.com/office/drawing/2014/main" id="{8520360A-04C3-6BD4-F507-7001BD93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45" y="2693532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ómo actualizar Java en tu ordenador">
            <a:extLst>
              <a:ext uri="{FF2B5EF4-FFF2-40B4-BE49-F238E27FC236}">
                <a16:creationId xmlns:a16="http://schemas.microsoft.com/office/drawing/2014/main" id="{DB7F139A-4F5E-D330-F126-3A561307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19" y="2693532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7302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 Studio 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7C4-74EB-4E82-B46E-1A5922A0EBF6}" type="slidenum">
              <a:rPr lang="es-PE" smtClean="0"/>
              <a:t>9</a:t>
            </a:fld>
            <a:endParaRPr lang="es-PE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014DA0FF-713A-93BB-3FF6-AE7A3F8FA48C}"/>
              </a:ext>
            </a:extLst>
          </p:cNvPr>
          <p:cNvSpPr/>
          <p:nvPr/>
        </p:nvSpPr>
        <p:spPr>
          <a:xfrm>
            <a:off x="4050575" y="2179242"/>
            <a:ext cx="42214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</a:t>
            </a:r>
            <a:r>
              <a:rPr lang="en-US" sz="3200" dirty="0" err="1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</a:t>
            </a:r>
            <a:r>
              <a:rPr lang="en-US" sz="3200" dirty="0">
                <a:solidFill>
                  <a:srgbClr val="73020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es Visual Studio?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068760D-F213-CC79-496A-6CC54A5EF171}"/>
              </a:ext>
            </a:extLst>
          </p:cNvPr>
          <p:cNvSpPr/>
          <p:nvPr/>
        </p:nvSpPr>
        <p:spPr>
          <a:xfrm>
            <a:off x="1511559" y="2873829"/>
            <a:ext cx="9563878" cy="1819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49"/>
              </a:lnSpc>
              <a:buNone/>
            </a:pPr>
            <a:r>
              <a:rPr lang="es-ES" sz="2400" dirty="0"/>
              <a:t>Utiliza Visual Studio para crear tu API REST en C#. Proporciona una serie de herramientas de desarrollo que te permiten crear rápidamente recursos API REST y administrar su seguridad.</a:t>
            </a:r>
          </a:p>
        </p:txBody>
      </p:sp>
      <p:pic>
        <p:nvPicPr>
          <p:cNvPr id="3074" name="Picture 2" descr="Microsoft Visual Studio Logo PNG vector in SVG, PDF, AI, CDR format">
            <a:extLst>
              <a:ext uri="{FF2B5EF4-FFF2-40B4-BE49-F238E27FC236}">
                <a16:creationId xmlns:a16="http://schemas.microsoft.com/office/drawing/2014/main" id="{8D97D2EA-180E-7E0B-E2A6-7C89F02D8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16" y="4092258"/>
            <a:ext cx="3522597" cy="26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592</Words>
  <Application>Microsoft Office PowerPoint</Application>
  <PresentationFormat>Widescreen</PresentationFormat>
  <Paragraphs>98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Lato</vt:lpstr>
      <vt:lpstr>Roboto</vt:lpstr>
      <vt:lpstr>Roboto Slab</vt:lpstr>
      <vt:lpstr>Office Theme</vt:lpstr>
      <vt:lpstr>Seguridad API REST </vt:lpstr>
      <vt:lpstr>Tema</vt:lpstr>
      <vt:lpstr>Índice</vt:lpstr>
      <vt:lpstr>PowerPoint Presentation</vt:lpstr>
      <vt:lpstr>PowerPoint Presentation</vt:lpstr>
      <vt:lpstr>JSON (acrónimo de JavaScript Object Notation)</vt:lpstr>
      <vt:lpstr>PowerPoint Presentation</vt:lpstr>
      <vt:lpstr>PowerPoint Presentation</vt:lpstr>
      <vt:lpstr>Visual Studio  </vt:lpstr>
      <vt:lpstr>Lenguaje de Programación C#</vt:lpstr>
      <vt:lpstr>PowerPoint Presentation</vt:lpstr>
      <vt:lpstr>PowerPoint Presentation</vt:lpstr>
      <vt:lpstr>PowerPoint Presentation</vt:lpstr>
      <vt:lpstr>PowerPoint Presentation</vt:lpstr>
      <vt:lpstr>Token</vt:lpstr>
      <vt:lpstr>Tokens JWT</vt:lpstr>
      <vt:lpstr>Flujo de token de acceso</vt:lpstr>
      <vt:lpstr>CORS</vt:lpstr>
      <vt:lpstr>CURL</vt:lpstr>
      <vt:lpstr>Consejos y trucos para usar curl </vt:lpstr>
      <vt:lpstr>Conclusiones</vt:lpstr>
      <vt:lpstr>!Muchas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Hugo Torrico</dc:creator>
  <cp:lastModifiedBy>Hugo Torrico</cp:lastModifiedBy>
  <cp:revision>21</cp:revision>
  <dcterms:created xsi:type="dcterms:W3CDTF">2023-06-25T02:13:44Z</dcterms:created>
  <dcterms:modified xsi:type="dcterms:W3CDTF">2023-07-04T07:19:00Z</dcterms:modified>
</cp:coreProperties>
</file>