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85" r:id="rId3"/>
    <p:sldId id="259" r:id="rId4"/>
    <p:sldId id="290" r:id="rId5"/>
    <p:sldId id="287" r:id="rId6"/>
    <p:sldId id="288" r:id="rId7"/>
    <p:sldId id="289" r:id="rId8"/>
    <p:sldId id="291" r:id="rId9"/>
    <p:sldId id="292" r:id="rId10"/>
    <p:sldId id="29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Montserrat Light" panose="020B0604020202020204" charset="0"/>
      <p:regular r:id="rId46"/>
      <p:bold r:id="rId47"/>
      <p:italic r:id="rId48"/>
      <p:boldItalic r:id="rId49"/>
    </p:embeddedFont>
    <p:embeddedFont>
      <p:font typeface="Montserrat Medium" panose="020B0604020202020204" charset="0"/>
      <p:regular r:id="rId50"/>
      <p:bold r:id="rId51"/>
      <p:italic r:id="rId52"/>
      <p:boldItalic r:id="rId53"/>
    </p:embeddedFont>
    <p:embeddedFont>
      <p:font typeface="Poppins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5BF63-4348-4B20-889E-52F36BF171A1}">
  <a:tblStyle styleId="{17F5BF63-4348-4B20-889E-52F36BF17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50" autoAdjust="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41a8829c0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41a8829c0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33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8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expression recognition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C4CF43-9E82-4F59-95C2-9B3AD33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" dirty="0"/>
              <a:t>Hyperparmeters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8D756A-1BF7-4F2B-8214-FE9F9DB7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06" y="1524375"/>
            <a:ext cx="4409526" cy="3077100"/>
          </a:xfrm>
        </p:spPr>
        <p:txBody>
          <a:bodyPr/>
          <a:lstStyle/>
          <a:p>
            <a:pPr marL="101600" indent="0">
              <a:buNone/>
            </a:pPr>
            <a:r>
              <a:rPr lang="en" sz="2400" b="1" dirty="0"/>
              <a:t>+ 8.9 </a:t>
            </a:r>
            <a:r>
              <a:rPr lang="en" dirty="0"/>
              <a:t>Billions 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" dirty="0"/>
              <a:t>3 callbacks defined: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" dirty="0"/>
              <a:t>EarlyStopping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</a:t>
            </a:r>
            <a:r>
              <a:rPr lang="en" dirty="0"/>
              <a:t>educeLROnPlateau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" dirty="0"/>
              <a:t>Checkpoint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487733-60D1-4F18-B4A0-C8ADE3CA7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907760-D998-41AB-B0BD-C91B9156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8" y="707909"/>
            <a:ext cx="4102764" cy="42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1">
            <a:extLst>
              <a:ext uri="{FF2B5EF4-FFF2-40B4-BE49-F238E27FC236}">
                <a16:creationId xmlns:a16="http://schemas.microsoft.com/office/drawing/2014/main" id="{D738F147-FBB8-4716-A838-84EBFB1E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</p:spPr>
        <p:txBody>
          <a:bodyPr anchor="t"/>
          <a:lstStyle/>
          <a:p>
            <a:r>
              <a:rPr lang="en-US" dirty="0" err="1"/>
              <a:t>ResultS</a:t>
            </a:r>
            <a:endParaRPr lang="en-US" dirty="0"/>
          </a:p>
        </p:txBody>
      </p:sp>
      <p:sp>
        <p:nvSpPr>
          <p:cNvPr id="343" name="Text Placeholder 2">
            <a:extLst>
              <a:ext uri="{FF2B5EF4-FFF2-40B4-BE49-F238E27FC236}">
                <a16:creationId xmlns:a16="http://schemas.microsoft.com/office/drawing/2014/main" id="{B5BFD74F-A9FA-4A07-9700-DAEF0596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</p:spPr>
        <p:txBody>
          <a:bodyPr/>
          <a:lstStyle/>
          <a:p>
            <a:r>
              <a:rPr lang="en-US" dirty="0"/>
              <a:t>Accuracy on the Training Set</a:t>
            </a:r>
          </a:p>
        </p:txBody>
      </p:sp>
      <p:sp>
        <p:nvSpPr>
          <p:cNvPr id="344" name="Text Placeholder 3">
            <a:extLst>
              <a:ext uri="{FF2B5EF4-FFF2-40B4-BE49-F238E27FC236}">
                <a16:creationId xmlns:a16="http://schemas.microsoft.com/office/drawing/2014/main" id="{9025EE12-C421-4870-9717-F4A50170E9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</p:spPr>
        <p:txBody>
          <a:bodyPr/>
          <a:lstStyle/>
          <a:p>
            <a:r>
              <a:rPr lang="en-US" dirty="0"/>
              <a:t>Accuracy on the Test Set</a:t>
            </a: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763482-DFB9-4144-BEE2-0CA70587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8" y="2254428"/>
            <a:ext cx="4115374" cy="24863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4E4D80-03F0-4363-B304-BFBD76C1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42" y="2302060"/>
            <a:ext cx="3743847" cy="2438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dirty="0">
                <a:solidFill>
                  <a:schemeClr val="lt1"/>
                </a:solidFill>
              </a:rPr>
              <a:t>CONCLUSION</a:t>
            </a:r>
            <a:endParaRPr sz="24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Any QUESTIONS ? 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{17F5BF63-4348-4B20-889E-52F36BF171A1}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C120179-EF76-4B81-9752-144D3C56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44" y="113016"/>
            <a:ext cx="3587400" cy="523982"/>
          </a:xfrm>
        </p:spPr>
        <p:txBody>
          <a:bodyPr anchor="t"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32B72-1E70-48F4-8A30-811A7D90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00" y="526422"/>
            <a:ext cx="7591200" cy="4422096"/>
          </a:xfrm>
        </p:spPr>
        <p:txBody>
          <a:bodyPr/>
          <a:lstStyle/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fr-FR" sz="1400" b="1" dirty="0">
                <a:latin typeface="Poppins" panose="020B0604020202020204" charset="0"/>
                <a:cs typeface="Poppins" panose="020B0604020202020204" charset="0"/>
              </a:rPr>
              <a:t>Introduction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en-US" sz="1400" b="1" dirty="0">
                <a:latin typeface="Poppins" panose="020B0604020202020204" charset="0"/>
                <a:cs typeface="Poppins" panose="020B0604020202020204" charset="0"/>
              </a:rPr>
              <a:t>Presentation</a:t>
            </a:r>
            <a:r>
              <a:rPr lang="fr-FR" sz="1400" b="1" dirty="0">
                <a:latin typeface="Poppins" panose="020B0604020202020204" charset="0"/>
                <a:cs typeface="Poppins" panose="020B0604020202020204" charset="0"/>
              </a:rPr>
              <a:t> of the dataset (FER)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fr-FR" sz="1400" b="1" dirty="0">
                <a:latin typeface="Poppins" panose="020B0604020202020204" charset="0"/>
                <a:cs typeface="Poppins" panose="020B0604020202020204" charset="0"/>
              </a:rPr>
              <a:t>First model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1200" dirty="0">
                <a:latin typeface="Poppins" panose="020B0604020202020204" charset="0"/>
                <a:cs typeface="Poppins" panose="020B0604020202020204" charset="0"/>
              </a:rPr>
              <a:t>Data </a:t>
            </a:r>
            <a:r>
              <a:rPr lang="fr-FR" sz="1200" dirty="0" err="1">
                <a:latin typeface="Poppins" panose="020B0604020202020204" charset="0"/>
                <a:cs typeface="Poppins" panose="020B0604020202020204" charset="0"/>
              </a:rPr>
              <a:t>preprocessing</a:t>
            </a:r>
            <a:endParaRPr lang="fr-FR" sz="1200" dirty="0">
              <a:latin typeface="Poppins" panose="020B0604020202020204" charset="0"/>
              <a:cs typeface="Poppins" panose="020B0604020202020204" charset="0"/>
            </a:endParaRP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1200" dirty="0">
                <a:latin typeface="Poppins" panose="020B0604020202020204" charset="0"/>
                <a:cs typeface="Poppins" panose="020B0604020202020204" charset="0"/>
              </a:rPr>
              <a:t>Architecture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Hyperparameters chosen 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1200" dirty="0">
                <a:latin typeface="Poppins" panose="020B0604020202020204" charset="0"/>
                <a:cs typeface="Poppins" panose="020B0604020202020204" charset="0"/>
              </a:rPr>
              <a:t>Evaluation of the model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en" sz="1400" b="1" dirty="0">
                <a:latin typeface="Poppins" panose="020B0604020202020204" charset="0"/>
                <a:cs typeface="Poppins" panose="020B0604020202020204" charset="0"/>
              </a:rPr>
              <a:t>Second model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1400" dirty="0">
                <a:latin typeface="Poppins" panose="020B0604020202020204" charset="0"/>
                <a:cs typeface="Poppins" panose="020B0604020202020204" charset="0"/>
              </a:rPr>
              <a:t>Architecture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Poppins" panose="020B0604020202020204" charset="0"/>
                <a:cs typeface="Poppins" panose="020B0604020202020204" charset="0"/>
              </a:rPr>
              <a:t>Hyperparameters chosen 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1400" dirty="0">
                <a:latin typeface="Poppins" panose="020B0604020202020204" charset="0"/>
                <a:cs typeface="Poppins" panose="020B0604020202020204" charset="0"/>
              </a:rPr>
              <a:t>Evaluation of the model</a:t>
            </a:r>
            <a:endParaRPr lang="en" sz="1400" b="1" dirty="0">
              <a:latin typeface="Poppins" panose="020B0604020202020204" charset="0"/>
              <a:cs typeface="Poppins" panose="020B0604020202020204" charset="0"/>
            </a:endParaRP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en" sz="1400" b="1" dirty="0">
                <a:latin typeface="Poppins" panose="020B0604020202020204" charset="0"/>
                <a:cs typeface="Poppins" panose="020B0604020202020204" charset="0"/>
              </a:rPr>
              <a:t>Python Scripts and testing our model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en-US" sz="1400" b="1" dirty="0">
                <a:latin typeface="Poppins" panose="020B0604020202020204" charset="0"/>
                <a:cs typeface="Poppins" panose="020B0604020202020204" charset="0"/>
              </a:rPr>
              <a:t>Demo of facial emotion detection using the camera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en-US" sz="1400" b="1" dirty="0">
                <a:latin typeface="Poppins" panose="020B0604020202020204" charset="0"/>
                <a:cs typeface="Poppins" panose="020B0604020202020204" charset="0"/>
              </a:rPr>
              <a:t>Improvements areas</a:t>
            </a:r>
          </a:p>
          <a:p>
            <a:pPr marL="10731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fr-FR" sz="1200" dirty="0">
                <a:latin typeface="Poppins" panose="020B0604020202020204" charset="0"/>
                <a:cs typeface="Poppins" panose="020B0604020202020204" charset="0"/>
              </a:rPr>
              <a:t>The JAFFE dataset</a:t>
            </a:r>
          </a:p>
          <a:p>
            <a:pPr marL="615950" indent="-514350">
              <a:lnSpc>
                <a:spcPct val="100000"/>
              </a:lnSpc>
              <a:buFont typeface="+mj-lt"/>
              <a:buAutoNum type="romanUcPeriod"/>
            </a:pPr>
            <a:r>
              <a:rPr lang="fr-FR" sz="1400" b="1" dirty="0">
                <a:latin typeface="Poppins" panose="020B0604020202020204" charset="0"/>
                <a:cs typeface="Poppins" panose="020B0604020202020204" charset="0"/>
              </a:rPr>
              <a:t>Conclusion</a:t>
            </a:r>
          </a:p>
          <a:p>
            <a:pPr>
              <a:lnSpc>
                <a:spcPct val="100000"/>
              </a:lnSpc>
            </a:pPr>
            <a:endParaRPr lang="fr-FR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828A1A0-16B8-4FEB-9A9E-2EC963FE4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80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67" name="Google Shape;867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74" name="Google Shape;874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79" name="Google Shape;879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83" name="Google Shape;883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89" name="Google Shape;889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93" name="Google Shape;893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98" name="Google Shape;898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04" name="Google Shape;904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11" name="Google Shape;911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14" name="Google Shape;914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18" name="Google Shape;918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25" name="Google Shape;925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31" name="Google Shape;931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35" name="Google Shape;935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36" name="Google Shape;936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6" name="Google Shape;946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53" name="Google Shape;953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58" name="Google Shape;958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64" name="Google Shape;964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71" name="Google Shape;971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76" name="Google Shape;976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81" name="Google Shape;981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6" name="Google Shape;986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87" name="Google Shape;98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7" name="Google Shape;997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98" name="Google Shape;998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13" name="Google Shape;1013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7" name="Google Shape;1017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18" name="Google Shape;1018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8" name="Google Shape;1028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29" name="Google Shape;1029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37" name="Google Shape;1037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42" name="Google Shape;1042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47" name="Google Shape;1047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53" name="Google Shape;1053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60" name="Google Shape;1060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64" name="Google Shape;1064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70" name="Google Shape;1070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77" name="Google Shape;1077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81" name="Google Shape;1081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86" name="Google Shape;1086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93" name="Google Shape;1093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01" name="Google Shape;1101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06" name="Google Shape;1106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10" name="Google Shape;1110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14" name="Google Shape;1114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19" name="Google Shape;1119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24" name="Google Shape;1124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30" name="Google Shape;1130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37" name="Google Shape;1137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45" name="Google Shape;1145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58" name="Google Shape;1158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63" name="Google Shape;1163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67" name="Google Shape;1167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74" name="Google Shape;1174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83" name="Google Shape;1183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96" name="Google Shape;1196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09" name="Google Shape;1209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22" name="Google Shape;1222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29" name="Google Shape;1229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45" name="Google Shape;1245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51" name="Google Shape;1251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52" name="Google Shape;1252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5" name="Google Shape;1255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56" name="Google Shape;1256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9" name="Google Shape;1259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60" name="Google Shape;1260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64" name="Google Shape;1264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7" name="Google Shape;1267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68" name="Google Shape;1268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77" name="Google Shape;1277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02" name="Google Shape;1302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03" name="Google Shape;1303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5" name="Google Shape;1305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06" name="Google Shape;130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09" name="Google Shape;130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75" y="249075"/>
            <a:ext cx="698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1319" name="Google Shape;1319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320" name="Google Shape;1320;p3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" name="Google Shape;1325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27" name="Google Shape;1327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28" name="Google Shape;1328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29" name="Google Shape;1329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31" name="Google Shape;1331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32" name="Google Shape;1332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33" name="Google Shape;1333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34" name="Google Shape;1334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35" name="Google Shape;1335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36" name="Google Shape;1336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37" name="Google Shape;1337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38" name="Google Shape;1338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39" name="Google Shape;1339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of the dataset</a:t>
            </a:r>
            <a:endParaRPr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4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8AD1B9-0084-4942-B470-4D02C72F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" dirty="0"/>
              <a:t>The Dataset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84DC6F-182A-4C9C-BADB-211C21A2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55" y="785446"/>
            <a:ext cx="4503095" cy="3816029"/>
          </a:xfrm>
        </p:spPr>
        <p:txBody>
          <a:bodyPr/>
          <a:lstStyle/>
          <a:p>
            <a:r>
              <a:rPr lang="en" dirty="0"/>
              <a:t>Key points of the FER dataset: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" sz="2800" b="1" dirty="0"/>
              <a:t>35887</a:t>
            </a:r>
            <a:r>
              <a:rPr lang="en" dirty="0"/>
              <a:t> 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" dirty="0"/>
              <a:t>28709 Training samples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" dirty="0"/>
              <a:t>3589 Public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" dirty="0"/>
              <a:t>3589 Private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" sz="2800" b="1" dirty="0"/>
              <a:t>7</a:t>
            </a:r>
            <a:r>
              <a:rPr lang="en" dirty="0"/>
              <a:t> emotions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" sz="2800" b="1" dirty="0"/>
              <a:t>48x48</a:t>
            </a:r>
            <a:r>
              <a:rPr lang="en" dirty="0"/>
              <a:t> pixels images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E307F-D974-4F4F-81C7-BD8DA401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05" y="1459800"/>
            <a:ext cx="4086795" cy="2467319"/>
          </a:xfrm>
          <a:prstGeom prst="rect">
            <a:avLst/>
          </a:prstGeom>
        </p:spPr>
      </p:pic>
      <p:pic>
        <p:nvPicPr>
          <p:cNvPr id="9" name="Picture 6" descr="18 meilleures sources de datasets pour la Data science">
            <a:extLst>
              <a:ext uri="{FF2B5EF4-FFF2-40B4-BE49-F238E27FC236}">
                <a16:creationId xmlns:a16="http://schemas.microsoft.com/office/drawing/2014/main" id="{EE76DC6D-4636-4DA9-AE0C-4098F8265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-15519"/>
            <a:ext cx="24638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4549E-1754-4DC8-A7A1-53A7F0F7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T</a:t>
            </a:r>
            <a:r>
              <a:rPr lang="en" dirty="0"/>
              <a:t>he images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B4E48E-D06B-4857-BD37-9D33652F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97" y="1452657"/>
            <a:ext cx="3587400" cy="3077100"/>
          </a:xfrm>
        </p:spPr>
        <p:txBody>
          <a:bodyPr/>
          <a:lstStyle/>
          <a:p>
            <a:r>
              <a:rPr lang="en" dirty="0"/>
              <a:t>Images in Black and White</a:t>
            </a:r>
          </a:p>
          <a:p>
            <a:pPr marL="101600" indent="0">
              <a:buNone/>
            </a:pPr>
            <a:r>
              <a:rPr lang="en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671229-4250-4C64-91B7-70438F12E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E34A88-454E-40BF-B297-783E002D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28" y="1184441"/>
            <a:ext cx="5193072" cy="2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</a:t>
            </a:r>
            <a:r>
              <a:rPr lang="en" dirty="0"/>
              <a:t>irst model</a:t>
            </a:r>
            <a:endParaRPr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6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C879CA36-16B9-4F47-9929-E9818A76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" dirty="0"/>
              <a:t>Data preprocessing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A52FA8C-1F40-4080-BAB8-EFE5DDD8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3587400" cy="609225"/>
          </a:xfrm>
        </p:spPr>
        <p:txBody>
          <a:bodyPr/>
          <a:lstStyle/>
          <a:p>
            <a:r>
              <a:rPr lang="en" dirty="0"/>
              <a:t>Data augmentation </a:t>
            </a:r>
          </a:p>
          <a:p>
            <a:endParaRPr lang="en" dirty="0"/>
          </a:p>
        </p:txBody>
      </p:sp>
      <p:pic>
        <p:nvPicPr>
          <p:cNvPr id="2052" name="Picture 4" descr="Patches generation for data augmentation using Transformation Functions...  | Download Scientific Diagram">
            <a:extLst>
              <a:ext uri="{FF2B5EF4-FFF2-40B4-BE49-F238E27FC236}">
                <a16:creationId xmlns:a16="http://schemas.microsoft.com/office/drawing/2014/main" id="{CA60AB03-F36C-4F54-976F-D23D49008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7"/>
          <a:stretch/>
        </p:blipFill>
        <p:spPr bwMode="auto">
          <a:xfrm>
            <a:off x="4780152" y="1480312"/>
            <a:ext cx="3653677" cy="6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E0572A61-1B78-4F8E-8591-50D816042832}"/>
              </a:ext>
            </a:extLst>
          </p:cNvPr>
          <p:cNvSpPr txBox="1">
            <a:spLocks/>
          </p:cNvSpPr>
          <p:nvPr/>
        </p:nvSpPr>
        <p:spPr>
          <a:xfrm>
            <a:off x="776450" y="3429840"/>
            <a:ext cx="3587400" cy="6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" dirty="0"/>
              <a:t>Normalization</a:t>
            </a:r>
          </a:p>
          <a:p>
            <a:endParaRPr lang="en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40F846C-9966-43B0-BBD0-972E31F8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16" y="2916607"/>
            <a:ext cx="4069976" cy="16356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2C51F79-6A16-4C7A-9904-91D78C11A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50" y="2443632"/>
            <a:ext cx="1609950" cy="2581635"/>
          </a:xfrm>
          <a:prstGeom prst="rect">
            <a:avLst/>
          </a:prstGeom>
        </p:spPr>
      </p:pic>
      <p:sp>
        <p:nvSpPr>
          <p:cNvPr id="28" name="Est égal à 27">
            <a:extLst>
              <a:ext uri="{FF2B5EF4-FFF2-40B4-BE49-F238E27FC236}">
                <a16:creationId xmlns:a16="http://schemas.microsoft.com/office/drawing/2014/main" id="{87BF53A3-D9D4-498E-B8B4-8F48E2908927}"/>
              </a:ext>
            </a:extLst>
          </p:cNvPr>
          <p:cNvSpPr/>
          <p:nvPr/>
        </p:nvSpPr>
        <p:spPr>
          <a:xfrm>
            <a:off x="7256342" y="3573085"/>
            <a:ext cx="502024" cy="322730"/>
          </a:xfrm>
          <a:prstGeom prst="mathEqual">
            <a:avLst/>
          </a:prstGeom>
          <a:solidFill>
            <a:srgbClr val="B6D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5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35628-9953-487D-99EB-D14687E1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38" y="164876"/>
            <a:ext cx="3587400" cy="856800"/>
          </a:xfrm>
        </p:spPr>
        <p:txBody>
          <a:bodyPr anchor="t"/>
          <a:lstStyle/>
          <a:p>
            <a:r>
              <a:rPr lang="en" dirty="0"/>
              <a:t>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294F3D-FCDF-4351-BEBE-C67D1055C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8C2581-775F-48D2-8CEA-CAEC456A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3" y="428477"/>
            <a:ext cx="7591200" cy="45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009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1070</Words>
  <Application>Microsoft Office PowerPoint</Application>
  <PresentationFormat>Affichage à l'écran (16:9)</PresentationFormat>
  <Paragraphs>210</Paragraphs>
  <Slides>35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Montserrat Light</vt:lpstr>
      <vt:lpstr>Calibri</vt:lpstr>
      <vt:lpstr>Wingdings</vt:lpstr>
      <vt:lpstr>Montserrat</vt:lpstr>
      <vt:lpstr>Montserrat Medium</vt:lpstr>
      <vt:lpstr>Poppins</vt:lpstr>
      <vt:lpstr>Volsce template</vt:lpstr>
      <vt:lpstr>Facial expression recognition</vt:lpstr>
      <vt:lpstr>Table of contents </vt:lpstr>
      <vt:lpstr>1. Introduction</vt:lpstr>
      <vt:lpstr>2. Presentation of the dataset</vt:lpstr>
      <vt:lpstr>The Dataset</vt:lpstr>
      <vt:lpstr>The images </vt:lpstr>
      <vt:lpstr>3. First model</vt:lpstr>
      <vt:lpstr>Data preprocessing</vt:lpstr>
      <vt:lpstr>Structure</vt:lpstr>
      <vt:lpstr>Hyperparmeters</vt:lpstr>
      <vt:lpstr>ResultS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CONCLUSION Any QUESTIONS ? 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Hugo TORTOSA</dc:creator>
  <cp:lastModifiedBy>Hugo TORTOSA</cp:lastModifiedBy>
  <cp:revision>1</cp:revision>
  <dcterms:created xsi:type="dcterms:W3CDTF">2021-01-22T00:07:58Z</dcterms:created>
  <dcterms:modified xsi:type="dcterms:W3CDTF">2021-01-22T00:11:49Z</dcterms:modified>
</cp:coreProperties>
</file>