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1" r:id="rId5"/>
    <p:sldId id="274" r:id="rId6"/>
    <p:sldId id="275" r:id="rId7"/>
    <p:sldId id="276" r:id="rId8"/>
    <p:sldId id="278" r:id="rId9"/>
    <p:sldId id="270" r:id="rId10"/>
    <p:sldId id="264" r:id="rId11"/>
    <p:sldId id="268" r:id="rId12"/>
    <p:sldId id="262" r:id="rId13"/>
    <p:sldId id="267" r:id="rId14"/>
    <p:sldId id="261" r:id="rId15"/>
    <p:sldId id="265" r:id="rId16"/>
    <p:sldId id="273" r:id="rId17"/>
    <p:sldId id="272" r:id="rId18"/>
    <p:sldId id="269" r:id="rId19"/>
    <p:sldId id="280" r:id="rId20"/>
    <p:sldId id="281" r:id="rId21"/>
    <p:sldId id="282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76" autoAdjust="0"/>
    <p:restoredTop sz="82378" autoAdjust="0"/>
  </p:normalViewPr>
  <p:slideViewPr>
    <p:cSldViewPr snapToGrid="0">
      <p:cViewPr varScale="1">
        <p:scale>
          <a:sx n="99" d="100"/>
          <a:sy n="99" d="100"/>
        </p:scale>
        <p:origin x="10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0C6D2-73A1-46A7-95F9-1E2745FDA60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7F1D6-2DB2-4161-9845-3945BFD7B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45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websites underneath each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7F1D6-2DB2-4161-9845-3945BFD7BA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24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7F1D6-2DB2-4161-9845-3945BFD7BA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55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7F1D6-2DB2-4161-9845-3945BFD7BA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2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7F1D6-2DB2-4161-9845-3945BFD7BA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20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7F1D6-2DB2-4161-9845-3945BFD7BA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2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7F1D6-2DB2-4161-9845-3945BFD7BA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7F1D6-2DB2-4161-9845-3945BFD7BA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44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7F1D6-2DB2-4161-9845-3945BFD7BA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76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7F1D6-2DB2-4161-9845-3945BFD7BA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3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7F1D6-2DB2-4161-9845-3945BFD7BA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49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7F1D6-2DB2-4161-9845-3945BFD7BA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13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7F1D6-2DB2-4161-9845-3945BFD7BA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53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7F1D6-2DB2-4161-9845-3945BFD7BA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19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7F1D6-2DB2-4161-9845-3945BFD7BA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6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024B-0050-E4FC-9846-18B7FDF40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297B9-B5E1-14A7-4FBF-5F2D42FB8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B23F7-DADE-0986-5C9E-51DB41A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3B93-83B5-4770-91AE-D604084DB9A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8D99-7206-EB04-7D12-D4DBFAB9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A519A-3691-88C6-5349-FA21D999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5FB8-06E2-4DEC-BA49-71B8041D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2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F1E1-1011-EAC3-84DF-B4337EAE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93B5E-3748-F61C-1490-84109F6F2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5178-90A2-70B0-8851-194E54EE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3B93-83B5-4770-91AE-D604084DB9A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9393E-9AAA-8AF8-9FA9-CEAF3EE1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2DF54-17BF-BD11-056C-504B4FB0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5FB8-06E2-4DEC-BA49-71B8041D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2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A6E47-47E0-726F-A5EB-CD02F7F02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E16D0-F511-F73D-85B4-D6E1E891E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2E1BF-B4AE-3728-403F-ACC88929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3B93-83B5-4770-91AE-D604084DB9A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C1181-717C-D352-520A-1CC25122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44C8C-DA2F-2819-1B58-B3EC52E6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5FB8-06E2-4DEC-BA49-71B8041D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4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A1E4-DBC5-CDE8-EBC2-10555B0E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120E3-4A5A-E976-B1E9-0ECDEB6C5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13FCE-2C74-CDF6-AB25-95A78904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3B93-83B5-4770-91AE-D604084DB9A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42287-3272-7606-E38C-917C76E0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4FC14-FA91-C1BD-8C1A-FF96744E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5FB8-06E2-4DEC-BA49-71B8041D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1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85AF-E0E8-FDA0-5A09-CDA4B67F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19498-85BF-C57B-5830-5A281D894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DB57A-1C06-9096-A1FD-B0D9B5DD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3B93-83B5-4770-91AE-D604084DB9A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948DE-1864-2697-1A2C-DAAAF873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E753E-647A-D68E-5A9D-051CF21E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5FB8-06E2-4DEC-BA49-71B8041D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0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DE72-36C0-479F-D999-D689E0EF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F06B3-AF5A-95AB-1F9E-3DF84FE58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13600-A307-D6BB-EF89-8FBF630D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0B308-5D84-BA10-11F2-05CF70BC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3B93-83B5-4770-91AE-D604084DB9A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55B8E-C81E-E19D-F8F5-E5FB51EA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9414C-74C2-8247-0546-126E949E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5FB8-06E2-4DEC-BA49-71B8041D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7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62E3-10CA-2CAE-2907-5E4C3F3A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70765-1113-F69F-071B-4C4BB56E7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73E60-2F0C-F806-FFAC-F0F86A39D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70D7B-801C-082F-E6AD-2312E33AE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A511E-FAB4-700C-46A5-6DFE84FD0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46E350-A2AA-0BB4-7F00-312A4DCF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3B93-83B5-4770-91AE-D604084DB9A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08DDA-7482-81D2-0A87-90AB6029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AD829-C467-4128-5616-EF2C53A9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5FB8-06E2-4DEC-BA49-71B8041D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660-A616-F9B3-8D7E-7042187B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9C8E1-BBD6-C863-637C-05B133A7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3B93-83B5-4770-91AE-D604084DB9A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A4655-F686-00C3-685D-C53A3CEA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20BDE-9DB8-315B-0268-0B5458B5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5FB8-06E2-4DEC-BA49-71B8041D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9D939-2A46-C290-74BD-18063F07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3B93-83B5-4770-91AE-D604084DB9A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DD523-30A1-EF3A-C0BD-A8855F90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85131-EEF1-70F7-2539-22E2B1B0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5FB8-06E2-4DEC-BA49-71B8041D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2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4AD6-E7CF-C1F4-C765-573D088F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414A-DFC6-41DB-594B-79ED6D635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AA377-1E07-40B3-BED0-24A78AC6E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17B58-BEB0-E753-724E-574552E8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3B93-83B5-4770-91AE-D604084DB9A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702B-76FA-89BC-4F8B-37156561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D6D72-98C3-7BBF-B89E-694AC662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5FB8-06E2-4DEC-BA49-71B8041D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2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712A-65DB-91BD-68E8-75D9874D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56ECC-22F7-A0FC-06A7-B39274C06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6F592-D442-5EC0-4847-575E60E5B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6781D-AFB1-F82C-DD74-CDE7D98B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3B93-83B5-4770-91AE-D604084DB9A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3F0BC-72B8-0D16-D910-75907703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E064-31B7-06AF-0B9A-B2ED7586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5FB8-06E2-4DEC-BA49-71B8041D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79851-76F9-C899-F1F2-34FD1D1B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D2D53-1D01-55E9-BB61-C1EF456F7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91C8C-942E-85EC-A8E3-86CA92F1F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C3B93-83B5-4770-91AE-D604084DB9A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67FC1-4548-5340-FEF8-126C5D2E0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2B4AE-B364-7488-4030-4747CD426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5FB8-06E2-4DEC-BA49-71B8041D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5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93135-5423-D1A4-E6B5-28F932A04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5" y="1106431"/>
            <a:ext cx="11525864" cy="19593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5BA834-E24B-A665-B496-B15104847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70" y="3297390"/>
            <a:ext cx="10640754" cy="1248652"/>
          </a:xfrm>
        </p:spPr>
        <p:txBody>
          <a:bodyPr anchor="b">
            <a:normAutofit/>
          </a:bodyPr>
          <a:lstStyle/>
          <a:p>
            <a:r>
              <a:rPr lang="en-US" sz="4000" dirty="0"/>
              <a:t>Introduction to OSC basics</a:t>
            </a:r>
            <a:br>
              <a:rPr lang="en-US" sz="4000" dirty="0"/>
            </a:br>
            <a:r>
              <a:rPr lang="en-US" sz="4000" dirty="0"/>
              <a:t>(Module 1)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1407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0B9E-9643-B2FC-726F-D542FEBB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terminal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3CFC05-5D73-537E-9F7B-620A9C49E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90" y="1472019"/>
            <a:ext cx="8573882" cy="4452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CAE2B2-7D7F-93E5-A4B0-165C49934443}"/>
              </a:ext>
            </a:extLst>
          </p:cNvPr>
          <p:cNvSpPr txBox="1"/>
          <p:nvPr/>
        </p:nvSpPr>
        <p:spPr>
          <a:xfrm>
            <a:off x="9620862" y="2226399"/>
            <a:ext cx="23802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interact with the terminal in a few ways, but we mostly use the terminal to submit our scripts.</a:t>
            </a:r>
          </a:p>
        </p:txBody>
      </p:sp>
    </p:spTree>
    <p:extLst>
      <p:ext uri="{BB962C8B-B14F-4D97-AF65-F5344CB8AC3E}">
        <p14:creationId xmlns:p14="http://schemas.microsoft.com/office/powerpoint/2010/main" val="414227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11B2-329C-213F-F1A7-45F14403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8C26-5A6B-BB4F-2D07-4CF718A2A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504"/>
            <a:ext cx="10515600" cy="3571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ls</a:t>
            </a:r>
            <a:r>
              <a:rPr lang="en-US" sz="2000" dirty="0"/>
              <a:t>: lists all the files/directories in your current location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2C605B-56A8-6AF7-5D5E-FB49D05C04A3}"/>
              </a:ext>
            </a:extLst>
          </p:cNvPr>
          <p:cNvSpPr txBox="1">
            <a:spLocks/>
          </p:cNvSpPr>
          <p:nvPr/>
        </p:nvSpPr>
        <p:spPr>
          <a:xfrm>
            <a:off x="838200" y="3027562"/>
            <a:ext cx="10515600" cy="40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cd ~</a:t>
            </a:r>
            <a:r>
              <a:rPr lang="en-US" sz="2000" dirty="0"/>
              <a:t>: brings you to your home directory</a:t>
            </a:r>
            <a:endParaRPr lang="en-US" sz="2000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E18915-263E-54D2-4F10-6CEB58FA5DA6}"/>
              </a:ext>
            </a:extLst>
          </p:cNvPr>
          <p:cNvSpPr txBox="1">
            <a:spLocks/>
          </p:cNvSpPr>
          <p:nvPr/>
        </p:nvSpPr>
        <p:spPr>
          <a:xfrm>
            <a:off x="838200" y="2382480"/>
            <a:ext cx="10515600" cy="68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cd [path or directory]</a:t>
            </a:r>
            <a:r>
              <a:rPr lang="en-US" sz="2000" dirty="0"/>
              <a:t>: “current directory” followed by a path or directory, brings you or the script to said path or directory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CAAAD5-B2B4-99D9-2F36-4775E436BCB5}"/>
              </a:ext>
            </a:extLst>
          </p:cNvPr>
          <p:cNvSpPr txBox="1">
            <a:spLocks/>
          </p:cNvSpPr>
          <p:nvPr/>
        </p:nvSpPr>
        <p:spPr>
          <a:xfrm>
            <a:off x="838200" y="1731840"/>
            <a:ext cx="10515600" cy="3571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/>
              <a:t>pwd</a:t>
            </a:r>
            <a:r>
              <a:rPr lang="en-US" sz="2000" dirty="0"/>
              <a:t>: “print working directory” prints your current location – just like how the interface has it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802D2-1DB7-D1EE-4FE8-2CC52600B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511468"/>
            <a:ext cx="10515600" cy="4859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7A3F44-AE54-3F79-3738-BF33D46A2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3997378"/>
            <a:ext cx="10515599" cy="4106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5C50D5-6986-2591-44FC-54E7BC8B5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5" y="4395345"/>
            <a:ext cx="10515599" cy="5848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47B130-84CD-EE25-BE96-A4FEE793C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1" y="4937057"/>
            <a:ext cx="10515599" cy="45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2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DCE1-19AA-A523-9ABE-07443664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995C-DE68-0C08-F59B-9CBBA8C8B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434"/>
            <a:ext cx="10515600" cy="50639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script is a set of instructions that tells the (super)computer what to do. It’s an easy way to integrate our data with the program we want to use.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 scripts ask for the </a:t>
            </a:r>
            <a:r>
              <a:rPr lang="en-US" b="1" dirty="0"/>
              <a:t>program</a:t>
            </a:r>
            <a:r>
              <a:rPr lang="en-US" dirty="0"/>
              <a:t>, </a:t>
            </a:r>
            <a:r>
              <a:rPr lang="en-US" b="1" dirty="0"/>
              <a:t>inputs, what you want it to do</a:t>
            </a:r>
            <a:r>
              <a:rPr lang="en-US" dirty="0"/>
              <a:t>,, and </a:t>
            </a:r>
            <a:r>
              <a:rPr lang="en-US" b="1" dirty="0"/>
              <a:t>outputs</a:t>
            </a:r>
            <a:r>
              <a:rPr lang="en-US" dirty="0"/>
              <a:t>. Sometimes, it asks for more, but those are the basics.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use scripts for repeatability, ease of use, higher computing capacity, and to reduce errors.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today, I have created your scripts in your scripts directory. You will edit and submit them via the terminal. </a:t>
            </a:r>
          </a:p>
        </p:txBody>
      </p:sp>
    </p:spTree>
    <p:extLst>
      <p:ext uri="{BB962C8B-B14F-4D97-AF65-F5344CB8AC3E}">
        <p14:creationId xmlns:p14="http://schemas.microsoft.com/office/powerpoint/2010/main" val="361542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93D2-5769-DCC9-8ED8-4847124F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scripts?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AF38-D1F3-9780-6C71-7C0E87FC2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3 main interactions you can have with scripts in the terminal.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them. Use the term </a:t>
            </a:r>
            <a:r>
              <a:rPr lang="en-US" b="1" dirty="0" err="1"/>
              <a:t>sbatch</a:t>
            </a:r>
            <a:r>
              <a:rPr lang="en-US" dirty="0"/>
              <a:t> </a:t>
            </a:r>
            <a:r>
              <a:rPr lang="en-US" b="1" dirty="0"/>
              <a:t>[</a:t>
            </a:r>
            <a:r>
              <a:rPr lang="en-US" b="1" dirty="0" err="1"/>
              <a:t>scriptname</a:t>
            </a:r>
            <a:r>
              <a:rPr lang="en-US" b="1" dirty="0"/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on them. Use </a:t>
            </a:r>
            <a:r>
              <a:rPr lang="en-US" b="1" dirty="0" err="1"/>
              <a:t>squeue</a:t>
            </a:r>
            <a:r>
              <a:rPr lang="en-US" b="1" dirty="0"/>
              <a:t> –u</a:t>
            </a:r>
            <a:r>
              <a:rPr lang="en-US" dirty="0"/>
              <a:t> </a:t>
            </a:r>
            <a:r>
              <a:rPr lang="en-US" b="1" dirty="0"/>
              <a:t>[username]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Cancel them. Use </a:t>
            </a:r>
            <a:r>
              <a:rPr lang="en-US" b="1" dirty="0" err="1"/>
              <a:t>scancel</a:t>
            </a:r>
            <a:r>
              <a:rPr lang="en-US" b="1" dirty="0"/>
              <a:t> [JOBID]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9DE0A-F31B-8D9D-982E-AC05E92BB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27" b="51588"/>
          <a:stretch/>
        </p:blipFill>
        <p:spPr>
          <a:xfrm>
            <a:off x="2221836" y="3046188"/>
            <a:ext cx="6890992" cy="47351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6758F2-B799-9840-FBA6-E6D3E992A332}"/>
              </a:ext>
            </a:extLst>
          </p:cNvPr>
          <p:cNvSpPr txBox="1">
            <a:spLocks/>
          </p:cNvSpPr>
          <p:nvPr/>
        </p:nvSpPr>
        <p:spPr>
          <a:xfrm>
            <a:off x="838200" y="3575055"/>
            <a:ext cx="10515600" cy="1738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66EBB-E5FB-7DE9-A2D0-8E5B9E3B7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272" y="4546471"/>
            <a:ext cx="6974120" cy="556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6BF487-B1CE-46FE-9CFF-EE030C864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304" y="6011752"/>
            <a:ext cx="6662056" cy="6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15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44A6-C35E-C1CB-0350-6D8A276D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DEF6-B54C-70C8-8E14-168141F95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288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Module load </a:t>
            </a:r>
            <a:r>
              <a:rPr lang="en-US" dirty="0"/>
              <a:t>– these modules are already in the supercomputer, and we use this command to call 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Ex: BLAST+ is a commonly used program by many users, so the OSC staff 	added it to the supercomputer so we didn’t have to install it ourselves!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B0533-0D5B-782D-D0AF-3C154B341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32" y="5572403"/>
            <a:ext cx="8632095" cy="804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CCCC72-6C50-3661-C4DD-FBD42F0D58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37"/>
          <a:stretch/>
        </p:blipFill>
        <p:spPr>
          <a:xfrm>
            <a:off x="2059017" y="3558209"/>
            <a:ext cx="6965714" cy="99624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E2D01B-6EE7-C558-95FF-E312FDC66862}"/>
              </a:ext>
            </a:extLst>
          </p:cNvPr>
          <p:cNvSpPr txBox="1">
            <a:spLocks/>
          </p:cNvSpPr>
          <p:nvPr/>
        </p:nvSpPr>
        <p:spPr>
          <a:xfrm>
            <a:off x="685799" y="4600278"/>
            <a:ext cx="10515600" cy="8044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Source</a:t>
            </a:r>
            <a:r>
              <a:rPr lang="en-US" dirty="0"/>
              <a:t> or </a:t>
            </a:r>
            <a:r>
              <a:rPr lang="en-US" b="1" dirty="0" err="1"/>
              <a:t>conda</a:t>
            </a:r>
            <a:r>
              <a:rPr lang="en-US" b="1" dirty="0"/>
              <a:t> activate </a:t>
            </a:r>
            <a:r>
              <a:rPr lang="en-US" dirty="0"/>
              <a:t>– activating environment needed for the program to run</a:t>
            </a:r>
          </a:p>
        </p:txBody>
      </p:sp>
    </p:spTree>
    <p:extLst>
      <p:ext uri="{BB962C8B-B14F-4D97-AF65-F5344CB8AC3E}">
        <p14:creationId xmlns:p14="http://schemas.microsoft.com/office/powerpoint/2010/main" val="389952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24EE348-3AC8-FDF3-2B23-35F19B95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4859"/>
            <a:ext cx="12192000" cy="17794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682377-73BE-6A53-5890-A9B3D618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script look like on OSC?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78695-B537-8566-0330-5EEAB451B29D}"/>
              </a:ext>
            </a:extLst>
          </p:cNvPr>
          <p:cNvSpPr txBox="1"/>
          <p:nvPr/>
        </p:nvSpPr>
        <p:spPr>
          <a:xfrm>
            <a:off x="446171" y="3803714"/>
            <a:ext cx="2108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All (</a:t>
            </a:r>
            <a:r>
              <a:rPr lang="en-US" sz="2400" u="sng" dirty="0"/>
              <a:t>our</a:t>
            </a:r>
            <a:r>
              <a:rPr lang="en-US" sz="2400" dirty="0"/>
              <a:t>) scripts end with .</a:t>
            </a:r>
            <a:r>
              <a:rPr lang="en-US" sz="2400" dirty="0" err="1"/>
              <a:t>sh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156EDFF-13D3-251F-7CD0-F94871BABFA0}"/>
              </a:ext>
            </a:extLst>
          </p:cNvPr>
          <p:cNvSpPr/>
          <p:nvPr/>
        </p:nvSpPr>
        <p:spPr>
          <a:xfrm>
            <a:off x="1805473" y="1292723"/>
            <a:ext cx="345233" cy="46778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FCE491B-B8B5-8951-BFDB-CC4C8B86E3F9}"/>
              </a:ext>
            </a:extLst>
          </p:cNvPr>
          <p:cNvSpPr/>
          <p:nvPr/>
        </p:nvSpPr>
        <p:spPr>
          <a:xfrm>
            <a:off x="1586204" y="2202375"/>
            <a:ext cx="219269" cy="482223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A91C1B-F1E1-1204-33B0-3BC05761F1C1}"/>
              </a:ext>
            </a:extLst>
          </p:cNvPr>
          <p:cNvSpPr txBox="1"/>
          <p:nvPr/>
        </p:nvSpPr>
        <p:spPr>
          <a:xfrm>
            <a:off x="2761366" y="3803714"/>
            <a:ext cx="92816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All scripts will begin with a series of #SBATCH lines – tells the supercomputer info</a:t>
            </a:r>
          </a:p>
          <a:p>
            <a:endParaRPr lang="en-US" sz="2400" dirty="0"/>
          </a:p>
          <a:p>
            <a:r>
              <a:rPr lang="en-US" sz="2400" dirty="0"/>
              <a:t>These lines will contain the amount of </a:t>
            </a:r>
            <a:r>
              <a:rPr lang="en-US" sz="2400" b="1" dirty="0"/>
              <a:t>time</a:t>
            </a:r>
            <a:r>
              <a:rPr lang="en-US" sz="2400" dirty="0"/>
              <a:t> you think it’ll take, </a:t>
            </a:r>
            <a:r>
              <a:rPr lang="en-US" sz="2400" b="1" dirty="0"/>
              <a:t>memory</a:t>
            </a:r>
            <a:r>
              <a:rPr lang="en-US" sz="2400" dirty="0"/>
              <a:t> the job will use, and an </a:t>
            </a:r>
            <a:r>
              <a:rPr lang="en-US" sz="2400" b="1" dirty="0"/>
              <a:t>out</a:t>
            </a:r>
            <a:r>
              <a:rPr lang="en-US" sz="2400" dirty="0"/>
              <a:t> file where all of the “thinking” and “doing” of the supercomputer. The .out file is essentially a log file.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6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2377-73BE-6A53-5890-A9B3D618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info does a script contain?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DF76F-1B55-67ED-A884-11B9FCD63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-</a:t>
            </a:r>
            <a:r>
              <a:rPr lang="en-US" b="1" dirty="0" err="1"/>
              <a:t>i</a:t>
            </a:r>
            <a:r>
              <a:rPr lang="en-US" b="1" dirty="0"/>
              <a:t>: </a:t>
            </a:r>
            <a:r>
              <a:rPr lang="en-US" dirty="0"/>
              <a:t>input or inputs. Typically a path to your inputs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Example: /fs/</a:t>
            </a:r>
            <a:r>
              <a:rPr lang="en-US" dirty="0" err="1"/>
              <a:t>ess</a:t>
            </a:r>
            <a:r>
              <a:rPr lang="en-US" dirty="0"/>
              <a:t>/PAS2447/Hannah-directory/Dataset2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-o: </a:t>
            </a:r>
            <a:r>
              <a:rPr lang="en-US" dirty="0"/>
              <a:t>output directory. A path to where your want your results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Example: /fs/</a:t>
            </a:r>
            <a:r>
              <a:rPr lang="en-US" dirty="0" err="1"/>
              <a:t>ess</a:t>
            </a:r>
            <a:r>
              <a:rPr lang="en-US" dirty="0"/>
              <a:t>/PAS2447/Hannah-directory/Dataset2/output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programname.py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/>
              <a:t>program: </a:t>
            </a:r>
            <a:r>
              <a:rPr lang="en-US" dirty="0"/>
              <a:t>the program you run will always typically have a name, space between it and the next character. Sometimes, it has .</a:t>
            </a:r>
            <a:r>
              <a:rPr lang="en-US" dirty="0" err="1"/>
              <a:t>py</a:t>
            </a:r>
            <a:r>
              <a:rPr lang="en-US" dirty="0"/>
              <a:t> and sometimes it’s just a name. </a:t>
            </a:r>
          </a:p>
          <a:p>
            <a:pPr marL="0" indent="0">
              <a:buNone/>
            </a:pPr>
            <a:r>
              <a:rPr lang="en-US" b="1" dirty="0"/>
              <a:t>--small </a:t>
            </a:r>
            <a:r>
              <a:rPr lang="en-US" dirty="0"/>
              <a:t>or </a:t>
            </a:r>
            <a:r>
              <a:rPr lang="en-US" b="1" dirty="0"/>
              <a:t>--trim 0.5: </a:t>
            </a:r>
            <a:r>
              <a:rPr lang="en-US" dirty="0"/>
              <a:t>examples of arguments. They are the extras we add on. They are typically denoted by --</a:t>
            </a:r>
            <a:r>
              <a:rPr lang="en-US" dirty="0" err="1"/>
              <a:t>wordhere</a:t>
            </a:r>
            <a:r>
              <a:rPr lang="en-US" dirty="0"/>
              <a:t>. 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462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6148-D187-D287-A2C8-8A40473A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CA90F-E495-9B40-CFD5-E46842D5C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cd:</a:t>
            </a:r>
            <a:r>
              <a:rPr lang="en-US" dirty="0"/>
              <a:t> current directory, brings you or the supercomputer to location denoted by path</a:t>
            </a:r>
          </a:p>
          <a:p>
            <a:pPr marL="0" indent="0">
              <a:buNone/>
            </a:pPr>
            <a:r>
              <a:rPr lang="en-US" b="1" dirty="0"/>
              <a:t>ls:</a:t>
            </a:r>
            <a:r>
              <a:rPr lang="en-US" dirty="0"/>
              <a:t> lists the programs in your location</a:t>
            </a:r>
          </a:p>
          <a:p>
            <a:pPr marL="0" indent="0">
              <a:buNone/>
            </a:pPr>
            <a:r>
              <a:rPr lang="en-US" b="1" dirty="0"/>
              <a:t>Module load: </a:t>
            </a:r>
            <a:r>
              <a:rPr lang="en-US" dirty="0"/>
              <a:t>loads program stored in supercomputer to your current session</a:t>
            </a:r>
          </a:p>
          <a:p>
            <a:pPr marL="0" indent="0">
              <a:buNone/>
            </a:pPr>
            <a:r>
              <a:rPr lang="en-US" b="1" dirty="0"/>
              <a:t>Source activate </a:t>
            </a:r>
            <a:r>
              <a:rPr lang="en-US" dirty="0"/>
              <a:t>or</a:t>
            </a:r>
            <a:r>
              <a:rPr lang="en-US" b="1" dirty="0"/>
              <a:t> </a:t>
            </a:r>
            <a:r>
              <a:rPr lang="en-US" b="1" dirty="0" err="1"/>
              <a:t>conda</a:t>
            </a:r>
            <a:r>
              <a:rPr lang="en-US" b="1" dirty="0"/>
              <a:t> activate: </a:t>
            </a:r>
            <a:r>
              <a:rPr lang="en-US" dirty="0"/>
              <a:t>activates environment needed for program to run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44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2377-73BE-6A53-5890-A9B3D618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script look like on OSC?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745666-47EF-E775-9EEA-429FBE848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2" y="1378959"/>
            <a:ext cx="7176654" cy="531110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53966E8-D381-E206-CB99-ECAC352C8AAE}"/>
              </a:ext>
            </a:extLst>
          </p:cNvPr>
          <p:cNvSpPr/>
          <p:nvPr/>
        </p:nvSpPr>
        <p:spPr>
          <a:xfrm flipH="1">
            <a:off x="5179868" y="4264361"/>
            <a:ext cx="737754" cy="4260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C8FCD2-D0FB-3642-7C93-A07CA4744F6F}"/>
              </a:ext>
            </a:extLst>
          </p:cNvPr>
          <p:cNvSpPr txBox="1"/>
          <p:nvPr/>
        </p:nvSpPr>
        <p:spPr>
          <a:xfrm>
            <a:off x="5917622" y="4110623"/>
            <a:ext cx="4281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telling the supercomputer to load python and activate an environment here. You can do this in the terminal too!</a:t>
            </a:r>
          </a:p>
        </p:txBody>
      </p:sp>
    </p:spTree>
    <p:extLst>
      <p:ext uri="{BB962C8B-B14F-4D97-AF65-F5344CB8AC3E}">
        <p14:creationId xmlns:p14="http://schemas.microsoft.com/office/powerpoint/2010/main" val="287989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2377-73BE-6A53-5890-A9B3D618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script look like on OSC?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745666-47EF-E775-9EEA-429FBE848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2" y="1378959"/>
            <a:ext cx="7176654" cy="531110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B02FC2-6E4E-7F25-62C3-A5A25FAD8F84}"/>
              </a:ext>
            </a:extLst>
          </p:cNvPr>
          <p:cNvCxnSpPr/>
          <p:nvPr/>
        </p:nvCxnSpPr>
        <p:spPr>
          <a:xfrm flipH="1">
            <a:off x="4795485" y="5171508"/>
            <a:ext cx="9299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8D0AA6-9B4E-6020-0DE5-EF3D16FECD1B}"/>
              </a:ext>
            </a:extLst>
          </p:cNvPr>
          <p:cNvSpPr txBox="1"/>
          <p:nvPr/>
        </p:nvSpPr>
        <p:spPr>
          <a:xfrm>
            <a:off x="5725471" y="4825729"/>
            <a:ext cx="4281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 - brings supercomputer to the directory of where the program is.</a:t>
            </a:r>
          </a:p>
        </p:txBody>
      </p:sp>
    </p:spTree>
    <p:extLst>
      <p:ext uri="{BB962C8B-B14F-4D97-AF65-F5344CB8AC3E}">
        <p14:creationId xmlns:p14="http://schemas.microsoft.com/office/powerpoint/2010/main" val="384913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921F-05ED-2484-6CBB-62D11A84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Ondemand</a:t>
            </a:r>
            <a:r>
              <a:rPr lang="en-US" dirty="0"/>
              <a:t> via the Ohio Supercomputer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E08C1-F318-21B3-F433-28920E78E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24" y="1889732"/>
            <a:ext cx="6344676" cy="407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42223B-2DCD-2664-1BEF-449D797CD36B}"/>
              </a:ext>
            </a:extLst>
          </p:cNvPr>
          <p:cNvSpPr txBox="1"/>
          <p:nvPr/>
        </p:nvSpPr>
        <p:spPr>
          <a:xfrm>
            <a:off x="1681724" y="6123543"/>
            <a:ext cx="479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OnDemand Webpage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8EC7FD-115F-6D4E-FDD2-C1444B5BE058}"/>
              </a:ext>
            </a:extLst>
          </p:cNvPr>
          <p:cNvSpPr txBox="1"/>
          <p:nvPr/>
        </p:nvSpPr>
        <p:spPr>
          <a:xfrm>
            <a:off x="7294880" y="3429000"/>
            <a:ext cx="4531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</a:t>
            </a:r>
            <a:r>
              <a:rPr lang="en-US" dirty="0" err="1"/>
              <a:t>ondemand.osc.edu</a:t>
            </a:r>
            <a:r>
              <a:rPr lang="en-US" dirty="0"/>
              <a:t> into browser now!</a:t>
            </a:r>
          </a:p>
          <a:p>
            <a:endParaRPr lang="en-US" dirty="0"/>
          </a:p>
          <a:p>
            <a:r>
              <a:rPr lang="en-US" dirty="0"/>
              <a:t>You’ll be following along with some of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4285983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2377-73BE-6A53-5890-A9B3D618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script look like on OSC?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745666-47EF-E775-9EEA-429FBE848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2" y="1378959"/>
            <a:ext cx="7176654" cy="5311105"/>
          </a:xfrm>
          <a:prstGeom prst="rect">
            <a:avLst/>
          </a:prstGeom>
        </p:spPr>
      </p:pic>
      <p:sp>
        <p:nvSpPr>
          <p:cNvPr id="22" name="Right Brace 21">
            <a:extLst>
              <a:ext uri="{FF2B5EF4-FFF2-40B4-BE49-F238E27FC236}">
                <a16:creationId xmlns:a16="http://schemas.microsoft.com/office/drawing/2014/main" id="{3112DF02-0455-8081-DC16-F93E6D12F2F6}"/>
              </a:ext>
            </a:extLst>
          </p:cNvPr>
          <p:cNvSpPr/>
          <p:nvPr/>
        </p:nvSpPr>
        <p:spPr>
          <a:xfrm>
            <a:off x="5288972" y="5531838"/>
            <a:ext cx="628650" cy="114829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6D1FDD-537C-313D-DA0B-A199D8243EB1}"/>
              </a:ext>
            </a:extLst>
          </p:cNvPr>
          <p:cNvSpPr txBox="1"/>
          <p:nvPr/>
        </p:nvSpPr>
        <p:spPr>
          <a:xfrm>
            <a:off x="6109773" y="4381740"/>
            <a:ext cx="5976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the program with your data! Most scripts will include…</a:t>
            </a:r>
          </a:p>
          <a:p>
            <a:r>
              <a:rPr lang="en-US" dirty="0"/>
              <a:t>line 13: the program itself</a:t>
            </a:r>
          </a:p>
          <a:p>
            <a:r>
              <a:rPr lang="en-US" dirty="0"/>
              <a:t>line 14: an input (path to your data, remember, you’re </a:t>
            </a:r>
            <a:r>
              <a:rPr lang="en-US" dirty="0" err="1"/>
              <a:t>cd’ing</a:t>
            </a:r>
            <a:r>
              <a:rPr lang="en-US" dirty="0"/>
              <a:t> to where the program is, not the data)</a:t>
            </a:r>
          </a:p>
          <a:p>
            <a:r>
              <a:rPr lang="en-US" dirty="0"/>
              <a:t>line 15: an output directory</a:t>
            </a:r>
          </a:p>
          <a:p>
            <a:r>
              <a:rPr lang="en-US" dirty="0"/>
              <a:t>line 16: some extra arguments. Not all programs need arguments, but they’re extra things that you may need for what you’re running</a:t>
            </a:r>
          </a:p>
        </p:txBody>
      </p:sp>
    </p:spTree>
    <p:extLst>
      <p:ext uri="{BB962C8B-B14F-4D97-AF65-F5344CB8AC3E}">
        <p14:creationId xmlns:p14="http://schemas.microsoft.com/office/powerpoint/2010/main" val="112834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2377-73BE-6A53-5890-A9B3D618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script look like on OSC?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745666-47EF-E775-9EEA-429FBE848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2" y="1378959"/>
            <a:ext cx="7176654" cy="531110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1EE39A8-BA29-F2A9-E4D8-3418FCDD433C}"/>
              </a:ext>
            </a:extLst>
          </p:cNvPr>
          <p:cNvSpPr txBox="1"/>
          <p:nvPr/>
        </p:nvSpPr>
        <p:spPr>
          <a:xfrm>
            <a:off x="7806168" y="1378959"/>
            <a:ext cx="40602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Q’s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“\” after each line?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They continue the statement into the next line. Technically, you could write program.py –</a:t>
            </a:r>
            <a:r>
              <a:rPr lang="en-US" dirty="0" err="1"/>
              <a:t>i</a:t>
            </a:r>
            <a:r>
              <a:rPr lang="en-US" dirty="0"/>
              <a:t> [input] –o [output] and so on. Just makes its easier to look at!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numbers on the left side for?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 numbers; they are for your convince! Your output file may tell you if you have an error, and then where the error is located based on the line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3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650E01-F0F9-F164-745B-A1E953BFB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68" y="739500"/>
            <a:ext cx="10504347" cy="542205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CDFE32E-26F3-6E92-C324-C45797DBFDD7}"/>
              </a:ext>
            </a:extLst>
          </p:cNvPr>
          <p:cNvSpPr/>
          <p:nvPr/>
        </p:nvSpPr>
        <p:spPr>
          <a:xfrm rot="5400000">
            <a:off x="1885169" y="225665"/>
            <a:ext cx="621783" cy="405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EB1C4E-CA2D-13F9-FED1-38A751935FF8}"/>
              </a:ext>
            </a:extLst>
          </p:cNvPr>
          <p:cNvCxnSpPr>
            <a:cxnSpLocks/>
          </p:cNvCxnSpPr>
          <p:nvPr/>
        </p:nvCxnSpPr>
        <p:spPr>
          <a:xfrm flipV="1">
            <a:off x="1562110" y="2181724"/>
            <a:ext cx="333222" cy="2980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7EF1E3-0A51-94C3-ACE7-FCCA667B9598}"/>
              </a:ext>
            </a:extLst>
          </p:cNvPr>
          <p:cNvCxnSpPr>
            <a:cxnSpLocks/>
          </p:cNvCxnSpPr>
          <p:nvPr/>
        </p:nvCxnSpPr>
        <p:spPr>
          <a:xfrm>
            <a:off x="1452880" y="1173182"/>
            <a:ext cx="4424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77B5D6-7C2B-3C46-0F1E-0936BFB8B362}"/>
              </a:ext>
            </a:extLst>
          </p:cNvPr>
          <p:cNvSpPr txBox="1"/>
          <p:nvPr/>
        </p:nvSpPr>
        <p:spPr>
          <a:xfrm>
            <a:off x="229600" y="2525100"/>
            <a:ext cx="177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files/directories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AAD440-D00A-91AF-C611-7A0CEF5C7CD2}"/>
              </a:ext>
            </a:extLst>
          </p:cNvPr>
          <p:cNvSpPr txBox="1"/>
          <p:nvPr/>
        </p:nvSpPr>
        <p:spPr>
          <a:xfrm>
            <a:off x="-158879" y="992516"/>
            <a:ext cx="1777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home, where you will be working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5B416-72FC-86A6-71CD-EFED6729B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332" y="739500"/>
            <a:ext cx="1518427" cy="14293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B906E3-DC1A-AD68-A07D-64409ED46097}"/>
              </a:ext>
            </a:extLst>
          </p:cNvPr>
          <p:cNvSpPr/>
          <p:nvPr/>
        </p:nvSpPr>
        <p:spPr>
          <a:xfrm>
            <a:off x="2007328" y="1067437"/>
            <a:ext cx="1156590" cy="2114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415C84-6212-2C8D-34D6-010FEEE9A817}"/>
              </a:ext>
            </a:extLst>
          </p:cNvPr>
          <p:cNvSpPr/>
          <p:nvPr/>
        </p:nvSpPr>
        <p:spPr>
          <a:xfrm>
            <a:off x="2007328" y="1849911"/>
            <a:ext cx="1156590" cy="2114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/>
      <p:bldP spid="2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6E21-9AE7-396E-8AF9-E45843BE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23895"/>
            <a:ext cx="10515600" cy="1325563"/>
          </a:xfrm>
        </p:spPr>
        <p:txBody>
          <a:bodyPr/>
          <a:lstStyle/>
          <a:p>
            <a:r>
              <a:rPr lang="en-US" dirty="0"/>
              <a:t>These all do the same function!</a:t>
            </a:r>
          </a:p>
        </p:txBody>
      </p:sp>
      <p:pic>
        <p:nvPicPr>
          <p:cNvPr id="1028" name="Picture 4" descr="File Explorer - Wikipedia">
            <a:extLst>
              <a:ext uri="{FF2B5EF4-FFF2-40B4-BE49-F238E27FC236}">
                <a16:creationId xmlns:a16="http://schemas.microsoft.com/office/drawing/2014/main" id="{0C793552-13D1-087C-7DA2-A756F3D3C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31" y="1246867"/>
            <a:ext cx="4331671" cy="228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hapter 3. Learning Mac OS X Basics">
            <a:extLst>
              <a:ext uri="{FF2B5EF4-FFF2-40B4-BE49-F238E27FC236}">
                <a16:creationId xmlns:a16="http://schemas.microsoft.com/office/drawing/2014/main" id="{5D124CBC-AFAE-AC65-6BB0-241120C9C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429" y="2772326"/>
            <a:ext cx="4331671" cy="264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021A0D-D470-43AA-CAD8-B67842F19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295" y="3791159"/>
            <a:ext cx="5251174" cy="270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1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641D7F-6EBC-05BC-A78E-FB00FE4A0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41" y="1493520"/>
            <a:ext cx="11546118" cy="48590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D7F05C-AB5E-3F37-6C3F-BF8E3250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OSC interface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089174-F55E-E53F-125D-FFAC5B4ADCFF}"/>
              </a:ext>
            </a:extLst>
          </p:cNvPr>
          <p:cNvGrpSpPr/>
          <p:nvPr/>
        </p:nvGrpSpPr>
        <p:grpSpPr>
          <a:xfrm>
            <a:off x="3586586" y="4176723"/>
            <a:ext cx="3504682" cy="858417"/>
            <a:chOff x="3586586" y="4176723"/>
            <a:chExt cx="3504682" cy="85841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CCCA6C-7DB2-1704-6A4A-DBFD4557548B}"/>
                </a:ext>
              </a:extLst>
            </p:cNvPr>
            <p:cNvSpPr/>
            <p:nvPr/>
          </p:nvSpPr>
          <p:spPr>
            <a:xfrm>
              <a:off x="3586586" y="4176723"/>
              <a:ext cx="2289328" cy="8584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ADE3FF-F679-B425-9007-87587496E943}"/>
                </a:ext>
              </a:extLst>
            </p:cNvPr>
            <p:cNvSpPr txBox="1"/>
            <p:nvPr/>
          </p:nvSpPr>
          <p:spPr>
            <a:xfrm>
              <a:off x="5980626" y="4236599"/>
              <a:ext cx="837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54128C-AE12-4345-04B3-63EF4F655C04}"/>
                </a:ext>
              </a:extLst>
            </p:cNvPr>
            <p:cNvSpPr txBox="1"/>
            <p:nvPr/>
          </p:nvSpPr>
          <p:spPr>
            <a:xfrm>
              <a:off x="5980626" y="4605931"/>
              <a:ext cx="1110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directory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F255FE-24F5-B4CF-0A37-E89D9E436DD5}"/>
              </a:ext>
            </a:extLst>
          </p:cNvPr>
          <p:cNvGrpSpPr/>
          <p:nvPr/>
        </p:nvGrpSpPr>
        <p:grpSpPr>
          <a:xfrm>
            <a:off x="7091268" y="1838131"/>
            <a:ext cx="814874" cy="569167"/>
            <a:chOff x="7091268" y="1838131"/>
            <a:chExt cx="814874" cy="56916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C5CE7B7-14AA-DD24-5837-43239BAB9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268" y="1838131"/>
              <a:ext cx="0" cy="5691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A286948-FB0D-018C-A516-6C4AA0E31A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06142" y="1838131"/>
              <a:ext cx="0" cy="5691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60A3D8F-A172-5134-A8E9-E67FBABB7ABB}"/>
              </a:ext>
            </a:extLst>
          </p:cNvPr>
          <p:cNvGrpSpPr/>
          <p:nvPr/>
        </p:nvGrpSpPr>
        <p:grpSpPr>
          <a:xfrm>
            <a:off x="7070948" y="4216279"/>
            <a:ext cx="1330340" cy="2006216"/>
            <a:chOff x="7070948" y="4216279"/>
            <a:chExt cx="1330340" cy="200621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B39FAAC-277A-535E-1263-8B571526D4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9503" y="4354863"/>
              <a:ext cx="3566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4CA1EEF-C284-6867-193D-D3FDFBF88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70948" y="4216279"/>
              <a:ext cx="420174" cy="32388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7D87FD-7853-579E-4785-154E0080E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4265" y="4506465"/>
              <a:ext cx="1287023" cy="1716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244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0BBD66-B3B9-65F0-E4A3-9E6F86E62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89" y="1476772"/>
            <a:ext cx="5031156" cy="36832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D8EC41-FFDB-0AE8-4312-C40ADF51B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357" y="1476772"/>
            <a:ext cx="4514164" cy="39708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4AEF11-F557-1025-273F-2FB248D6DEE7}"/>
              </a:ext>
            </a:extLst>
          </p:cNvPr>
          <p:cNvSpPr txBox="1"/>
          <p:nvPr/>
        </p:nvSpPr>
        <p:spPr>
          <a:xfrm>
            <a:off x="529488" y="1107440"/>
            <a:ext cx="503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“View”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F0333-CD4F-28B2-916D-CFAA267E9FAD}"/>
              </a:ext>
            </a:extLst>
          </p:cNvPr>
          <p:cNvSpPr txBox="1"/>
          <p:nvPr/>
        </p:nvSpPr>
        <p:spPr>
          <a:xfrm>
            <a:off x="6631357" y="1107440"/>
            <a:ext cx="451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“Edit” file</a:t>
            </a:r>
          </a:p>
        </p:txBody>
      </p:sp>
    </p:spTree>
    <p:extLst>
      <p:ext uri="{BB962C8B-B14F-4D97-AF65-F5344CB8AC3E}">
        <p14:creationId xmlns:p14="http://schemas.microsoft.com/office/powerpoint/2010/main" val="119970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641D7F-6EBC-05BC-A78E-FB00FE4A0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41" y="1493520"/>
            <a:ext cx="11546118" cy="48590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D7F05C-AB5E-3F37-6C3F-BF8E3250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OSC interface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089174-F55E-E53F-125D-FFAC5B4ADCFF}"/>
              </a:ext>
            </a:extLst>
          </p:cNvPr>
          <p:cNvGrpSpPr/>
          <p:nvPr/>
        </p:nvGrpSpPr>
        <p:grpSpPr>
          <a:xfrm>
            <a:off x="3586586" y="4176723"/>
            <a:ext cx="3504682" cy="858417"/>
            <a:chOff x="3586586" y="4176723"/>
            <a:chExt cx="3504682" cy="85841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CCCA6C-7DB2-1704-6A4A-DBFD4557548B}"/>
                </a:ext>
              </a:extLst>
            </p:cNvPr>
            <p:cNvSpPr/>
            <p:nvPr/>
          </p:nvSpPr>
          <p:spPr>
            <a:xfrm>
              <a:off x="3586586" y="4176723"/>
              <a:ext cx="2289328" cy="8584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ADE3FF-F679-B425-9007-87587496E943}"/>
                </a:ext>
              </a:extLst>
            </p:cNvPr>
            <p:cNvSpPr txBox="1"/>
            <p:nvPr/>
          </p:nvSpPr>
          <p:spPr>
            <a:xfrm>
              <a:off x="5980626" y="4236599"/>
              <a:ext cx="837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54128C-AE12-4345-04B3-63EF4F655C04}"/>
                </a:ext>
              </a:extLst>
            </p:cNvPr>
            <p:cNvSpPr txBox="1"/>
            <p:nvPr/>
          </p:nvSpPr>
          <p:spPr>
            <a:xfrm>
              <a:off x="5980626" y="4605931"/>
              <a:ext cx="1110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directory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F255FE-24F5-B4CF-0A37-E89D9E436DD5}"/>
              </a:ext>
            </a:extLst>
          </p:cNvPr>
          <p:cNvGrpSpPr/>
          <p:nvPr/>
        </p:nvGrpSpPr>
        <p:grpSpPr>
          <a:xfrm>
            <a:off x="7091268" y="1838131"/>
            <a:ext cx="814874" cy="569167"/>
            <a:chOff x="7091268" y="1838131"/>
            <a:chExt cx="814874" cy="56916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C5CE7B7-14AA-DD24-5837-43239BAB9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268" y="1838131"/>
              <a:ext cx="0" cy="5691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A286948-FB0D-018C-A516-6C4AA0E31A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06142" y="1838131"/>
              <a:ext cx="0" cy="5691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60A3D8F-A172-5134-A8E9-E67FBABB7ABB}"/>
              </a:ext>
            </a:extLst>
          </p:cNvPr>
          <p:cNvGrpSpPr/>
          <p:nvPr/>
        </p:nvGrpSpPr>
        <p:grpSpPr>
          <a:xfrm>
            <a:off x="7070948" y="4216279"/>
            <a:ext cx="1330340" cy="2006216"/>
            <a:chOff x="7070948" y="4216279"/>
            <a:chExt cx="1330340" cy="200621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B39FAAC-277A-535E-1263-8B571526D4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9503" y="4354863"/>
              <a:ext cx="3566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4CA1EEF-C284-6867-193D-D3FDFBF88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70948" y="4216279"/>
              <a:ext cx="420174" cy="32388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7D87FD-7853-579E-4785-154E0080E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4265" y="4506465"/>
              <a:ext cx="1287023" cy="1716030"/>
            </a:xfrm>
            <a:prstGeom prst="rect">
              <a:avLst/>
            </a:prstGeom>
          </p:spPr>
        </p:pic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424E4A-AE48-0434-762A-DDD1768CB1CD}"/>
              </a:ext>
            </a:extLst>
          </p:cNvPr>
          <p:cNvCxnSpPr/>
          <p:nvPr/>
        </p:nvCxnSpPr>
        <p:spPr>
          <a:xfrm>
            <a:off x="10190480" y="2448560"/>
            <a:ext cx="6502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8F6B57-3298-AF25-8E0D-168CC979B187}"/>
              </a:ext>
            </a:extLst>
          </p:cNvPr>
          <p:cNvSpPr txBox="1"/>
          <p:nvPr/>
        </p:nvSpPr>
        <p:spPr>
          <a:xfrm>
            <a:off x="8554721" y="2131089"/>
            <a:ext cx="163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Copies current location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C7FD64-9AEE-E538-9DAC-852613664083}"/>
              </a:ext>
            </a:extLst>
          </p:cNvPr>
          <p:cNvCxnSpPr>
            <a:cxnSpLocks/>
          </p:cNvCxnSpPr>
          <p:nvPr/>
        </p:nvCxnSpPr>
        <p:spPr>
          <a:xfrm flipV="1">
            <a:off x="4398191" y="2777420"/>
            <a:ext cx="0" cy="401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495D30F-88EC-4548-BC5C-4D4C3F30F6A7}"/>
              </a:ext>
            </a:extLst>
          </p:cNvPr>
          <p:cNvSpPr/>
          <p:nvPr/>
        </p:nvSpPr>
        <p:spPr>
          <a:xfrm>
            <a:off x="3722551" y="2229498"/>
            <a:ext cx="1391920" cy="4165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240B3-A0FC-BC34-3087-19753A914295}"/>
              </a:ext>
            </a:extLst>
          </p:cNvPr>
          <p:cNvSpPr txBox="1"/>
          <p:nvPr/>
        </p:nvSpPr>
        <p:spPr>
          <a:xfrm>
            <a:off x="4460241" y="2670240"/>
            <a:ext cx="163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current location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1004FC-9B0F-FF77-047D-EFE8C8215C80}"/>
              </a:ext>
            </a:extLst>
          </p:cNvPr>
          <p:cNvSpPr/>
          <p:nvPr/>
        </p:nvSpPr>
        <p:spPr>
          <a:xfrm>
            <a:off x="4833675" y="1456606"/>
            <a:ext cx="1442720" cy="41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608456-5036-C273-61A8-04E1D10E514F}"/>
              </a:ext>
            </a:extLst>
          </p:cNvPr>
          <p:cNvSpPr txBox="1"/>
          <p:nvPr/>
        </p:nvSpPr>
        <p:spPr>
          <a:xfrm>
            <a:off x="2433664" y="1461262"/>
            <a:ext cx="233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Opens terminal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BA77D6-49E6-CF10-A3F7-5E176D8A3028}"/>
              </a:ext>
            </a:extLst>
          </p:cNvPr>
          <p:cNvCxnSpPr/>
          <p:nvPr/>
        </p:nvCxnSpPr>
        <p:spPr>
          <a:xfrm>
            <a:off x="4088310" y="1668599"/>
            <a:ext cx="6197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63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 animBg="1"/>
      <p:bldP spid="19" grpId="0"/>
      <p:bldP spid="22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B314-CD04-BDF3-527E-C2874AAC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continue, let’s copy our path and click through some directories!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08BBE6-3EA4-779F-DDC7-14A13498C034}"/>
              </a:ext>
            </a:extLst>
          </p:cNvPr>
          <p:cNvSpPr txBox="1">
            <a:spLocks/>
          </p:cNvSpPr>
          <p:nvPr/>
        </p:nvSpPr>
        <p:spPr>
          <a:xfrm>
            <a:off x="8318500" y="1396048"/>
            <a:ext cx="3792220" cy="525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First, open up a word doc, text file, anywhere you can paste text.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Next, go back to OSC, click the copy path button. Go to your document, and paste. Boom! Your location is there.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Now, go back to OnDemand, click on any directory.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Notice how your location changes?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Repeat the steps above. Copy your path in your new location, and paste in your word document.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Do you see the difference?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96EE27-EC75-AAA4-8B88-602F1BAD0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125"/>
          <a:stretch/>
        </p:blipFill>
        <p:spPr>
          <a:xfrm>
            <a:off x="320040" y="1690688"/>
            <a:ext cx="7772400" cy="14893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CF7AB8-2DCF-2E95-D641-8ACF2C325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3429000"/>
            <a:ext cx="7899400" cy="276479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E90E4A-2833-3001-8F4D-D92E912A5C76}"/>
              </a:ext>
            </a:extLst>
          </p:cNvPr>
          <p:cNvCxnSpPr/>
          <p:nvPr/>
        </p:nvCxnSpPr>
        <p:spPr>
          <a:xfrm>
            <a:off x="6858000" y="2465864"/>
            <a:ext cx="447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C35B0AF-CBD7-A8CF-E4D8-48199199B587}"/>
              </a:ext>
            </a:extLst>
          </p:cNvPr>
          <p:cNvSpPr/>
          <p:nvPr/>
        </p:nvSpPr>
        <p:spPr>
          <a:xfrm>
            <a:off x="751840" y="4015264"/>
            <a:ext cx="1696720" cy="2925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AC42-0B05-3C89-AAC4-0913C3BB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terminal?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9DAE-2415-B427-AE7D-00CC28B74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terminal is a way for us to interact with the inner workings of our computer; every computer has one! The terminal we access through OnDemand is a terminal linked to the Supercomputer.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terminal is like file explorer, finder, or the OSC interface, but text-based instead of image based. It can do all the functions of these applications, but also much more.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terminal, you can write commands, execute programs, run scripts, and much more.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5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6.1.4122"/>
  <p:tag name="SLIDO_PRESENTATION_ID" val="00000000-0000-0000-0000-000000000000"/>
  <p:tag name="SLIDO_EVENT_UUID" val="1a8b31d2-a8ed-4dce-8764-eba7e73f1e91"/>
  <p:tag name="SLIDO_EVENT_SECTION_UUID" val="d97bcc56-c6b8-44f4-aeb6-6fa9fa6c054e"/>
</p:tagLst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19335</TotalTime>
  <Words>1119</Words>
  <Application>Microsoft Macintosh PowerPoint</Application>
  <PresentationFormat>Widescreen</PresentationFormat>
  <Paragraphs>114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Introduction to OSC basics (Module 1)</vt:lpstr>
      <vt:lpstr>Ondemand via the Ohio Supercomputer</vt:lpstr>
      <vt:lpstr>PowerPoint Presentation</vt:lpstr>
      <vt:lpstr>These all do the same function!</vt:lpstr>
      <vt:lpstr>Navigating the OSC interface</vt:lpstr>
      <vt:lpstr>PowerPoint Presentation</vt:lpstr>
      <vt:lpstr>Navigating the OSC interface</vt:lpstr>
      <vt:lpstr>Before we continue, let’s copy our path and click through some directories!</vt:lpstr>
      <vt:lpstr>What is the terminal?</vt:lpstr>
      <vt:lpstr>The terminal</vt:lpstr>
      <vt:lpstr>Terminal definitions</vt:lpstr>
      <vt:lpstr>Scripting</vt:lpstr>
      <vt:lpstr>What can you do with scripts?</vt:lpstr>
      <vt:lpstr>Scripting definitions</vt:lpstr>
      <vt:lpstr>What does a script look like on OSC?</vt:lpstr>
      <vt:lpstr>What info does a script contain?</vt:lpstr>
      <vt:lpstr>Reminder slide</vt:lpstr>
      <vt:lpstr>What does a script look like on OSC?</vt:lpstr>
      <vt:lpstr>What does a script look like on OSC?</vt:lpstr>
      <vt:lpstr>What does a script look like on OSC?</vt:lpstr>
      <vt:lpstr>What does a script look like on OSC?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OSC Intro</dc:title>
  <dc:creator>Hannah Toth</dc:creator>
  <cp:lastModifiedBy>Toth, Hannah</cp:lastModifiedBy>
  <cp:revision>71</cp:revision>
  <dcterms:created xsi:type="dcterms:W3CDTF">2023-05-25T18:15:21Z</dcterms:created>
  <dcterms:modified xsi:type="dcterms:W3CDTF">2023-08-28T13:48:34Z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1.6.1.4122</vt:lpwstr>
  </property>
</Properties>
</file>