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96115" autoAdjust="0"/>
  </p:normalViewPr>
  <p:slideViewPr>
    <p:cSldViewPr snapToGrid="0">
      <p:cViewPr>
        <p:scale>
          <a:sx n="99" d="100"/>
          <a:sy n="99" d="100"/>
        </p:scale>
        <p:origin x="11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AADF1-A99D-4C15-A0EA-C0F5631EB7F5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1AC9-B470-42BA-847A-69A1335B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look at your diagram and decide 1-2 candidates for what you think the casual agent is. We will come around a guide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D1AC9-B470-42BA-847A-69A1335B6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in your preferred search engine “[your taxonomic classification level] taxonomy ID.” The NCBI taxonomy browser is usually the first couple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D1AC9-B470-42BA-847A-69A1335B6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AFF1-6DB0-2504-74DF-6767E835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9A1A-A4DB-F77D-1EC8-2FC1C07BD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4746-6C2F-A189-4F9B-CECA340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2727-9D6A-9D30-B39B-7E012B89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AB09-13C0-4420-7ED3-0641F75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20CD-A8AA-33BE-EE1C-5FFA9EC3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DAC2-9D09-FB03-1200-3DF54F430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2CDA-92AA-986A-ACE1-7B9D1852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6D4B-00A1-1E23-897B-EF9BD906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DBE0-78B5-4FD2-13A8-DF83C82B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0E5DB-1F84-5B56-048D-71A7716F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21CE-717F-00E4-063F-1284A88E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0D77-6D54-C9B4-40BB-D1F17DFB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6B2A-0063-9571-173F-C6B1E592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F56D-1F0B-76DF-1A79-2ED0CB9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5757-2A40-CA09-66A7-793E0D7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93F0-463E-8EE3-D2C0-18A2C945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57BB-A8AB-6463-977C-EFE3584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8A30-58C6-CFE7-F75F-0EA9496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7338-94AC-2736-5791-00AF5E23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B1C-EFA9-12D6-7B5B-58C037C6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CC18-DD0B-5A51-6948-CE6DEBA6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A69D-555B-F06B-FAF0-1AB05385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4F35-9F32-2D4D-4E59-2B10E0C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3600-E593-B6CC-54B6-16766181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CBF-71A3-D114-AC55-4CB5682C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AA38-856F-9D72-4C61-A1BFED45A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F3574-B35A-3926-6F67-5F934DC8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D77E4-93CF-A64C-494F-0C84C543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FCB5-F791-F7B8-6600-BAA5FF6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B0B1-3E9A-F242-D900-E1AB345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5768-50AA-33C1-DDE0-486A6664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7EDA-DD1C-7D0A-131C-A84D13BD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B191-7490-B390-3503-8F6C8703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7CF41-2313-A1D6-F3B9-97A649F3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9C62B-B092-F806-7BC2-C8456E09A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86CE3-5FD9-3307-AF11-B83ADC0C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80607-AD11-70CE-059D-0FB12249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19B56-0BA8-DF5C-A4A8-EACC76D8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30A-7C51-AD53-3B71-5663A02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91824-FD5D-0F97-5CDC-1969A208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6D14-3238-8D18-37A1-6D803AB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F955-5173-A790-7733-E63C5E5A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BC75B-A352-3FC5-45C9-570A5980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B8A73-B151-09E7-3CF6-A26BF280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88922-F41F-A927-82BA-81122F1C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1B7-5440-A2EA-F5DA-1A3B2833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150A-CCDB-7E19-F0DD-8866243F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4CF5A-AC1E-F1BF-57A0-D9AB0C83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DD348-A7D2-1554-54F0-27605968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1F5E-422A-D010-E95E-6DEAFD04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1A7F-9D92-1ED0-5BD6-2DAB613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1019-7971-7429-5C6F-B560DF33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3191-B9BC-BDDE-1983-2B4C7318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5EDE5-E420-30A8-81D2-FE365133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BE57-941A-36E2-7BF0-46E29D42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6453-3659-4B65-9A3D-C799D30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1F6A-859B-8D92-8894-E88322D9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BD734-6557-6537-A2EB-FC967D26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471C-C97E-9865-10F4-79FF8DC5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82CB-DB2C-5734-5A17-2507E715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E1FD-8BE4-464A-91D7-0BA7000A2D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E707-FF06-FA85-7C0E-6E00828F6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9121-E23D-F9A1-3936-4153041EA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115D-545B-453B-9BA0-4C40BB52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6EC0E-C7A1-E5D2-FA1B-464598447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2198227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Extracting reads</a:t>
            </a:r>
            <a:br>
              <a:rPr lang="en-US" sz="5200">
                <a:solidFill>
                  <a:schemeClr val="tx2"/>
                </a:solidFill>
              </a:rPr>
            </a:br>
            <a:r>
              <a:rPr lang="en-US" sz="5200">
                <a:solidFill>
                  <a:schemeClr val="tx2"/>
                </a:solidFill>
              </a:rPr>
              <a:t>(Module 2)</a:t>
            </a:r>
            <a:endParaRPr lang="en-US" sz="5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98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8166B-028C-51D2-1DDF-C89CD4CE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84" y="1104507"/>
            <a:ext cx="9796494" cy="1534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78315-A2DA-4B8A-E4B3-E9ABBE8EE180}"/>
              </a:ext>
            </a:extLst>
          </p:cNvPr>
          <p:cNvSpPr txBox="1"/>
          <p:nvPr/>
        </p:nvSpPr>
        <p:spPr>
          <a:xfrm>
            <a:off x="1340427" y="2847109"/>
            <a:ext cx="9777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your script is ready and all-</a:t>
            </a:r>
            <a:r>
              <a:rPr lang="en-US" sz="2800" dirty="0" err="1"/>
              <a:t>prgms</a:t>
            </a:r>
            <a:r>
              <a:rPr lang="en-US" sz="2800" dirty="0"/>
              <a:t> is correctly installed, you can run it! You do not need to activate your environment in the terminal because you’re already telling the script to do that.</a:t>
            </a:r>
          </a:p>
          <a:p>
            <a:endParaRPr lang="en-US" sz="2800" dirty="0"/>
          </a:p>
          <a:p>
            <a:r>
              <a:rPr lang="en-US" sz="2800" dirty="0"/>
              <a:t>Remember, </a:t>
            </a:r>
            <a:r>
              <a:rPr lang="en-US" sz="2800" b="1" dirty="0" err="1"/>
              <a:t>sbatch</a:t>
            </a:r>
            <a:r>
              <a:rPr lang="en-US" sz="2800" dirty="0"/>
              <a:t> [scriptname.sh] to run. </a:t>
            </a:r>
            <a:r>
              <a:rPr lang="en-US" sz="2800" b="1" dirty="0" err="1"/>
              <a:t>squeue</a:t>
            </a:r>
            <a:r>
              <a:rPr lang="en-US" sz="2800" b="1" dirty="0"/>
              <a:t> </a:t>
            </a:r>
            <a:r>
              <a:rPr lang="en-US" sz="2800" dirty="0"/>
              <a:t>-u [username] to check status </a:t>
            </a:r>
          </a:p>
        </p:txBody>
      </p:sp>
    </p:spTree>
    <p:extLst>
      <p:ext uri="{BB962C8B-B14F-4D97-AF65-F5344CB8AC3E}">
        <p14:creationId xmlns:p14="http://schemas.microsoft.com/office/powerpoint/2010/main" val="295639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4F4-1760-7216-5207-203CBAF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found some results, great!! 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B700-8770-741C-F164-8D7FAE6F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far, we took our unidentified MGS reads, classified them, and then visualized them. What’s next?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Kraken classifies our reads. We can utilize another toolkit, Kraken tools, to extract specific taxonomic reads and then assemble those into genomes.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 we want to extract specific taxonomic reads?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024-6348-5123-0DA8-9E4361D6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pavian</a:t>
            </a:r>
            <a:r>
              <a:rPr lang="en-US" dirty="0"/>
              <a:t>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74AD-43AD-B7EF-4708-A668FC5B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extract reads from kraken, we must think about what organism(s) might be present in our sample. What data can we use to determine what organism(s) might be present?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Pavian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close look at your </a:t>
            </a:r>
            <a:r>
              <a:rPr lang="en-US" dirty="0" err="1"/>
              <a:t>pavian</a:t>
            </a:r>
            <a:r>
              <a:rPr lang="en-US" dirty="0"/>
              <a:t> diagrams and write down or think about what your causal agent is, and other interesting taxa in your diagrams. </a:t>
            </a:r>
          </a:p>
        </p:txBody>
      </p:sp>
    </p:spTree>
    <p:extLst>
      <p:ext uri="{BB962C8B-B14F-4D97-AF65-F5344CB8AC3E}">
        <p14:creationId xmlns:p14="http://schemas.microsoft.com/office/powerpoint/2010/main" val="27866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451D1-1EBF-85D0-6928-236162D8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2" y="358720"/>
            <a:ext cx="7906114" cy="6078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97D23-F9DA-6FC8-74DB-76DB26C38289}"/>
              </a:ext>
            </a:extLst>
          </p:cNvPr>
          <p:cNvSpPr txBox="1"/>
          <p:nvPr/>
        </p:nvSpPr>
        <p:spPr>
          <a:xfrm>
            <a:off x="8404853" y="302359"/>
            <a:ext cx="33747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reads does not equate to casual agent.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Context! Here, we are diagnosing sick plants, not humans.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Could be a co-infection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We’re capturing DNA, not what’s currently infecting</a:t>
            </a:r>
          </a:p>
          <a:p>
            <a:endParaRPr lang="en-US" sz="2000" dirty="0"/>
          </a:p>
          <a:p>
            <a:r>
              <a:rPr lang="en-US" sz="2000" dirty="0"/>
              <a:t>This is metagenomic sequencing, we are </a:t>
            </a:r>
            <a:r>
              <a:rPr lang="en-US" sz="2000" u="sng" dirty="0"/>
              <a:t>not</a:t>
            </a:r>
            <a:r>
              <a:rPr lang="en-US" sz="2000" dirty="0"/>
              <a:t> expecting the same quality genomes compared to whole genome sequencing.</a:t>
            </a:r>
          </a:p>
          <a:p>
            <a:endParaRPr lang="en-US" sz="2000" dirty="0"/>
          </a:p>
          <a:p>
            <a:r>
              <a:rPr lang="en-US" sz="2000" dirty="0"/>
              <a:t>Lastly, go big! In this example, you might want to choose the taxa </a:t>
            </a:r>
            <a:r>
              <a:rPr lang="en-US" sz="2000" dirty="0" err="1"/>
              <a:t>Pectobacterium</a:t>
            </a:r>
            <a:r>
              <a:rPr lang="en-US" sz="2000" dirty="0"/>
              <a:t> rather than P. </a:t>
            </a:r>
            <a:r>
              <a:rPr lang="en-US" sz="2000" dirty="0" err="1"/>
              <a:t>parmentieri</a:t>
            </a:r>
            <a:r>
              <a:rPr lang="en-US" sz="2000" dirty="0"/>
              <a:t> to obtain the most amount of reads.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2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3391-BD0C-E40B-822F-368C478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source activate?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41F07-BB1E-E122-A109-22C7AE4DF0EC}"/>
              </a:ext>
            </a:extLst>
          </p:cNvPr>
          <p:cNvSpPr txBox="1"/>
          <p:nvPr/>
        </p:nvSpPr>
        <p:spPr>
          <a:xfrm>
            <a:off x="942109" y="1413164"/>
            <a:ext cx="10169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Navigate to you the “Programs” directory. Open the terminal in this location.</a:t>
            </a:r>
          </a:p>
          <a:p>
            <a:endParaRPr lang="en-US" sz="2800" dirty="0"/>
          </a:p>
          <a:p>
            <a:r>
              <a:rPr lang="en-US" sz="2800" dirty="0"/>
              <a:t>module load miniconda3</a:t>
            </a:r>
          </a:p>
          <a:p>
            <a:r>
              <a:rPr lang="en-US" sz="2800" dirty="0" err="1"/>
              <a:t>conda</a:t>
            </a:r>
            <a:r>
              <a:rPr lang="en-US" sz="2800" dirty="0"/>
              <a:t> env create -f all-</a:t>
            </a:r>
            <a:r>
              <a:rPr lang="en-US" sz="2800" dirty="0" err="1"/>
              <a:t>prgms.yml</a:t>
            </a:r>
            <a:endParaRPr lang="en-US" sz="2800" dirty="0"/>
          </a:p>
          <a:p>
            <a:r>
              <a:rPr lang="en-US" sz="2800" dirty="0" err="1"/>
              <a:t>conda</a:t>
            </a:r>
            <a:r>
              <a:rPr lang="en-US" sz="2800" dirty="0"/>
              <a:t> activate all-</a:t>
            </a:r>
            <a:r>
              <a:rPr lang="en-US" sz="2800" dirty="0" err="1"/>
              <a:t>pgrms</a:t>
            </a:r>
            <a:endParaRPr lang="en-US" sz="2800" dirty="0"/>
          </a:p>
          <a:p>
            <a:r>
              <a:rPr lang="en-US" sz="2800" dirty="0" err="1"/>
              <a:t>conda</a:t>
            </a:r>
            <a:r>
              <a:rPr lang="en-US" sz="28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84092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6F19-3DF2-6E2D-E1F4-6F7DF635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2800" dirty="0"/>
              <a:t>Navigate to your scripts directory and open “extract-kraken.sh”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EDBF6-7E2B-08C2-192F-4DEF67B9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8700"/>
            <a:ext cx="9770913" cy="4276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2397F-9874-DF7B-0F44-B1B1D9DAEBF1}"/>
              </a:ext>
            </a:extLst>
          </p:cNvPr>
          <p:cNvSpPr txBox="1"/>
          <p:nvPr/>
        </p:nvSpPr>
        <p:spPr>
          <a:xfrm>
            <a:off x="914400" y="5569527"/>
            <a:ext cx="969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go through the all the lines you need to edit in the coming slides, but let’s focus on line 23 right now. –t #### will tell extract kraken what you reads you want to extract, based off the taxonomic ID from NCBI. –include-children include all of the reads at a more specific level than you specify.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CFE63F-8BB2-CAA0-CA7D-83E22B8D34AF}"/>
              </a:ext>
            </a:extLst>
          </p:cNvPr>
          <p:cNvCxnSpPr/>
          <p:nvPr/>
        </p:nvCxnSpPr>
        <p:spPr>
          <a:xfrm>
            <a:off x="103909" y="4998027"/>
            <a:ext cx="7342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75C62-3DDF-5FDF-B368-97178BE1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06" y="550722"/>
            <a:ext cx="8014188" cy="3564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9C062A-0AFB-59CF-92F6-F65AE1F0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06" y="475688"/>
            <a:ext cx="7369150" cy="545423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B1F90-7AC8-FAE7-D93A-91C2853F2D69}"/>
              </a:ext>
            </a:extLst>
          </p:cNvPr>
          <p:cNvCxnSpPr/>
          <p:nvPr/>
        </p:nvCxnSpPr>
        <p:spPr>
          <a:xfrm>
            <a:off x="1361210" y="2119749"/>
            <a:ext cx="8520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CEE417-C286-3A9A-D93F-E1FD7258D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58993"/>
            <a:ext cx="12132784" cy="4639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3FB0C5-038A-88C0-EE93-974CF34F0888}"/>
              </a:ext>
            </a:extLst>
          </p:cNvPr>
          <p:cNvSpPr/>
          <p:nvPr/>
        </p:nvSpPr>
        <p:spPr>
          <a:xfrm>
            <a:off x="59216" y="2753594"/>
            <a:ext cx="1021439" cy="252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D44AD20-3D71-0DB5-F378-D17DE6FAFB96}"/>
              </a:ext>
            </a:extLst>
          </p:cNvPr>
          <p:cNvSpPr/>
          <p:nvPr/>
        </p:nvSpPr>
        <p:spPr>
          <a:xfrm flipV="1">
            <a:off x="233964" y="3005679"/>
            <a:ext cx="581890" cy="87318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A5A6A-D94A-9AD3-1672-C9993CCA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22" y="1127164"/>
            <a:ext cx="8853296" cy="3874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C86D0-44D9-384D-8B73-9CD748FE3B3C}"/>
              </a:ext>
            </a:extLst>
          </p:cNvPr>
          <p:cNvSpPr txBox="1"/>
          <p:nvPr/>
        </p:nvSpPr>
        <p:spPr>
          <a:xfrm>
            <a:off x="197425" y="5001594"/>
            <a:ext cx="115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9: We will create this environment shortly, however, leave as it because it will contain the same name</a:t>
            </a:r>
          </a:p>
          <a:p>
            <a:r>
              <a:rPr lang="en-US" dirty="0"/>
              <a:t>line 12: path to your KrakenTools-1.2 directory</a:t>
            </a:r>
          </a:p>
          <a:p>
            <a:r>
              <a:rPr lang="en-US" dirty="0"/>
              <a:t>line 15: path your raw data files (Dataset-# directory)</a:t>
            </a:r>
          </a:p>
          <a:p>
            <a:r>
              <a:rPr lang="en-US" dirty="0"/>
              <a:t>line 17 &amp; 18: path to your kraken output folder (where your </a:t>
            </a:r>
            <a:r>
              <a:rPr lang="en-US" dirty="0" err="1"/>
              <a:t>kreport</a:t>
            </a:r>
            <a:r>
              <a:rPr lang="en-US" dirty="0"/>
              <a:t> and kraken files are located)</a:t>
            </a:r>
          </a:p>
          <a:p>
            <a:r>
              <a:rPr lang="en-US" dirty="0"/>
              <a:t>line 21 &amp; 22: path to an output directory. I recommend creating a separate output directory for extract-kraken.</a:t>
            </a:r>
          </a:p>
          <a:p>
            <a:r>
              <a:rPr lang="en-US" dirty="0"/>
              <a:t>line 23: your NCBI taxonomic ID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74EAE-FA86-8F20-64B6-75F7E951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Extract reads script – extract-</a:t>
            </a:r>
            <a:r>
              <a:rPr lang="en-US" sz="2800" dirty="0" err="1"/>
              <a:t>kraken.sh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8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0EAFCA-3188-F4A5-695E-22361062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1" y="1202087"/>
            <a:ext cx="10869417" cy="53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17964</TotalTime>
  <Words>555</Words>
  <Application>Microsoft Macintosh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Extracting reads (Module 2)</vt:lpstr>
      <vt:lpstr>We found some results, great!! What now?</vt:lpstr>
      <vt:lpstr>Reading pavian diagrams</vt:lpstr>
      <vt:lpstr>PowerPoint Presentation</vt:lpstr>
      <vt:lpstr>Remember source activate?</vt:lpstr>
      <vt:lpstr>Navigate to your scripts directory and open “extract-kraken.sh”</vt:lpstr>
      <vt:lpstr>PowerPoint Presentation</vt:lpstr>
      <vt:lpstr>Extract reads script – extract-kraken.sh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Toth</dc:creator>
  <cp:lastModifiedBy>Toth, Hannah</cp:lastModifiedBy>
  <cp:revision>24</cp:revision>
  <dcterms:created xsi:type="dcterms:W3CDTF">2023-07-05T19:28:54Z</dcterms:created>
  <dcterms:modified xsi:type="dcterms:W3CDTF">2023-08-14T03:32:52Z</dcterms:modified>
</cp:coreProperties>
</file>