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9" autoAdjust="0"/>
    <p:restoredTop sz="94676"/>
  </p:normalViewPr>
  <p:slideViewPr>
    <p:cSldViewPr snapToGrid="0">
      <p:cViewPr varScale="1">
        <p:scale>
          <a:sx n="114" d="100"/>
          <a:sy n="114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9FE01-BCA9-44FC-91D8-94C88C46B23E}" type="datetimeFigureOut">
              <a:rPr lang="en-US" smtClean="0"/>
              <a:t>8/28/23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16D3C-A2B6-4849-8802-3CB7DCB19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1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16D3C-A2B6-4849-8802-3CB7DCB19D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29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16D3C-A2B6-4849-8802-3CB7DCB19D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3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BCDC-B820-52B1-DE51-A522A7491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0722A-543E-4A82-E570-FAD924859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35631-A7BA-FD07-7F47-05E505B1C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A0D6-0996-4FD1-B213-8A43940E6307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755B9-73EB-9F65-D298-6862A3C54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5D23B-954B-F850-22BC-0674A246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DC1E-19CF-45FC-AC6C-CE9C1159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2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FE59-7B6E-02C2-9762-7BB2EDC1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81DC7-12A8-9B64-1F3B-A85A40C35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B6DAE-A633-923D-CED5-9E59C525F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A0D6-0996-4FD1-B213-8A43940E6307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6BB5A-B06F-C167-D84A-E22AAF9C8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20FAC-4420-FFE1-4EAF-28048FCB6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DC1E-19CF-45FC-AC6C-CE9C1159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7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C56DB7-46DB-CA1D-4C82-69A681BE2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4F2C7-969D-61E0-C1FF-B0B9B356C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B9597-47A0-CF82-F8D5-14638982F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A0D6-0996-4FD1-B213-8A43940E6307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DA0BE-793D-0E97-8FCC-DDCB1359B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1462B-2600-BC5C-71D6-DD813045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DC1E-19CF-45FC-AC6C-CE9C1159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2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D8F5-0731-73DB-BE79-96FE647D5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67937-AD1B-5E2D-199F-91E1797E0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8B9B3-E622-84C2-DD7A-5D05303FA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A0D6-0996-4FD1-B213-8A43940E6307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CCC04-B97C-73E8-8E8D-93292A8F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4505C-7658-2550-01C7-5C0CFD871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DC1E-19CF-45FC-AC6C-CE9C1159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0AD89-1FE4-D947-F790-32153ED09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F0B55-5058-11DC-3F68-41A721DF8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7CD94-882F-7420-052C-E6C762DE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A0D6-0996-4FD1-B213-8A43940E6307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D4B32-407E-5FBA-ADA7-4584BC8D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BCE61-B39E-20AD-4D25-C20F534B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DC1E-19CF-45FC-AC6C-CE9C1159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3F0C-A610-461E-A78A-B19AC441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2C098-7A42-0E50-A346-99059D538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C02BB-746B-CD44-40A6-ABFD19B08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A28CA-DA7B-2CBE-40AC-FFE524C58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A0D6-0996-4FD1-B213-8A43940E6307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5D13A-9813-8845-9061-D9CB0A9BC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6CA4C-2D04-3A29-CB5C-66505FEB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DC1E-19CF-45FC-AC6C-CE9C1159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9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6B16-A766-8C38-80FE-825222C6A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7F07A-E476-CD47-4078-FE0218878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D1CF7-CFF0-62FF-C788-CC32B4A42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F548EA-6B76-912D-9BD0-2D8117047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AC051-DDAC-C7BC-8560-2C52C4FB5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B80131-584C-2C34-5E1D-37FAFE3C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A0D6-0996-4FD1-B213-8A43940E6307}" type="datetimeFigureOut">
              <a:rPr lang="en-US" smtClean="0"/>
              <a:t>8/28/23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B8418-C650-6E67-AD13-3C9A3D19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37CA5-6D69-7A74-8292-737196EA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DC1E-19CF-45FC-AC6C-CE9C1159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3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5F5E1-C60A-CEA1-ED42-0E2681E54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CED41-2D01-6E4C-FB36-9D0910C51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A0D6-0996-4FD1-B213-8A43940E6307}" type="datetimeFigureOut">
              <a:rPr lang="en-US" smtClean="0"/>
              <a:t>8/28/23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65AA2-0878-C859-EBC3-F78607DB3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9756E-9FF5-A017-C9DC-8E1FDA07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DC1E-19CF-45FC-AC6C-CE9C1159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4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F21142-9B10-9B01-E592-FD488D4C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A0D6-0996-4FD1-B213-8A43940E6307}" type="datetimeFigureOut">
              <a:rPr lang="en-US" smtClean="0"/>
              <a:t>8/28/23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547CBA-C39A-D265-8371-512724229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66ED5-C72D-4CA7-FECF-4622D3AD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DC1E-19CF-45FC-AC6C-CE9C1159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0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EE4A4-145F-6130-F0CD-65245C0AD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A4244-240F-F26C-2773-38A1B3533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101F5-0B20-16CB-06C8-35C4C55B7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5119C-EBA3-EDAD-18CC-4297D3549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A0D6-0996-4FD1-B213-8A43940E6307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4243A-2EE4-6155-5D22-61093CCE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78E00-C07F-D0FC-D0B5-3448F23E6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DC1E-19CF-45FC-AC6C-CE9C1159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7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DBB75-880B-302D-85A2-B47AD6BCB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1FCB9-F40B-9E3C-B197-3FA63F8E6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10D9A-D9C0-998C-6BDB-F1FE4C9A9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E8C7E-64C6-5DC1-A6E1-89D95AA62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A0D6-0996-4FD1-B213-8A43940E6307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276F6-0676-19A5-16F3-A0F34CC6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56B28-83A6-E7A9-041A-C34B0C166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DC1E-19CF-45FC-AC6C-CE9C1159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2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0300AF-349A-C3C7-98E2-B456FB3C0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3D8AC-729F-E481-3D59-4DBE523A9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C2ED1-BAC7-704C-39DF-DBE3D2A8B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BA0D6-0996-4FD1-B213-8A43940E6307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1AD74-70FA-2206-9680-EEBE8450E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CD4B5-CF6D-29E5-FF98-C1EDE42A2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CDC1E-19CF-45FC-AC6C-CE9C1159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9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96D60-A402-EAC9-5566-D2B02EF1B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71" y="2436989"/>
            <a:ext cx="10684151" cy="1265725"/>
          </a:xfrm>
        </p:spPr>
        <p:txBody>
          <a:bodyPr anchor="b">
            <a:normAutofit fontScale="90000"/>
          </a:bodyPr>
          <a:lstStyle/>
          <a:p>
            <a:r>
              <a:rPr lang="en-US" sz="5200" dirty="0" err="1"/>
              <a:t>Pavian</a:t>
            </a:r>
            <a:br>
              <a:rPr lang="en-US" sz="5200" dirty="0"/>
            </a:br>
            <a:r>
              <a:rPr lang="en-US" sz="5200" dirty="0"/>
              <a:t>(Module 3)</a:t>
            </a:r>
          </a:p>
        </p:txBody>
      </p:sp>
      <p:grpSp>
        <p:nvGrpSpPr>
          <p:cNvPr id="50" name="Group 22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30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50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CEC7-E886-0945-2606-BDF880760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Pavian</a:t>
            </a:r>
            <a:r>
              <a:rPr lang="en-US" dirty="0"/>
              <a:t> – Kraken2 (&amp; more) visualizer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4E020-E5F3-292D-FF22-F3258F6F4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Pavian</a:t>
            </a:r>
            <a:r>
              <a:rPr lang="en-US" dirty="0"/>
              <a:t> is a program used to visual results from Kraken2 and other metagenomic classifiers, such as </a:t>
            </a:r>
            <a:r>
              <a:rPr lang="en-US" dirty="0" err="1"/>
              <a:t>KrakenUniq</a:t>
            </a:r>
            <a:r>
              <a:rPr lang="en-US" dirty="0"/>
              <a:t>, Centrifuge, and </a:t>
            </a:r>
            <a:r>
              <a:rPr lang="en-US" dirty="0" err="1"/>
              <a:t>MetaPhlAn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Pavian</a:t>
            </a:r>
            <a:r>
              <a:rPr lang="en-US" dirty="0"/>
              <a:t> is </a:t>
            </a:r>
            <a:r>
              <a:rPr lang="en-US" u="sng" dirty="0"/>
              <a:t>not</a:t>
            </a:r>
            <a:r>
              <a:rPr lang="en-US" dirty="0"/>
              <a:t> run in the supercomputer. Rather it can be run on a browser or R. In this workshop, we will utilize the R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Pavian</a:t>
            </a:r>
            <a:r>
              <a:rPr lang="en-US" dirty="0"/>
              <a:t> uses the .</a:t>
            </a:r>
            <a:r>
              <a:rPr lang="en-US" b="1" dirty="0" err="1"/>
              <a:t>kreport</a:t>
            </a:r>
            <a:r>
              <a:rPr lang="en-US" b="1" dirty="0"/>
              <a:t> </a:t>
            </a:r>
            <a:r>
              <a:rPr lang="en-US" dirty="0"/>
              <a:t>produced from kraken. The .kraken files will be used later on. </a:t>
            </a:r>
            <a:r>
              <a:rPr lang="en-US" u="sng" dirty="0"/>
              <a:t>Please download your .</a:t>
            </a:r>
            <a:r>
              <a:rPr lang="en-US" u="sng" dirty="0" err="1"/>
              <a:t>kreport</a:t>
            </a:r>
            <a:r>
              <a:rPr lang="en-US" u="sng" dirty="0"/>
              <a:t> files now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23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6667E6-0969-44F4-5E94-1F06BC5F5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0" y="792759"/>
            <a:ext cx="11249891" cy="490578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ED8A4B-7898-0B6E-E0DA-F8DA6E784673}"/>
              </a:ext>
            </a:extLst>
          </p:cNvPr>
          <p:cNvCxnSpPr/>
          <p:nvPr/>
        </p:nvCxnSpPr>
        <p:spPr>
          <a:xfrm>
            <a:off x="2507950" y="3550089"/>
            <a:ext cx="8959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461E86-615E-E84E-CBA9-D616DAB40116}"/>
              </a:ext>
            </a:extLst>
          </p:cNvPr>
          <p:cNvCxnSpPr/>
          <p:nvPr/>
        </p:nvCxnSpPr>
        <p:spPr>
          <a:xfrm>
            <a:off x="2507950" y="4351713"/>
            <a:ext cx="8959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FA5F15-8B93-6E0E-06FC-8766E0F20CFE}"/>
              </a:ext>
            </a:extLst>
          </p:cNvPr>
          <p:cNvCxnSpPr/>
          <p:nvPr/>
        </p:nvCxnSpPr>
        <p:spPr>
          <a:xfrm>
            <a:off x="2507949" y="5189913"/>
            <a:ext cx="8959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Down 9">
            <a:extLst>
              <a:ext uri="{FF2B5EF4-FFF2-40B4-BE49-F238E27FC236}">
                <a16:creationId xmlns:a16="http://schemas.microsoft.com/office/drawing/2014/main" id="{F62F94F6-7A5D-72EE-9AAA-4EE1C717667A}"/>
              </a:ext>
            </a:extLst>
          </p:cNvPr>
          <p:cNvSpPr/>
          <p:nvPr/>
        </p:nvSpPr>
        <p:spPr>
          <a:xfrm>
            <a:off x="9610344" y="335559"/>
            <a:ext cx="310896" cy="4572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3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0A0C1-A016-66BA-FA4E-590432884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To get started, open up </a:t>
            </a:r>
            <a:r>
              <a:rPr lang="en-US" sz="4000" dirty="0" err="1"/>
              <a:t>Rstudio</a:t>
            </a:r>
            <a:r>
              <a:rPr lang="en-US" sz="4000" dirty="0"/>
              <a:t> on your computer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296E55-E73E-5FE2-3660-AAC52A0CE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2582" y="2650726"/>
            <a:ext cx="3281218" cy="36184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Windows users, please install </a:t>
            </a:r>
            <a:r>
              <a:rPr lang="en-US" sz="2000" dirty="0" err="1"/>
              <a:t>Rtools</a:t>
            </a:r>
            <a:r>
              <a:rPr lang="en-US" sz="2000" dirty="0"/>
              <a:t> if you have not done so already. </a:t>
            </a:r>
          </a:p>
          <a:p>
            <a:pPr marL="457200" indent="-457200">
              <a:buAutoNum type="arabicPeriod"/>
            </a:pPr>
            <a:r>
              <a:rPr lang="en-US" sz="2000" dirty="0"/>
              <a:t>Copy and paste box 1 into R and run (highlight and run) this installs the </a:t>
            </a:r>
            <a:r>
              <a:rPr lang="en-US" sz="2000" dirty="0" err="1"/>
              <a:t>pavian</a:t>
            </a:r>
            <a:r>
              <a:rPr lang="en-US" sz="2000" dirty="0"/>
              <a:t> package</a:t>
            </a:r>
          </a:p>
          <a:p>
            <a:pPr marL="457200" indent="-457200">
              <a:buAutoNum type="arabicPeriod"/>
            </a:pPr>
            <a:r>
              <a:rPr lang="en-US" sz="2000" dirty="0"/>
              <a:t>Copy and paste box 2 into R and run</a:t>
            </a:r>
          </a:p>
          <a:p>
            <a:pPr marL="457200" indent="-457200">
              <a:buAutoNum type="arabicPeriod"/>
            </a:pPr>
            <a:r>
              <a:rPr lang="en-US" sz="2000" dirty="0"/>
              <a:t>A box should pop up with the </a:t>
            </a:r>
            <a:r>
              <a:rPr lang="en-US" sz="2000" dirty="0" err="1"/>
              <a:t>pavian</a:t>
            </a:r>
            <a:r>
              <a:rPr lang="en-US" sz="2000" dirty="0"/>
              <a:t> interface!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8060D7-46DC-EB45-99DD-080DC2D9D870}"/>
              </a:ext>
            </a:extLst>
          </p:cNvPr>
          <p:cNvSpPr txBox="1"/>
          <p:nvPr/>
        </p:nvSpPr>
        <p:spPr>
          <a:xfrm>
            <a:off x="988291" y="1394691"/>
            <a:ext cx="9772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Navigate to the class </a:t>
            </a:r>
            <a:r>
              <a:rPr lang="en-US" sz="2000" dirty="0" err="1"/>
              <a:t>github</a:t>
            </a:r>
            <a:r>
              <a:rPr lang="en-US" sz="2000" dirty="0"/>
              <a:t> page at: https://</a:t>
            </a:r>
            <a:r>
              <a:rPr lang="en-US" sz="2000" dirty="0" err="1"/>
              <a:t>github.com</a:t>
            </a:r>
            <a:r>
              <a:rPr lang="en-US" sz="2000" dirty="0"/>
              <a:t>/htoth99/APS-2023-MGS. Here, you can navigate to the </a:t>
            </a:r>
            <a:r>
              <a:rPr lang="en-US" sz="2000" dirty="0" err="1"/>
              <a:t>pavian</a:t>
            </a:r>
            <a:r>
              <a:rPr lang="en-US" sz="2000" dirty="0"/>
              <a:t> </a:t>
            </a:r>
            <a:r>
              <a:rPr lang="en-US" sz="2000" dirty="0" err="1"/>
              <a:t>github</a:t>
            </a:r>
            <a:r>
              <a:rPr lang="en-US" sz="2000" dirty="0"/>
              <a:t> page, where it’ll be easier to copy and paste commands needed.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B9DE35-3B3B-DD4C-FFD3-75A616B8A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291" y="2399618"/>
            <a:ext cx="6995866" cy="409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7CC453-2118-89DE-95E7-13361A89C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458552"/>
            <a:ext cx="11158728" cy="5742095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F4A55763-E4FF-69A3-0752-6A5948BC8758}"/>
              </a:ext>
            </a:extLst>
          </p:cNvPr>
          <p:cNvSpPr/>
          <p:nvPr/>
        </p:nvSpPr>
        <p:spPr>
          <a:xfrm flipV="1">
            <a:off x="3703320" y="4215384"/>
            <a:ext cx="411480" cy="61264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CC5D8B-9B60-8FB1-AC77-9F1E857E2106}"/>
              </a:ext>
            </a:extLst>
          </p:cNvPr>
          <p:cNvSpPr txBox="1"/>
          <p:nvPr/>
        </p:nvSpPr>
        <p:spPr>
          <a:xfrm>
            <a:off x="4187952" y="3846052"/>
            <a:ext cx="237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kreport</a:t>
            </a:r>
            <a:r>
              <a:rPr lang="en-US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103139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7863FB-C0C7-7EB9-D179-7820E222D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88" y="281155"/>
            <a:ext cx="10087624" cy="5033091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7A52A26D-1373-60E0-1983-0C2FEFB568DC}"/>
              </a:ext>
            </a:extLst>
          </p:cNvPr>
          <p:cNvSpPr/>
          <p:nvPr/>
        </p:nvSpPr>
        <p:spPr>
          <a:xfrm flipH="1">
            <a:off x="9086642" y="4068340"/>
            <a:ext cx="803564" cy="36945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407A3AE-FF52-BEAB-5017-4E33946E53BB}"/>
              </a:ext>
            </a:extLst>
          </p:cNvPr>
          <p:cNvSpPr/>
          <p:nvPr/>
        </p:nvSpPr>
        <p:spPr>
          <a:xfrm>
            <a:off x="787326" y="1243584"/>
            <a:ext cx="246888" cy="475488"/>
          </a:xfrm>
          <a:prstGeom prst="lef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C0E504-FDC7-9F40-2611-0E103A618E4E}"/>
              </a:ext>
            </a:extLst>
          </p:cNvPr>
          <p:cNvSpPr txBox="1"/>
          <p:nvPr/>
        </p:nvSpPr>
        <p:spPr>
          <a:xfrm>
            <a:off x="1052188" y="5431536"/>
            <a:ext cx="10185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Results overview</a:t>
            </a:r>
            <a:r>
              <a:rPr lang="en-US" dirty="0"/>
              <a:t>: gives raw data in the form of a table. Good for conducting numerical analysis between samples</a:t>
            </a:r>
          </a:p>
          <a:p>
            <a:r>
              <a:rPr lang="en-US" b="1" dirty="0"/>
              <a:t>Sample</a:t>
            </a:r>
            <a:r>
              <a:rPr lang="en-US" dirty="0"/>
              <a:t>: Sankey diagram which is a great visualizer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3353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B990FC-2476-E8D9-00A6-DDE33C4D8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91" y="532676"/>
            <a:ext cx="8148878" cy="579264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DA4F8A-D8E6-E72D-88D9-67D297E944CD}"/>
              </a:ext>
            </a:extLst>
          </p:cNvPr>
          <p:cNvCxnSpPr/>
          <p:nvPr/>
        </p:nvCxnSpPr>
        <p:spPr>
          <a:xfrm>
            <a:off x="6369581" y="1718333"/>
            <a:ext cx="0" cy="397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56FA7C-7170-90B4-696B-1C0BFECAF7FE}"/>
              </a:ext>
            </a:extLst>
          </p:cNvPr>
          <p:cNvCxnSpPr/>
          <p:nvPr/>
        </p:nvCxnSpPr>
        <p:spPr>
          <a:xfrm>
            <a:off x="5111496" y="896112"/>
            <a:ext cx="0" cy="4114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8C69DE1-84A7-659A-1E0C-4E4E3CC14E0A}"/>
              </a:ext>
            </a:extLst>
          </p:cNvPr>
          <p:cNvSpPr txBox="1"/>
          <p:nvPr/>
        </p:nvSpPr>
        <p:spPr>
          <a:xfrm>
            <a:off x="9059416" y="2320558"/>
            <a:ext cx="28596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Sankey diagrams are the easiest and (coolest) way to visualize your data from </a:t>
            </a:r>
            <a:r>
              <a:rPr lang="en-US" dirty="0" err="1"/>
              <a:t>pavian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 the configure button to edit size, taxa, and other features</a:t>
            </a:r>
          </a:p>
        </p:txBody>
      </p:sp>
    </p:spTree>
    <p:extLst>
      <p:ext uri="{BB962C8B-B14F-4D97-AF65-F5344CB8AC3E}">
        <p14:creationId xmlns:p14="http://schemas.microsoft.com/office/powerpoint/2010/main" val="1105519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0963C-A449-3B1B-EFB4-780296DE1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aren’t perfect, and neither is 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918BD-B991-C50E-0145-FB6E0CE02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 may have noticed that you got some wonky results. One of your samples is really obvious, and the other one? Not so much.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the reality of metagenomic data! It’s not there to support our hypothesis; it’s there to tell us what organisms are present in our samples.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Read amount is based on sequencer. The iseq100 will give you much less reads than the Nextseq2000. Regardless of read number, the reads you do get out are important!</a:t>
            </a:r>
          </a:p>
        </p:txBody>
      </p:sp>
    </p:spTree>
    <p:extLst>
      <p:ext uri="{BB962C8B-B14F-4D97-AF65-F5344CB8AC3E}">
        <p14:creationId xmlns:p14="http://schemas.microsoft.com/office/powerpoint/2010/main" val="64826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14625</TotalTime>
  <Words>355</Words>
  <Application>Microsoft Macintosh PowerPoint</Application>
  <PresentationFormat>Widescreen</PresentationFormat>
  <Paragraphs>27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Pavian (Module 3)</vt:lpstr>
      <vt:lpstr>Pavian – Kraken2 (&amp; more) visualizer</vt:lpstr>
      <vt:lpstr>PowerPoint Presentation</vt:lpstr>
      <vt:lpstr>To get started, open up Rstudio on your computer</vt:lpstr>
      <vt:lpstr>PowerPoint Presentation</vt:lpstr>
      <vt:lpstr>PowerPoint Presentation</vt:lpstr>
      <vt:lpstr>PowerPoint Presentation</vt:lpstr>
      <vt:lpstr>We aren’t perfect, and neither is our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Pavian</dc:title>
  <dc:creator>Hannah Toth</dc:creator>
  <cp:lastModifiedBy>Toth, Hannah</cp:lastModifiedBy>
  <cp:revision>28</cp:revision>
  <dcterms:created xsi:type="dcterms:W3CDTF">2023-05-26T18:33:07Z</dcterms:created>
  <dcterms:modified xsi:type="dcterms:W3CDTF">2023-08-28T13:49:07Z</dcterms:modified>
</cp:coreProperties>
</file>