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48"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CB912-7D4A-429F-ABF0-56CD5F58F93E}"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276A1-FB12-4D1F-95B5-C6D900458D38}" type="slidenum">
              <a:rPr lang="en-US" smtClean="0"/>
              <a:t>‹#›</a:t>
            </a:fld>
            <a:endParaRPr lang="en-US"/>
          </a:p>
        </p:txBody>
      </p:sp>
    </p:spTree>
    <p:extLst>
      <p:ext uri="{BB962C8B-B14F-4D97-AF65-F5344CB8AC3E}">
        <p14:creationId xmlns:p14="http://schemas.microsoft.com/office/powerpoint/2010/main" val="334250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3</a:t>
            </a:fld>
            <a:endParaRPr lang="en-US"/>
          </a:p>
        </p:txBody>
      </p:sp>
    </p:spTree>
    <p:extLst>
      <p:ext uri="{BB962C8B-B14F-4D97-AF65-F5344CB8AC3E}">
        <p14:creationId xmlns:p14="http://schemas.microsoft.com/office/powerpoint/2010/main" val="2471457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12</a:t>
            </a:fld>
            <a:endParaRPr lang="en-US"/>
          </a:p>
        </p:txBody>
      </p:sp>
    </p:spTree>
    <p:extLst>
      <p:ext uri="{BB962C8B-B14F-4D97-AF65-F5344CB8AC3E}">
        <p14:creationId xmlns:p14="http://schemas.microsoft.com/office/powerpoint/2010/main" val="353286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13</a:t>
            </a:fld>
            <a:endParaRPr lang="en-US"/>
          </a:p>
        </p:txBody>
      </p:sp>
    </p:spTree>
    <p:extLst>
      <p:ext uri="{BB962C8B-B14F-4D97-AF65-F5344CB8AC3E}">
        <p14:creationId xmlns:p14="http://schemas.microsoft.com/office/powerpoint/2010/main" val="10572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14</a:t>
            </a:fld>
            <a:endParaRPr lang="en-US"/>
          </a:p>
        </p:txBody>
      </p:sp>
    </p:spTree>
    <p:extLst>
      <p:ext uri="{BB962C8B-B14F-4D97-AF65-F5344CB8AC3E}">
        <p14:creationId xmlns:p14="http://schemas.microsoft.com/office/powerpoint/2010/main" val="226672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15</a:t>
            </a:fld>
            <a:endParaRPr lang="en-US"/>
          </a:p>
        </p:txBody>
      </p:sp>
    </p:spTree>
    <p:extLst>
      <p:ext uri="{BB962C8B-B14F-4D97-AF65-F5344CB8AC3E}">
        <p14:creationId xmlns:p14="http://schemas.microsoft.com/office/powerpoint/2010/main" val="428991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4</a:t>
            </a:fld>
            <a:endParaRPr lang="en-US"/>
          </a:p>
        </p:txBody>
      </p:sp>
    </p:spTree>
    <p:extLst>
      <p:ext uri="{BB962C8B-B14F-4D97-AF65-F5344CB8AC3E}">
        <p14:creationId xmlns:p14="http://schemas.microsoft.com/office/powerpoint/2010/main" val="349358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5</a:t>
            </a:fld>
            <a:endParaRPr lang="en-US"/>
          </a:p>
        </p:txBody>
      </p:sp>
    </p:spTree>
    <p:extLst>
      <p:ext uri="{BB962C8B-B14F-4D97-AF65-F5344CB8AC3E}">
        <p14:creationId xmlns:p14="http://schemas.microsoft.com/office/powerpoint/2010/main" val="11597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6</a:t>
            </a:fld>
            <a:endParaRPr lang="en-US"/>
          </a:p>
        </p:txBody>
      </p:sp>
    </p:spTree>
    <p:extLst>
      <p:ext uri="{BB962C8B-B14F-4D97-AF65-F5344CB8AC3E}">
        <p14:creationId xmlns:p14="http://schemas.microsoft.com/office/powerpoint/2010/main" val="355607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7</a:t>
            </a:fld>
            <a:endParaRPr lang="en-US"/>
          </a:p>
        </p:txBody>
      </p:sp>
    </p:spTree>
    <p:extLst>
      <p:ext uri="{BB962C8B-B14F-4D97-AF65-F5344CB8AC3E}">
        <p14:creationId xmlns:p14="http://schemas.microsoft.com/office/powerpoint/2010/main" val="401578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8</a:t>
            </a:fld>
            <a:endParaRPr lang="en-US"/>
          </a:p>
        </p:txBody>
      </p:sp>
    </p:spTree>
    <p:extLst>
      <p:ext uri="{BB962C8B-B14F-4D97-AF65-F5344CB8AC3E}">
        <p14:creationId xmlns:p14="http://schemas.microsoft.com/office/powerpoint/2010/main" val="106515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9</a:t>
            </a:fld>
            <a:endParaRPr lang="en-US"/>
          </a:p>
        </p:txBody>
      </p:sp>
    </p:spTree>
    <p:extLst>
      <p:ext uri="{BB962C8B-B14F-4D97-AF65-F5344CB8AC3E}">
        <p14:creationId xmlns:p14="http://schemas.microsoft.com/office/powerpoint/2010/main" val="224423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10</a:t>
            </a:fld>
            <a:endParaRPr lang="en-US"/>
          </a:p>
        </p:txBody>
      </p:sp>
    </p:spTree>
    <p:extLst>
      <p:ext uri="{BB962C8B-B14F-4D97-AF65-F5344CB8AC3E}">
        <p14:creationId xmlns:p14="http://schemas.microsoft.com/office/powerpoint/2010/main" val="135294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276A1-FB12-4D1F-95B5-C6D900458D38}" type="slidenum">
              <a:rPr lang="en-US" smtClean="0"/>
              <a:t>11</a:t>
            </a:fld>
            <a:endParaRPr lang="en-US"/>
          </a:p>
        </p:txBody>
      </p:sp>
    </p:spTree>
    <p:extLst>
      <p:ext uri="{BB962C8B-B14F-4D97-AF65-F5344CB8AC3E}">
        <p14:creationId xmlns:p14="http://schemas.microsoft.com/office/powerpoint/2010/main" val="207619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65C6EE-64E7-4B31-BF31-61FA7E3CA35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312279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C6EE-64E7-4B31-BF31-61FA7E3CA35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288467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C6EE-64E7-4B31-BF31-61FA7E3CA35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299583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C6EE-64E7-4B31-BF31-61FA7E3CA35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314625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65C6EE-64E7-4B31-BF31-61FA7E3CA35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245697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5C6EE-64E7-4B31-BF31-61FA7E3CA35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50839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5C6EE-64E7-4B31-BF31-61FA7E3CA35D}"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8812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5C6EE-64E7-4B31-BF31-61FA7E3CA35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325052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5C6EE-64E7-4B31-BF31-61FA7E3CA35D}"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78320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65C6EE-64E7-4B31-BF31-61FA7E3CA35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16898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65C6EE-64E7-4B31-BF31-61FA7E3CA35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ACC-84B5-4500-8EC8-F41F4F32D4CF}" type="slidenum">
              <a:rPr lang="en-US" smtClean="0"/>
              <a:t>‹#›</a:t>
            </a:fld>
            <a:endParaRPr lang="en-US"/>
          </a:p>
        </p:txBody>
      </p:sp>
    </p:spTree>
    <p:extLst>
      <p:ext uri="{BB962C8B-B14F-4D97-AF65-F5344CB8AC3E}">
        <p14:creationId xmlns:p14="http://schemas.microsoft.com/office/powerpoint/2010/main" val="291409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5C6EE-64E7-4B31-BF31-61FA7E3CA35D}"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F7ACC-84B5-4500-8EC8-F41F4F32D4CF}" type="slidenum">
              <a:rPr lang="en-US" smtClean="0"/>
              <a:t>‹#›</a:t>
            </a:fld>
            <a:endParaRPr lang="en-US"/>
          </a:p>
        </p:txBody>
      </p:sp>
    </p:spTree>
    <p:extLst>
      <p:ext uri="{BB962C8B-B14F-4D97-AF65-F5344CB8AC3E}">
        <p14:creationId xmlns:p14="http://schemas.microsoft.com/office/powerpoint/2010/main" val="322151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www.displayfuture.com/Display/datasheet/controller/ST7735.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4602490"/>
            <a:ext cx="12192000" cy="134929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p:cNvSpPr txBox="1"/>
          <p:nvPr/>
        </p:nvSpPr>
        <p:spPr>
          <a:xfrm>
            <a:off x="1096608" y="4892418"/>
            <a:ext cx="3749040" cy="769441"/>
          </a:xfrm>
          <a:prstGeom prst="rect">
            <a:avLst/>
          </a:prstGeom>
          <a:noFill/>
        </p:spPr>
        <p:txBody>
          <a:bodyPr wrap="none" rtlCol="0">
            <a:spAutoFit/>
          </a:bodyPr>
          <a:lstStyle/>
          <a:p>
            <a:r>
              <a:rPr lang="en-US" sz="4400" dirty="0" err="1" smtClean="0">
                <a:solidFill>
                  <a:schemeClr val="bg1"/>
                </a:solidFill>
                <a:latin typeface="UTM Alexander" panose="02040603050506020204" pitchFamily="18" charset="0"/>
                <a:cs typeface="Times New Roman" panose="02020603050405020304" pitchFamily="18" charset="0"/>
              </a:rPr>
              <a:t>Chương</a:t>
            </a:r>
            <a:r>
              <a:rPr lang="en-US" sz="4400" dirty="0" smtClean="0">
                <a:solidFill>
                  <a:schemeClr val="bg1"/>
                </a:solidFill>
                <a:latin typeface="UTM Alexander" panose="02040603050506020204" pitchFamily="18" charset="0"/>
                <a:cs typeface="Times New Roman" panose="02020603050405020304" pitchFamily="18" charset="0"/>
              </a:rPr>
              <a:t> 10 SPI</a:t>
            </a:r>
            <a:endParaRPr lang="en-US" sz="4400" dirty="0">
              <a:solidFill>
                <a:schemeClr val="bg1"/>
              </a:solidFill>
              <a:latin typeface="UTM Alexander" panose="02040603050506020204" pitchFamily="18" charset="0"/>
              <a:cs typeface="Times New Roman" panose="02020603050405020304" pitchFamily="18" charset="0"/>
            </a:endParaRPr>
          </a:p>
        </p:txBody>
      </p:sp>
    </p:spTree>
    <p:extLst>
      <p:ext uri="{BB962C8B-B14F-4D97-AF65-F5344CB8AC3E}">
        <p14:creationId xmlns:p14="http://schemas.microsoft.com/office/powerpoint/2010/main" val="1766118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4929170"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SPI với màn hình TFT 7735</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7542588" cy="923330"/>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hlinkClick r:id="rId4"/>
              </a:rPr>
              <a:t>https://</a:t>
            </a:r>
            <a:r>
              <a:rPr lang="vi-VN" dirty="0" smtClean="0">
                <a:latin typeface="Times New Roman" panose="02020603050405020304" pitchFamily="18" charset="0"/>
                <a:cs typeface="Times New Roman" panose="02020603050405020304" pitchFamily="18" charset="0"/>
                <a:hlinkClick r:id="rId4"/>
              </a:rPr>
              <a:t>www.displayfuture.com/Display/datasheet/controller/ST7735.pdf</a:t>
            </a:r>
            <a:endParaRPr lang="vi-VN"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LCD </a:t>
            </a:r>
            <a:r>
              <a:rPr lang="vi-VN" dirty="0">
                <a:latin typeface="Times New Roman" panose="02020603050405020304" pitchFamily="18" charset="0"/>
                <a:cs typeface="Times New Roman" panose="02020603050405020304" pitchFamily="18" charset="0"/>
              </a:rPr>
              <a:t>ST7735 hỗ trợ 5 phương thức giao tiếp được quy định bởi các bit IM[2:0]</a:t>
            </a:r>
          </a:p>
          <a:p>
            <a:endParaRPr lang="vi-VN" dirty="0">
              <a:latin typeface="Times New Roman" panose="02020603050405020304" pitchFamily="18" charset="0"/>
              <a:cs typeface="Times New Roman" panose="02020603050405020304" pitchFamily="18" charset="0"/>
            </a:endParaRPr>
          </a:p>
        </p:txBody>
      </p:sp>
      <p:pic>
        <p:nvPicPr>
          <p:cNvPr id="6146" name="Picture 2" descr="st7735 interf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10" y="4136773"/>
            <a:ext cx="756285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 8 inch TFT m un m n h nh m u ST7735 SPI t n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78" y="1303753"/>
            <a:ext cx="39243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150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4494757"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Định dạng khung truyền</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10174276" cy="1200329"/>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Dưới đây là bảng phương thức giao tiếp kiểu Seriel 4 Wire. Nói chung nó là SPI thôi. Chỉ cần khi giao tiếp bạn chọn chân RS (D/CX) để gửi Command hay Data là được,</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8194" name="Picture 2" descr="st7735 interface 4line prot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95" y="2020955"/>
            <a:ext cx="9540734" cy="483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6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3061672"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Cấu tạo LCD TFT</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8569982" cy="2308324"/>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Định dạng chúng ta sử dụng sẽ là RGB 565. Đây cũng là một định dạng rất phổ biến thường gặp trong LCD. Bởi vì chúng tròn 16bit. </a:t>
            </a:r>
          </a:p>
          <a:p>
            <a:r>
              <a:rPr lang="vi-VN" dirty="0">
                <a:latin typeface="Times New Roman" panose="02020603050405020304" pitchFamily="18" charset="0"/>
                <a:cs typeface="Times New Roman" panose="02020603050405020304" pitchFamily="18" charset="0"/>
              </a:rPr>
              <a:t>Mỗi điểm ảnh sẽ được hiển thị bởi 16bit (2 Byte) trong đó:</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R: Red 5 bit</a:t>
            </a:r>
          </a:p>
          <a:p>
            <a:r>
              <a:rPr lang="vi-VN" dirty="0">
                <a:latin typeface="Times New Roman" panose="02020603050405020304" pitchFamily="18" charset="0"/>
                <a:cs typeface="Times New Roman" panose="02020603050405020304" pitchFamily="18" charset="0"/>
              </a:rPr>
              <a:t>G: Green 6 bit</a:t>
            </a:r>
          </a:p>
          <a:p>
            <a:r>
              <a:rPr lang="vi-VN" dirty="0">
                <a:latin typeface="Times New Roman" panose="02020603050405020304" pitchFamily="18" charset="0"/>
                <a:cs typeface="Times New Roman" panose="02020603050405020304" pitchFamily="18" charset="0"/>
              </a:rPr>
              <a:t>B: Blue 5 bit</a:t>
            </a:r>
          </a:p>
          <a:p>
            <a:endParaRPr lang="vi-VN" dirty="0">
              <a:latin typeface="Times New Roman" panose="02020603050405020304" pitchFamily="18" charset="0"/>
              <a:cs typeface="Times New Roman" panose="02020603050405020304" pitchFamily="18" charset="0"/>
            </a:endParaRPr>
          </a:p>
        </p:txBody>
      </p:sp>
      <p:pic>
        <p:nvPicPr>
          <p:cNvPr id="9218" name="Picture 2" descr="st7735 data 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441" y="1972299"/>
            <a:ext cx="7622761" cy="462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96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3061672"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Cấu tạo LCD TFT</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6828910" cy="646331"/>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Bản đồ bộ nhớ TFT LCD và phương thức quét</a:t>
            </a: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10242" name="Picture 2" descr="st7735 display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25" y="1606667"/>
            <a:ext cx="7749317" cy="413848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t7735 data streaming oder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7552" y="1618452"/>
            <a:ext cx="3564079" cy="432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223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162772"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Thực hành </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6828910" cy="1754326"/>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Sử dụng thư viện LCD</a:t>
            </a:r>
          </a:p>
          <a:p>
            <a:pPr marL="285750" indent="-285750">
              <a:buFontTx/>
              <a:buChar char="-"/>
            </a:pPr>
            <a:r>
              <a:rPr lang="vi-VN" dirty="0" smtClean="0">
                <a:latin typeface="Times New Roman" panose="02020603050405020304" pitchFamily="18" charset="0"/>
                <a:cs typeface="Times New Roman" panose="02020603050405020304" pitchFamily="18" charset="0"/>
              </a:rPr>
              <a:t>Ghi vào màn hình Text “Hello worlds”</a:t>
            </a:r>
          </a:p>
          <a:p>
            <a:pPr marL="285750" indent="-285750">
              <a:buFontTx/>
              <a:buChar char="-"/>
            </a:pPr>
            <a:r>
              <a:rPr lang="vi-VN" dirty="0" smtClean="0">
                <a:latin typeface="Times New Roman" panose="02020603050405020304" pitchFamily="18" charset="0"/>
                <a:cs typeface="Times New Roman" panose="02020603050405020304" pitchFamily="18" charset="0"/>
              </a:rPr>
              <a:t>Truyền ảnh vào màn hình</a:t>
            </a:r>
          </a:p>
          <a:p>
            <a:pPr marL="285750" indent="-285750">
              <a:buFontTx/>
              <a:buChar char="-"/>
            </a:pPr>
            <a:r>
              <a:rPr lang="vi-VN" dirty="0" smtClean="0">
                <a:latin typeface="Times New Roman" panose="02020603050405020304" pitchFamily="18" charset="0"/>
                <a:cs typeface="Times New Roman" panose="02020603050405020304" pitchFamily="18" charset="0"/>
              </a:rPr>
              <a:t>Thiết kế Giao diện đồng hồ trên màn hình</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11266" name="Picture 2" descr="st7735 convert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3" y="1227149"/>
            <a:ext cx="6343000" cy="46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40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751074"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Bài tập về nhà</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3851535" cy="1754326"/>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Chuyển đổi đồng hồ hiển thị màn hình TFT</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Thiết kế giao diện hiển thị như hình.</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12290" name="Picture 2" descr="tft-display · GitHub Topics ·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585" y="1227150"/>
            <a:ext cx="7620000" cy="470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4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3122137" cy="584775"/>
          </a:xfrm>
          <a:prstGeom prst="rect">
            <a:avLst/>
          </a:prstGeom>
          <a:noFill/>
        </p:spPr>
        <p:txBody>
          <a:bodyPr wrap="none" rtlCol="0">
            <a:spAutoFit/>
          </a:bodyPr>
          <a:lstStyle/>
          <a:p>
            <a:r>
              <a:rPr lang="en-US" sz="3200" b="1" dirty="0" err="1" smtClean="0">
                <a:solidFill>
                  <a:schemeClr val="bg1"/>
                </a:solidFill>
                <a:latin typeface="UTM Alexander" panose="02040603050506020204" pitchFamily="18" charset="0"/>
                <a:cs typeface="Times New Roman" panose="02020603050405020304" pitchFamily="18" charset="0"/>
              </a:rPr>
              <a:t>Tổng</a:t>
            </a:r>
            <a:r>
              <a:rPr lang="en-US" sz="3200" b="1" dirty="0" smtClean="0">
                <a:solidFill>
                  <a:schemeClr val="bg1"/>
                </a:solidFill>
                <a:latin typeface="UTM Alexander" panose="02040603050506020204" pitchFamily="18" charset="0"/>
                <a:cs typeface="Times New Roman" panose="02020603050405020304" pitchFamily="18" charset="0"/>
              </a:rPr>
              <a:t> </a:t>
            </a:r>
            <a:r>
              <a:rPr lang="en-US" sz="3200" b="1" dirty="0" err="1" smtClean="0">
                <a:solidFill>
                  <a:schemeClr val="bg1"/>
                </a:solidFill>
                <a:latin typeface="UTM Alexander" panose="02040603050506020204" pitchFamily="18" charset="0"/>
                <a:cs typeface="Times New Roman" panose="02020603050405020304" pitchFamily="18" charset="0"/>
              </a:rPr>
              <a:t>quan</a:t>
            </a:r>
            <a:r>
              <a:rPr lang="en-US" sz="3200" b="1" dirty="0" smtClean="0">
                <a:solidFill>
                  <a:schemeClr val="bg1"/>
                </a:solidFill>
                <a:latin typeface="UTM Alexander" panose="02040603050506020204" pitchFamily="18" charset="0"/>
                <a:cs typeface="Times New Roman" panose="02020603050405020304" pitchFamily="18" charset="0"/>
              </a:rPr>
              <a:t> </a:t>
            </a:r>
            <a:r>
              <a:rPr lang="en-US" sz="3200" b="1" dirty="0" err="1" smtClean="0">
                <a:solidFill>
                  <a:schemeClr val="bg1"/>
                </a:solidFill>
                <a:latin typeface="UTM Alexander" panose="02040603050506020204" pitchFamily="18" charset="0"/>
                <a:cs typeface="Times New Roman" panose="02020603050405020304" pitchFamily="18" charset="0"/>
              </a:rPr>
              <a:t>về</a:t>
            </a:r>
            <a:r>
              <a:rPr lang="en-US" sz="3200" b="1" dirty="0" smtClean="0">
                <a:solidFill>
                  <a:schemeClr val="bg1"/>
                </a:solidFill>
                <a:latin typeface="UTM Alexander" panose="02040603050506020204" pitchFamily="18" charset="0"/>
                <a:cs typeface="Times New Roman" panose="02020603050405020304" pitchFamily="18" charset="0"/>
              </a:rPr>
              <a:t> SPI</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16" name="Rectangle 15"/>
          <p:cNvSpPr/>
          <p:nvPr/>
        </p:nvSpPr>
        <p:spPr>
          <a:xfrm>
            <a:off x="256478" y="876476"/>
            <a:ext cx="6129248" cy="5632311"/>
          </a:xfrm>
          <a:prstGeom prst="rect">
            <a:avLst/>
          </a:prstGeom>
        </p:spPr>
        <p:txBody>
          <a:bodyPr wrap="square">
            <a:spAutoFit/>
          </a:bodyPr>
          <a:lstStyle/>
          <a:p>
            <a:r>
              <a:rPr lang="vi-VN" b="1" dirty="0" smtClean="0">
                <a:latin typeface="Times New Roman" panose="02020603050405020304" pitchFamily="18" charset="0"/>
                <a:cs typeface="Times New Roman" panose="02020603050405020304" pitchFamily="18" charset="0"/>
              </a:rPr>
              <a:t>SPI </a:t>
            </a:r>
            <a:r>
              <a:rPr lang="vi-VN" b="1" dirty="0">
                <a:latin typeface="Times New Roman" panose="02020603050405020304" pitchFamily="18" charset="0"/>
                <a:cs typeface="Times New Roman" panose="02020603050405020304" pitchFamily="18" charset="0"/>
              </a:rPr>
              <a:t>Serial Peripheral Interface </a:t>
            </a:r>
            <a:r>
              <a:rPr lang="vi-VN" dirty="0">
                <a:latin typeface="Times New Roman" panose="02020603050405020304" pitchFamily="18" charset="0"/>
                <a:cs typeface="Times New Roman" panose="02020603050405020304" pitchFamily="18" charset="0"/>
              </a:rPr>
              <a:t>là một chuẩn truyền thông nối tiếp đồng bộ dùng để chuyền dữ liệu ở chế độ song công toàn phần (full duplex).</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Giao thức SPI thường được sử dụng On Board hoặc các đường tín hiệu ngắn. Tốc độ của SPI khá cao thường phụ thuộc vào tốc độ xung truyền vào bộ </a:t>
            </a:r>
            <a:r>
              <a:rPr lang="vi-VN" dirty="0" smtClean="0">
                <a:latin typeface="Times New Roman" panose="02020603050405020304" pitchFamily="18" charset="0"/>
                <a:cs typeface="Times New Roman" panose="02020603050405020304" pitchFamily="18" charset="0"/>
              </a:rPr>
              <a:t>SPI</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Giao thức SPI là dao thức dạng Master –Slave trong đó Master giữ quyền điều khiển xung Clock và chọn Slave nào giao tiếp với mình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Bus SPI bao gồm 4 đường tín hiệu</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MOSI (Master Out Slave In): Đường truyền tín hiệu từ Master đến Slave</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MISO (Master In Slave Out): Đường truyền tín hiệu từ Slave đến Master</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CLK (Serial Clock): Đường phát xung đồng hồ được điều khiển bởi Master</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CS (Chip Select): Đường chọn chip giao tiếp với Master, được kéo xuống 0 khi được chọn</a:t>
            </a:r>
            <a:endParaRPr lang="en-US" dirty="0" smtClean="0">
              <a:latin typeface="Times New Roman" panose="02020603050405020304" pitchFamily="18" charset="0"/>
              <a:cs typeface="Times New Roman" panose="02020603050405020304" pitchFamily="18" charset="0"/>
            </a:endParaRPr>
          </a:p>
        </p:txBody>
      </p:sp>
      <p:pic>
        <p:nvPicPr>
          <p:cNvPr id="1026" name="Picture 2" descr="H1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726" y="1054269"/>
            <a:ext cx="5548307" cy="426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17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7035900" cy="584775"/>
          </a:xfrm>
          <a:prstGeom prst="rect">
            <a:avLst/>
          </a:prstGeom>
          <a:noFill/>
        </p:spPr>
        <p:txBody>
          <a:bodyPr wrap="none" rtlCol="0">
            <a:spAutoFit/>
          </a:bodyPr>
          <a:lstStyle/>
          <a:p>
            <a:r>
              <a:rPr lang="en-US" sz="3200" b="1">
                <a:solidFill>
                  <a:schemeClr val="bg1"/>
                </a:solidFill>
                <a:latin typeface="UTM Alexander" panose="02040603050506020204" pitchFamily="18" charset="0"/>
                <a:cs typeface="Times New Roman" panose="02020603050405020304" pitchFamily="18" charset="0"/>
              </a:rPr>
              <a:t>Nguyên lý hoạt động của giao thức SPI</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16" name="Rectangle 15"/>
          <p:cNvSpPr/>
          <p:nvPr/>
        </p:nvSpPr>
        <p:spPr>
          <a:xfrm>
            <a:off x="256478" y="1042484"/>
            <a:ext cx="5006899" cy="2862322"/>
          </a:xfrm>
          <a:prstGeom prst="rect">
            <a:avLst/>
          </a:prstGeom>
        </p:spPr>
        <p:txBody>
          <a:bodyPr wrap="square">
            <a:spAutoFit/>
          </a:bodyPr>
          <a:lstStyle/>
          <a:p>
            <a:pPr marL="342900" indent="-342900">
              <a:buFont typeface="+mj-lt"/>
              <a:buAutoNum type="arabicPeriod"/>
            </a:pPr>
            <a:r>
              <a:rPr lang="vi-VN" dirty="0" smtClean="0">
                <a:latin typeface="Times New Roman" panose="02020603050405020304" pitchFamily="18" charset="0"/>
                <a:cs typeface="Times New Roman" panose="02020603050405020304" pitchFamily="18" charset="0"/>
              </a:rPr>
              <a:t>Khi </a:t>
            </a:r>
            <a:r>
              <a:rPr lang="vi-VN" dirty="0">
                <a:latin typeface="Times New Roman" panose="02020603050405020304" pitchFamily="18" charset="0"/>
                <a:cs typeface="Times New Roman" panose="02020603050405020304" pitchFamily="18" charset="0"/>
              </a:rPr>
              <a:t>muốn truyền nhận dữ liệu tới các Slave, đầu tiên Master kéo đường CS kết nối từ Master tới Slave đó xuống 0.</a:t>
            </a:r>
          </a:p>
          <a:p>
            <a:pPr marL="342900" indent="-342900">
              <a:buFont typeface="+mj-lt"/>
              <a:buAutoNum type="arabicPeriod"/>
            </a:pPr>
            <a:r>
              <a:rPr lang="vi-VN" dirty="0">
                <a:latin typeface="Times New Roman" panose="02020603050405020304" pitchFamily="18" charset="0"/>
                <a:cs typeface="Times New Roman" panose="02020603050405020304" pitchFamily="18" charset="0"/>
              </a:rPr>
              <a:t>Gửi xung Clock, tương ứng với mỗi Clock sẽ gửi DATA trên chân MOSI tại thời điểm Clock ở mức cao (hoặc thấp tùy người lập trình)</a:t>
            </a:r>
          </a:p>
          <a:p>
            <a:pPr marL="342900" indent="-342900">
              <a:buFont typeface="+mj-lt"/>
              <a:buAutoNum type="arabicPeriod"/>
            </a:pPr>
            <a:r>
              <a:rPr lang="vi-VN" dirty="0">
                <a:latin typeface="Times New Roman" panose="02020603050405020304" pitchFamily="18" charset="0"/>
                <a:cs typeface="Times New Roman" panose="02020603050405020304" pitchFamily="18" charset="0"/>
              </a:rPr>
              <a:t>Slave cũng có thể gửi ngược lại DATA tại chân MISO tới Master</a:t>
            </a:r>
          </a:p>
          <a:p>
            <a:pPr marL="342900" indent="-342900">
              <a:buFont typeface="+mj-lt"/>
              <a:buAutoNum type="arabicPeriod"/>
            </a:pPr>
            <a:r>
              <a:rPr lang="vi-VN" dirty="0">
                <a:latin typeface="Times New Roman" panose="02020603050405020304" pitchFamily="18" charset="0"/>
                <a:cs typeface="Times New Roman" panose="02020603050405020304" pitchFamily="18" charset="0"/>
              </a:rPr>
              <a:t>Sự truyền nhận dữ liệu là liên tục nên SPI thường có tốc độ rất </a:t>
            </a:r>
            <a:r>
              <a:rPr lang="vi-VN" dirty="0" smtClean="0">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p:txBody>
      </p:sp>
      <p:pic>
        <p:nvPicPr>
          <p:cNvPr id="2050" name="Picture 2" descr="Back to Basics: SPI (Serial Peripheral Interface) - Technical Article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1042484"/>
            <a:ext cx="6667500"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5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603598"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Cách mắc SPI</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16" name="Rectangle 15"/>
          <p:cNvSpPr/>
          <p:nvPr/>
        </p:nvSpPr>
        <p:spPr>
          <a:xfrm>
            <a:off x="7941075" y="5766297"/>
            <a:ext cx="3221765" cy="646331"/>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Cấu </a:t>
            </a:r>
            <a:r>
              <a:rPr lang="vi-VN" dirty="0">
                <a:latin typeface="Times New Roman" panose="02020603050405020304" pitchFamily="18" charset="0"/>
                <a:cs typeface="Times New Roman" panose="02020603050405020304" pitchFamily="18" charset="0"/>
              </a:rPr>
              <a:t>hình Daisy Chain (Daisy Chain Configuration).</a:t>
            </a:r>
            <a:endParaRPr lang="en-US" dirty="0">
              <a:latin typeface="Times New Roman" panose="02020603050405020304" pitchFamily="18" charset="0"/>
              <a:cs typeface="Times New Roman" panose="02020603050405020304" pitchFamily="18" charset="0"/>
            </a:endParaRPr>
          </a:p>
        </p:txBody>
      </p:sp>
      <p:pic>
        <p:nvPicPr>
          <p:cNvPr id="1026" name="Picture 2" descr="H4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97" y="1042484"/>
            <a:ext cx="4611183" cy="47238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05979" y="5827736"/>
            <a:ext cx="4570353"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Cấu hình Master và các Slave độc ​​</a:t>
            </a:r>
            <a:r>
              <a:rPr lang="vi-VN" dirty="0" smtClean="0">
                <a:latin typeface="Times New Roman" panose="02020603050405020304" pitchFamily="18" charset="0"/>
                <a:cs typeface="Times New Roman" panose="02020603050405020304" pitchFamily="18" charset="0"/>
              </a:rPr>
              <a:t>lập </a:t>
            </a:r>
            <a:r>
              <a:rPr lang="vi-VN" dirty="0">
                <a:latin typeface="Times New Roman" panose="02020603050405020304" pitchFamily="18" charset="0"/>
                <a:cs typeface="Times New Roman" panose="02020603050405020304" pitchFamily="18" charset="0"/>
              </a:rPr>
              <a:t>(Independent Slave Configuration)</a:t>
            </a:r>
          </a:p>
        </p:txBody>
      </p:sp>
      <p:pic>
        <p:nvPicPr>
          <p:cNvPr id="1028" name="Picture 4" descr="H5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120" y="999738"/>
            <a:ext cx="4685769" cy="476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40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903359"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SPI trên STM32</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162905" y="2642189"/>
            <a:ext cx="4570353" cy="1754326"/>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STM32F103 có 2 bộ SPI:</a:t>
            </a:r>
          </a:p>
          <a:p>
            <a:pPr marL="285750" indent="-285750">
              <a:buFontTx/>
              <a:buChar char="-"/>
            </a:pPr>
            <a:r>
              <a:rPr lang="vi-VN" dirty="0" smtClean="0">
                <a:latin typeface="Times New Roman" panose="02020603050405020304" pitchFamily="18" charset="0"/>
                <a:cs typeface="Times New Roman" panose="02020603050405020304" pitchFamily="18" charset="0"/>
              </a:rPr>
              <a:t>Cấu </a:t>
            </a:r>
            <a:r>
              <a:rPr lang="vi-VN" dirty="0">
                <a:latin typeface="Times New Roman" panose="02020603050405020304" pitchFamily="18" charset="0"/>
                <a:cs typeface="Times New Roman" panose="02020603050405020304" pitchFamily="18" charset="0"/>
              </a:rPr>
              <a:t>hình Master hoặc </a:t>
            </a:r>
            <a:r>
              <a:rPr lang="vi-VN" dirty="0" smtClean="0">
                <a:latin typeface="Times New Roman" panose="02020603050405020304" pitchFamily="18" charset="0"/>
                <a:cs typeface="Times New Roman" panose="02020603050405020304" pitchFamily="18" charset="0"/>
              </a:rPr>
              <a:t>Slave</a:t>
            </a:r>
          </a:p>
          <a:p>
            <a:pPr marL="285750" indent="-285750">
              <a:buFontTx/>
              <a:buChar char="-"/>
            </a:pPr>
            <a:r>
              <a:rPr lang="vi-VN" dirty="0">
                <a:latin typeface="Times New Roman" panose="02020603050405020304" pitchFamily="18" charset="0"/>
                <a:cs typeface="Times New Roman" panose="02020603050405020304" pitchFamily="18" charset="0"/>
              </a:rPr>
              <a:t>Lựa chọn khung hình 8bits hoặc 16 </a:t>
            </a:r>
            <a:r>
              <a:rPr lang="vi-VN" dirty="0" smtClean="0">
                <a:latin typeface="Times New Roman" panose="02020603050405020304" pitchFamily="18" charset="0"/>
                <a:cs typeface="Times New Roman" panose="02020603050405020304" pitchFamily="18" charset="0"/>
              </a:rPr>
              <a:t>bits</a:t>
            </a:r>
          </a:p>
          <a:p>
            <a:pPr marL="285750" indent="-285750">
              <a:buFontTx/>
              <a:buChar char="-"/>
            </a:pPr>
            <a:r>
              <a:rPr lang="vi-VN" dirty="0" smtClean="0">
                <a:latin typeface="Times New Roman" panose="02020603050405020304" pitchFamily="18" charset="0"/>
                <a:cs typeface="Times New Roman" panose="02020603050405020304" pitchFamily="18" charset="0"/>
              </a:rPr>
              <a:t>Hỗ trợ ngắt và DMA</a:t>
            </a: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2050" name="Picture 2" descr="https://deviot.vn/storage/deviot/STM32%20SPI%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553" y="1227150"/>
            <a:ext cx="5783352" cy="46203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162905" y="1227150"/>
            <a:ext cx="5553075" cy="1343025"/>
          </a:xfrm>
          <a:prstGeom prst="rect">
            <a:avLst/>
          </a:prstGeom>
        </p:spPr>
      </p:pic>
    </p:spTree>
    <p:extLst>
      <p:ext uri="{BB962C8B-B14F-4D97-AF65-F5344CB8AC3E}">
        <p14:creationId xmlns:p14="http://schemas.microsoft.com/office/powerpoint/2010/main" val="1616512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903359"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SPI trên STM32</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162905" y="2642189"/>
            <a:ext cx="4570353" cy="1754326"/>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STM32F103 có 2 bộ SPI:</a:t>
            </a:r>
          </a:p>
          <a:p>
            <a:pPr marL="285750" indent="-285750">
              <a:buFontTx/>
              <a:buChar char="-"/>
            </a:pPr>
            <a:r>
              <a:rPr lang="vi-VN" dirty="0" smtClean="0">
                <a:latin typeface="Times New Roman" panose="02020603050405020304" pitchFamily="18" charset="0"/>
                <a:cs typeface="Times New Roman" panose="02020603050405020304" pitchFamily="18" charset="0"/>
              </a:rPr>
              <a:t>Cấu </a:t>
            </a:r>
            <a:r>
              <a:rPr lang="vi-VN" dirty="0">
                <a:latin typeface="Times New Roman" panose="02020603050405020304" pitchFamily="18" charset="0"/>
                <a:cs typeface="Times New Roman" panose="02020603050405020304" pitchFamily="18" charset="0"/>
              </a:rPr>
              <a:t>hình Master hoặc </a:t>
            </a:r>
            <a:r>
              <a:rPr lang="vi-VN" dirty="0" smtClean="0">
                <a:latin typeface="Times New Roman" panose="02020603050405020304" pitchFamily="18" charset="0"/>
                <a:cs typeface="Times New Roman" panose="02020603050405020304" pitchFamily="18" charset="0"/>
              </a:rPr>
              <a:t>Slave</a:t>
            </a:r>
          </a:p>
          <a:p>
            <a:pPr marL="285750" indent="-285750">
              <a:buFontTx/>
              <a:buChar char="-"/>
            </a:pPr>
            <a:r>
              <a:rPr lang="vi-VN" dirty="0">
                <a:latin typeface="Times New Roman" panose="02020603050405020304" pitchFamily="18" charset="0"/>
                <a:cs typeface="Times New Roman" panose="02020603050405020304" pitchFamily="18" charset="0"/>
              </a:rPr>
              <a:t>Lựa chọn khung hình 8bits hoặc 16 </a:t>
            </a:r>
            <a:r>
              <a:rPr lang="vi-VN" dirty="0" smtClean="0">
                <a:latin typeface="Times New Roman" panose="02020603050405020304" pitchFamily="18" charset="0"/>
                <a:cs typeface="Times New Roman" panose="02020603050405020304" pitchFamily="18" charset="0"/>
              </a:rPr>
              <a:t>bits</a:t>
            </a:r>
          </a:p>
          <a:p>
            <a:pPr marL="285750" indent="-285750">
              <a:buFontTx/>
              <a:buChar char="-"/>
            </a:pPr>
            <a:r>
              <a:rPr lang="vi-VN" dirty="0" smtClean="0">
                <a:latin typeface="Times New Roman" panose="02020603050405020304" pitchFamily="18" charset="0"/>
                <a:cs typeface="Times New Roman" panose="02020603050405020304" pitchFamily="18" charset="0"/>
              </a:rPr>
              <a:t>Hỗ trợ ngắt và DMA</a:t>
            </a: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2050" name="Picture 2" descr="https://deviot.vn/storage/deviot/STM32%20SPI%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553" y="1227150"/>
            <a:ext cx="5783352" cy="46203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162905" y="1227150"/>
            <a:ext cx="5553075" cy="1343025"/>
          </a:xfrm>
          <a:prstGeom prst="rect">
            <a:avLst/>
          </a:prstGeom>
        </p:spPr>
      </p:pic>
    </p:spTree>
    <p:extLst>
      <p:ext uri="{BB962C8B-B14F-4D97-AF65-F5344CB8AC3E}">
        <p14:creationId xmlns:p14="http://schemas.microsoft.com/office/powerpoint/2010/main" val="2406971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2162772"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Thực hành </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4570353" cy="1754326"/>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Giao tiếp 2 bộ SPI với nhau</a:t>
            </a:r>
          </a:p>
          <a:p>
            <a:pPr marL="285750" indent="-285750">
              <a:buFontTx/>
              <a:buChar char="-"/>
            </a:pPr>
            <a:r>
              <a:rPr lang="vi-VN" dirty="0" smtClean="0">
                <a:latin typeface="Times New Roman" panose="02020603050405020304" pitchFamily="18" charset="0"/>
                <a:cs typeface="Times New Roman" panose="02020603050405020304" pitchFamily="18" charset="0"/>
              </a:rPr>
              <a:t>Sử dụng watch để xem dữ liệu đã truyền</a:t>
            </a:r>
            <a:endParaRPr lang="en-US" dirty="0" smtClean="0">
              <a:latin typeface="Times New Roman" panose="02020603050405020304" pitchFamily="18" charset="0"/>
              <a:cs typeface="Times New Roman" panose="02020603050405020304" pitchFamily="18" charset="0"/>
            </a:endParaRPr>
          </a:p>
          <a:p>
            <a:pPr marL="285750" indent="-285750">
              <a:buFontTx/>
              <a:buChar char="-"/>
            </a:pP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Logic analyzer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tích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sóng</a:t>
            </a:r>
            <a:endParaRPr lang="vi-VN" dirty="0">
              <a:latin typeface="Times New Roman" panose="02020603050405020304" pitchFamily="18" charset="0"/>
              <a:cs typeface="Times New Roman" panose="02020603050405020304" pitchFamily="18" charset="0"/>
            </a:endParaRPr>
          </a:p>
          <a:p>
            <a:pPr marL="285750" indent="-285750">
              <a:buFontTx/>
              <a:buChar char="-"/>
            </a:pP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3074" name="Picture 2" descr="H14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759" y="1042484"/>
            <a:ext cx="6473719" cy="562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22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3419526"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Cấu hình CubeMX</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4570353" cy="3416320"/>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Chế độ SPI</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Bật chân CS hardware</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Định dạng frame truyền</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Kích cỡ dữ liệu truyền</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Hướng truyền MSB – LSB</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Chế độ CPOL CPHA</a:t>
            </a:r>
          </a:p>
          <a:p>
            <a:endParaRPr lang="vi-VN" dirty="0">
              <a:latin typeface="Times New Roman" panose="02020603050405020304" pitchFamily="18" charset="0"/>
              <a:cs typeface="Times New Roman" panose="02020603050405020304" pitchFamily="18" charset="0"/>
            </a:endParaRPr>
          </a:p>
        </p:txBody>
      </p:sp>
      <p:pic>
        <p:nvPicPr>
          <p:cNvPr id="5122" name="Picture 2" descr="H6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703" y="1054268"/>
            <a:ext cx="6928500" cy="552495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2587083" y="1237785"/>
            <a:ext cx="4627756" cy="35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20537" y="1817649"/>
            <a:ext cx="4304370" cy="2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87805" y="2352907"/>
            <a:ext cx="4427034" cy="211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87083" y="2921620"/>
            <a:ext cx="4627756" cy="175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99317" y="3445727"/>
            <a:ext cx="4516244" cy="134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87083" y="4070195"/>
            <a:ext cx="4928839" cy="144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317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267136"/>
            <a:ext cx="11887203" cy="580497"/>
            <a:chOff x="-1" y="267136"/>
            <a:chExt cx="11887203" cy="580497"/>
          </a:xfrm>
        </p:grpSpPr>
        <p:sp>
          <p:nvSpPr>
            <p:cNvPr id="2" name="Pentagon 1"/>
            <p:cNvSpPr/>
            <p:nvPr/>
          </p:nvSpPr>
          <p:spPr>
            <a:xfrm>
              <a:off x="-1" y="275168"/>
              <a:ext cx="8307659" cy="568712"/>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hevron 2"/>
            <p:cNvSpPr/>
            <p:nvPr/>
          </p:nvSpPr>
          <p:spPr>
            <a:xfrm>
              <a:off x="8254960" y="267136"/>
              <a:ext cx="709045"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592" y="275168"/>
              <a:ext cx="2067610" cy="572465"/>
            </a:xfrm>
            <a:prstGeom prst="rect">
              <a:avLst/>
            </a:prstGeom>
          </p:spPr>
        </p:pic>
        <p:sp>
          <p:nvSpPr>
            <p:cNvPr id="29" name="Chevron 28"/>
            <p:cNvSpPr/>
            <p:nvPr/>
          </p:nvSpPr>
          <p:spPr>
            <a:xfrm>
              <a:off x="8911306" y="267136"/>
              <a:ext cx="640652" cy="56871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4" name="TextBox 3"/>
          <p:cNvSpPr txBox="1"/>
          <p:nvPr/>
        </p:nvSpPr>
        <p:spPr>
          <a:xfrm>
            <a:off x="546410" y="259105"/>
            <a:ext cx="3280065" cy="584775"/>
          </a:xfrm>
          <a:prstGeom prst="rect">
            <a:avLst/>
          </a:prstGeom>
          <a:noFill/>
        </p:spPr>
        <p:txBody>
          <a:bodyPr wrap="none" rtlCol="0">
            <a:spAutoFit/>
          </a:bodyPr>
          <a:lstStyle/>
          <a:p>
            <a:r>
              <a:rPr lang="vi-VN" sz="3200" b="1" dirty="0" smtClean="0">
                <a:solidFill>
                  <a:schemeClr val="bg1"/>
                </a:solidFill>
                <a:latin typeface="UTM Alexander" panose="02040603050506020204" pitchFamily="18" charset="0"/>
                <a:cs typeface="Times New Roman" panose="02020603050405020304" pitchFamily="18" charset="0"/>
              </a:rPr>
              <a:t>Các hàm sử dụng</a:t>
            </a:r>
            <a:endParaRPr lang="en-US" sz="3200" b="1" dirty="0">
              <a:solidFill>
                <a:schemeClr val="bg1"/>
              </a:solidFill>
              <a:latin typeface="UTM Alexander" panose="02040603050506020204" pitchFamily="18" charset="0"/>
              <a:cs typeface="Times New Roman" panose="02020603050405020304" pitchFamily="18" charset="0"/>
            </a:endParaRPr>
          </a:p>
        </p:txBody>
      </p:sp>
      <p:sp>
        <p:nvSpPr>
          <p:cNvPr id="5" name="Rectangle 4"/>
          <p:cNvSpPr/>
          <p:nvPr/>
        </p:nvSpPr>
        <p:spPr>
          <a:xfrm>
            <a:off x="256478" y="1042484"/>
            <a:ext cx="11430000" cy="369332"/>
          </a:xfrm>
          <a:prstGeom prst="rect">
            <a:avLst/>
          </a:prstGeom>
        </p:spPr>
        <p:txBody>
          <a:bodyPr wrap="square">
            <a:spAutoFit/>
          </a:bodyPr>
          <a:lstStyle/>
          <a:p>
            <a:endParaRPr lang="en-US" dirty="0">
              <a:latin typeface="+mj-lt"/>
            </a:endParaRPr>
          </a:p>
        </p:txBody>
      </p:sp>
      <p:sp>
        <p:nvSpPr>
          <p:cNvPr id="7" name="Rectangle 6"/>
          <p:cNvSpPr/>
          <p:nvPr/>
        </p:nvSpPr>
        <p:spPr>
          <a:xfrm>
            <a:off x="341324" y="1050516"/>
            <a:ext cx="7542588" cy="2862322"/>
          </a:xfrm>
          <a:prstGeom prst="rect">
            <a:avLst/>
          </a:prstGeom>
        </p:spPr>
        <p:txBody>
          <a:bodyPr wrap="square">
            <a:spAutoFit/>
          </a:bodyPr>
          <a:lstStyle/>
          <a:p>
            <a:r>
              <a:rPr lang="vi-VN" dirty="0" smtClean="0">
                <a:latin typeface="Times New Roman" panose="02020603050405020304" pitchFamily="18" charset="0"/>
                <a:cs typeface="Times New Roman" panose="02020603050405020304" pitchFamily="18" charset="0"/>
              </a:rPr>
              <a:t>Truyền dữ liệu</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HAL_SPI_Transmit(&amp;hspi1,u8_SPI1_TxBuff,sizeofBuff,100</a:t>
            </a:r>
            <a:r>
              <a:rPr lang="vi-VN" dirty="0" smtClean="0">
                <a:latin typeface="Times New Roman" panose="02020603050405020304" pitchFamily="18" charset="0"/>
                <a:cs typeface="Times New Roman" panose="02020603050405020304" pitchFamily="18" charset="0"/>
              </a:rPr>
              <a:t>);</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Nhận dữ liệu</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HAL_SPI_Receive_IT(&amp;hspi2, u8_SPI2_RxBuff,sizeofBuff);</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Hàm callback nhận dữ liệu, bật khi toàn bộ dữ liệu truyền thành công</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HAL_SPI_RxCpltCallback</a:t>
            </a: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906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650</Words>
  <Application>Microsoft Office PowerPoint</Application>
  <PresentationFormat>Widescreen</PresentationFormat>
  <Paragraphs>91</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UTM Alexander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Đoàn Khuê Nguyễn</dc:creator>
  <cp:lastModifiedBy>admin</cp:lastModifiedBy>
  <cp:revision>204</cp:revision>
  <dcterms:created xsi:type="dcterms:W3CDTF">2022-04-12T16:25:38Z</dcterms:created>
  <dcterms:modified xsi:type="dcterms:W3CDTF">2023-04-20T16:04:27Z</dcterms:modified>
</cp:coreProperties>
</file>