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1"/>
  </p:handoutMasterIdLst>
  <p:sldIdLst>
    <p:sldId id="272" r:id="rId2"/>
    <p:sldId id="256" r:id="rId3"/>
    <p:sldId id="257" r:id="rId4"/>
    <p:sldId id="261" r:id="rId5"/>
    <p:sldId id="274" r:id="rId6"/>
    <p:sldId id="260" r:id="rId7"/>
    <p:sldId id="262" r:id="rId8"/>
    <p:sldId id="263" r:id="rId9"/>
    <p:sldId id="264" r:id="rId10"/>
    <p:sldId id="267" r:id="rId11"/>
    <p:sldId id="275" r:id="rId12"/>
    <p:sldId id="265" r:id="rId13"/>
    <p:sldId id="266" r:id="rId14"/>
    <p:sldId id="268" r:id="rId15"/>
    <p:sldId id="258" r:id="rId16"/>
    <p:sldId id="259" r:id="rId17"/>
    <p:sldId id="270" r:id="rId18"/>
    <p:sldId id="269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56"/>
  </p:normalViewPr>
  <p:slideViewPr>
    <p:cSldViewPr snapToGrid="0" snapToObjects="1">
      <p:cViewPr varScale="1">
        <p:scale>
          <a:sx n="77" d="100"/>
          <a:sy n="77" d="100"/>
        </p:scale>
        <p:origin x="21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F64FF-D09A-364D-9DBD-89F798915CD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A02D3-31E4-5E47-96D8-4082E6A7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42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4D5-55CA-1F47-874C-2BC76EFCE784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2B88-7C32-BC48-ABF0-D61ACA159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4D5-55CA-1F47-874C-2BC76EFCE784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2B88-7C32-BC48-ABF0-D61ACA159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4D5-55CA-1F47-874C-2BC76EFCE784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2B88-7C32-BC48-ABF0-D61ACA159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4D5-55CA-1F47-874C-2BC76EFCE784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2B88-7C32-BC48-ABF0-D61ACA159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4D5-55CA-1F47-874C-2BC76EFCE784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2B88-7C32-BC48-ABF0-D61ACA159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4D5-55CA-1F47-874C-2BC76EFCE784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2B88-7C32-BC48-ABF0-D61ACA159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4D5-55CA-1F47-874C-2BC76EFCE784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2B88-7C32-BC48-ABF0-D61ACA159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4D5-55CA-1F47-874C-2BC76EFCE784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2B88-7C32-BC48-ABF0-D61ACA159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4D5-55CA-1F47-874C-2BC76EFCE784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2B88-7C32-BC48-ABF0-D61ACA159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4D5-55CA-1F47-874C-2BC76EFCE784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2B88-7C32-BC48-ABF0-D61ACA159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A14D5-55CA-1F47-874C-2BC76EFCE784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12B88-7C32-BC48-ABF0-D61ACA159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14D5-55CA-1F47-874C-2BC76EFCE784}" type="datetimeFigureOut">
              <a:rPr lang="en-US" smtClean="0"/>
              <a:pPr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2B88-7C32-BC48-ABF0-D61ACA159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658" y="-195497"/>
            <a:ext cx="9455974" cy="70919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427" y="764534"/>
            <a:ext cx="1602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BLAST outputs: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4023" y="1611154"/>
            <a:ext cx="423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units searched in a database?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414" y="2403796"/>
            <a:ext cx="77755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“identities” – spaces with an exact match</a:t>
            </a:r>
          </a:p>
          <a:p>
            <a:endParaRPr lang="en-US" dirty="0"/>
          </a:p>
          <a:p>
            <a:r>
              <a:rPr lang="en-US" dirty="0"/>
              <a:t>What are “positives” – spaces with a functional match (BLOSUM matrix)</a:t>
            </a:r>
          </a:p>
          <a:p>
            <a:endParaRPr lang="en-US" dirty="0"/>
          </a:p>
          <a:p>
            <a:r>
              <a:rPr lang="en-US" dirty="0"/>
              <a:t>What is the “bit score” – an evaluation of how good the alignment is</a:t>
            </a:r>
          </a:p>
          <a:p>
            <a:endParaRPr lang="en-US" dirty="0"/>
          </a:p>
          <a:p>
            <a:r>
              <a:rPr lang="en-US" dirty="0"/>
              <a:t>What is “expected” – essentially, the probability that this match occurs by chance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2197" y="2112176"/>
            <a:ext cx="36206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BLAST process, reviewed:</a:t>
            </a:r>
          </a:p>
          <a:p>
            <a:endParaRPr lang="en-US" dirty="0"/>
          </a:p>
          <a:p>
            <a:r>
              <a:rPr lang="en-US" dirty="0"/>
              <a:t>	Start with words (seeds)</a:t>
            </a:r>
          </a:p>
          <a:p>
            <a:r>
              <a:rPr lang="en-US" dirty="0"/>
              <a:t>	Extend until below a threshold</a:t>
            </a:r>
          </a:p>
          <a:p>
            <a:r>
              <a:rPr lang="en-US" dirty="0"/>
              <a:t>	Rank results based on scores</a:t>
            </a:r>
          </a:p>
          <a:p>
            <a:r>
              <a:rPr lang="en-US" dirty="0"/>
              <a:t>	Give probability results for each</a:t>
            </a:r>
          </a:p>
          <a:p>
            <a:r>
              <a:rPr lang="en-US" dirty="0"/>
              <a:t>		(# of matches)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5811" y="982684"/>
            <a:ext cx="334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beauty of DNA…strikes again!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9383" y="1995604"/>
            <a:ext cx="672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 and algorithms know DNA has two possibly coding strands!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3822" y="3465319"/>
            <a:ext cx="6491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Databases and algorithms “know” how to translate DNA to protein!</a:t>
            </a:r>
          </a:p>
          <a:p>
            <a:r>
              <a:rPr lang="en-US" dirty="0"/>
              <a:t>	and vice versa…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8458" y="4399400"/>
            <a:ext cx="32147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you can BLAST:</a:t>
            </a:r>
          </a:p>
          <a:p>
            <a:r>
              <a:rPr lang="en-US" dirty="0"/>
              <a:t>	DNA to DNA database</a:t>
            </a:r>
          </a:p>
          <a:p>
            <a:r>
              <a:rPr lang="en-US" dirty="0"/>
              <a:t>	Protein to Protein database</a:t>
            </a:r>
          </a:p>
          <a:p>
            <a:r>
              <a:rPr lang="en-US" dirty="0"/>
              <a:t>	DNA to Protein database</a:t>
            </a:r>
          </a:p>
          <a:p>
            <a:r>
              <a:rPr lang="en-US" dirty="0"/>
              <a:t>	Protein to DNA database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ture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6" y="605145"/>
            <a:ext cx="7569200" cy="3416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6669" y="4626174"/>
            <a:ext cx="613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type of search depends on the question and the sequence…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1575" y="1457843"/>
            <a:ext cx="432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tblastn</a:t>
            </a:r>
            <a:r>
              <a:rPr lang="en-US" dirty="0"/>
              <a:t> – search for protein in DNA database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184" y="2274227"/>
            <a:ext cx="427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you think the algorithm has to do?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4943" y="3377857"/>
            <a:ext cx="440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blastx</a:t>
            </a:r>
            <a:r>
              <a:rPr lang="en-US" dirty="0"/>
              <a:t> – search for DNA in a Protein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184" y="4097036"/>
            <a:ext cx="427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you think the algorithm has to do?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3646" y="287246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BLOSUM = blocks of amino acid substitution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0958" y="950011"/>
            <a:ext cx="9174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likelihood of two amino acids (in different sequences) occurring with biological “sense” over</a:t>
            </a:r>
          </a:p>
          <a:p>
            <a:r>
              <a:rPr lang="en-US" dirty="0"/>
              <a:t>The likelihood of two amino acids occurring by chance (based on their frequencies).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2" y="2177021"/>
            <a:ext cx="7678602" cy="42361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83" y="304432"/>
            <a:ext cx="6767949" cy="6212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0" y="720672"/>
            <a:ext cx="8763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014342"/>
            <a:ext cx="8826500" cy="46228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1721" y="450299"/>
            <a:ext cx="473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for Insulin Receptor in the Harvester 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4022" y="5637143"/>
            <a:ext cx="7137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gives me sufficient data to go and retrieve the DNA from the genome!</a:t>
            </a:r>
          </a:p>
          <a:p>
            <a:endParaRPr lang="en-US" dirty="0"/>
          </a:p>
          <a:p>
            <a:r>
              <a:rPr lang="en-US" dirty="0"/>
              <a:t>What about </a:t>
            </a:r>
            <a:r>
              <a:rPr lang="en-US" dirty="0" err="1"/>
              <a:t>introns</a:t>
            </a:r>
            <a:r>
              <a:rPr lang="en-US" dirty="0"/>
              <a:t>???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700"/>
            <a:ext cx="5080000" cy="6832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7083" y="1542058"/>
            <a:ext cx="4369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Fact: there is lots of sequence data out there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8661" y="2924310"/>
            <a:ext cx="7615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how do you find a similar sequence to a mystery sequence you have?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6489" y="2857349"/>
            <a:ext cx="21855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"/>
                <a:cs typeface="Courier"/>
              </a:rPr>
              <a:t>COELACANTH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5666" y="2857349"/>
            <a:ext cx="15953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"/>
                <a:cs typeface="Courier"/>
              </a:rPr>
              <a:t>PELICAN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9729" y="1659762"/>
            <a:ext cx="431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Alignments are not expected to be perfect…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6489" y="2355200"/>
            <a:ext cx="512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these two words…minimize letter mismatches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2498" y="4012791"/>
            <a:ext cx="21855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"/>
                <a:cs typeface="Courier"/>
              </a:rPr>
              <a:t>COELACANTH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66677" y="4259012"/>
            <a:ext cx="15953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Courier"/>
                <a:cs typeface="Courier"/>
              </a:rPr>
              <a:t>PELICAN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0932" y="1410017"/>
            <a:ext cx="36861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urier"/>
                <a:cs typeface="Courier"/>
              </a:rPr>
              <a:t>FTFTALILLAVAV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483" y="2299980"/>
            <a:ext cx="262123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urier"/>
                <a:cs typeface="Courier"/>
              </a:rPr>
              <a:t>FTALLLAAV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7699" y="72567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vs. Local alignment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9143" y="3824910"/>
            <a:ext cx="85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721" y="3654008"/>
            <a:ext cx="36861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urier"/>
                <a:cs typeface="Courier"/>
              </a:rPr>
              <a:t>FTFTALILLAVAV</a:t>
            </a:r>
          </a:p>
          <a:p>
            <a:r>
              <a:rPr lang="en-US" sz="3500" dirty="0">
                <a:latin typeface="Courier"/>
                <a:cs typeface="Courier"/>
              </a:rPr>
              <a:t>FT--AL-LL--AV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9143" y="5366966"/>
            <a:ext cx="72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1921" y="5182146"/>
            <a:ext cx="39555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Courier"/>
                <a:cs typeface="Courier"/>
              </a:rPr>
              <a:t>FTFTALILL-AVAV</a:t>
            </a:r>
          </a:p>
          <a:p>
            <a:r>
              <a:rPr lang="en-US" sz="3500" dirty="0">
                <a:latin typeface="Courier"/>
                <a:cs typeface="Courier"/>
              </a:rPr>
              <a:t>--FTAL-LLAAV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5713" y="3824910"/>
            <a:ext cx="297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Maximize coverage across entire sequence (forced)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8113" y="5366966"/>
            <a:ext cx="297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Maximize continuous sequence, sacrifice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134" y="1805556"/>
            <a:ext cx="58717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BLAST = Basic Local Alignment Search Tool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7127" y="3461687"/>
            <a:ext cx="521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NCBI = National Center for Biotechnology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4676" y="710556"/>
            <a:ext cx="53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oh so much to search through…where to start?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1894" y="1738595"/>
            <a:ext cx="329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BLAST starts with a word (a seed)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4676" y="302039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AGTCTAAAATGCTACATTTACGGGTCACCTAATCTAGG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620" y="3020395"/>
            <a:ext cx="9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4620" y="4088413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8584" y="4088413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TGCTATTTACGGTCAAC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2203" y="470176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search for a “word”, e.g., TGC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4676" y="710556"/>
            <a:ext cx="53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oh so much to search through…where to start?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1894" y="1738595"/>
            <a:ext cx="329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BLAST starts with a word (a seed)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4676" y="302039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AGTCTAAAATGCTACATTTACGGGTCACCTAATCTAGG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620" y="3020395"/>
            <a:ext cx="9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4620" y="4088413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8584" y="4088413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TGCTATTTACGGTCAAC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9074" y="3205061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TGC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1489" y="5064602"/>
            <a:ext cx="5373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seeded, can you add on?</a:t>
            </a:r>
          </a:p>
          <a:p>
            <a:endParaRPr lang="en-US" dirty="0"/>
          </a:p>
          <a:p>
            <a:r>
              <a:rPr lang="en-US" dirty="0"/>
              <a:t>Once mismatches occur, when do you stop (threshold)?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69577" y="6059157"/>
            <a:ext cx="277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example 2 mismatches)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4676" y="710556"/>
            <a:ext cx="53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oh so much to search through…where to start?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1894" y="1738595"/>
            <a:ext cx="329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BLAST starts with a word (a seed)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4676" y="302039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AGTCTAAAATGCTACATTTACGGGTCACCTAATCTAGG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620" y="3020395"/>
            <a:ext cx="9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4620" y="4088413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8584" y="4088413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TGCTATTTACGGTCAAC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9074" y="3205061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TGC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5394" y="3387697"/>
            <a:ext cx="115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TGCTATT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71489" y="5064602"/>
            <a:ext cx="4258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match is a positive point (+1)</a:t>
            </a:r>
          </a:p>
          <a:p>
            <a:r>
              <a:rPr lang="en-US" dirty="0"/>
              <a:t>Mismatches lose points (-1) or no points (0)</a:t>
            </a:r>
          </a:p>
          <a:p>
            <a:r>
              <a:rPr lang="en-US" dirty="0"/>
              <a:t>Can sequence be extended by adding gaps?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27714" y="3991209"/>
            <a:ext cx="314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matches, 2 mismatches (stop)</a:t>
            </a:r>
          </a:p>
          <a:p>
            <a:r>
              <a:rPr lang="en-US" dirty="0"/>
              <a:t>Total = 3 points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4676" y="710556"/>
            <a:ext cx="536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oh so much to search through…where to start?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1894" y="1738595"/>
            <a:ext cx="329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BLAST starts with a word (a seed)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4676" y="302039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AGTCTAAAATGCTACATTTACGGGTCACCTAATCTAGG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620" y="3020395"/>
            <a:ext cx="9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4620" y="4088413"/>
            <a:ext cx="8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8584" y="4088413"/>
            <a:ext cx="253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TGCTATTTACGGTCAAC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9074" y="3205061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TGC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5394" y="3387697"/>
            <a:ext cx="2955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TGCTA--TTTACGG-TCAAC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96669" y="5064602"/>
            <a:ext cx="2142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Points (matches)</a:t>
            </a:r>
          </a:p>
          <a:p>
            <a:pPr>
              <a:buFontTx/>
              <a:buChar char="-"/>
            </a:pPr>
            <a:r>
              <a:rPr lang="en-US" dirty="0"/>
              <a:t>9 from gaps</a:t>
            </a:r>
          </a:p>
          <a:p>
            <a:r>
              <a:rPr lang="en-US" dirty="0"/>
              <a:t>= 8 points total 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8272</TotalTime>
  <Words>534</Words>
  <Application>Microsoft Macintosh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Earlham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Smith</dc:creator>
  <cp:lastModifiedBy>smithch@earlham.edu</cp:lastModifiedBy>
  <cp:revision>12</cp:revision>
  <cp:lastPrinted>2017-01-24T17:44:47Z</cp:lastPrinted>
  <dcterms:created xsi:type="dcterms:W3CDTF">2013-02-07T02:50:49Z</dcterms:created>
  <dcterms:modified xsi:type="dcterms:W3CDTF">2019-02-05T12:42:48Z</dcterms:modified>
</cp:coreProperties>
</file>