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heme/theme2.xml" ContentType="application/vnd.openxmlformats-officedocument.theme+xml"/>
  <Override PartName="/ppt/tags/tag1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2.xml" ContentType="application/vnd.openxmlformats-officedocument.presentationml.tags+xml"/>
  <Override PartName="/ppt/notesSlides/notesSlide3.xml" ContentType="application/vnd.openxmlformats-officedocument.presentationml.notesSlide+xml"/>
  <Override PartName="/ppt/tags/tag13.xml" ContentType="application/vnd.openxmlformats-officedocument.presentationml.tags+xml"/>
  <Override PartName="/ppt/notesSlides/notesSlide4.xml" ContentType="application/vnd.openxmlformats-officedocument.presentationml.notesSlide+xml"/>
  <Override PartName="/ppt/tags/tag14.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15.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ags/tag16.xml" ContentType="application/vnd.openxmlformats-officedocument.presentationml.tag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tags/tag17.xml" ContentType="application/vnd.openxmlformats-officedocument.presentationml.tags+xml"/>
  <Override PartName="/ppt/notesSlides/notesSlide27.xml" ContentType="application/vnd.openxmlformats-officedocument.presentationml.notesSlide+xml"/>
  <Override PartName="/ppt/tags/tag18.xml" ContentType="application/vnd.openxmlformats-officedocument.presentationml.tags+xml"/>
  <Override PartName="/ppt/tags/tag19.xml" ContentType="application/vnd.openxmlformats-officedocument.presentationml.tags+xml"/>
  <Override PartName="/ppt/notesSlides/notesSlide28.xml" ContentType="application/vnd.openxmlformats-officedocument.presentationml.notesSlide+xml"/>
  <Override PartName="/ppt/tags/tag20.xml" ContentType="application/vnd.openxmlformats-officedocument.presentationml.tags+xml"/>
  <Override PartName="/ppt/notesSlides/notesSlide29.xml" ContentType="application/vnd.openxmlformats-officedocument.presentationml.notesSlide+xml"/>
  <Override PartName="/ppt/tags/tag21.xml" ContentType="application/vnd.openxmlformats-officedocument.presentationml.tags+xml"/>
  <Override PartName="/ppt/notesSlides/notesSlide30.xml" ContentType="application/vnd.openxmlformats-officedocument.presentationml.notesSlide+xml"/>
  <Override PartName="/ppt/tags/tag22.xml" ContentType="application/vnd.openxmlformats-officedocument.presentationml.tags+xml"/>
  <Override PartName="/ppt/notesSlides/notesSlide31.xml" ContentType="application/vnd.openxmlformats-officedocument.presentationml.notesSlide+xml"/>
  <Override PartName="/ppt/tags/tag23.xml" ContentType="application/vnd.openxmlformats-officedocument.presentationml.tags+xml"/>
  <Override PartName="/ppt/tags/tag24.xml" ContentType="application/vnd.openxmlformats-officedocument.presentationml.tags+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0"/>
  </p:notesMasterIdLst>
  <p:sldIdLst>
    <p:sldId id="272" r:id="rId2"/>
    <p:sldId id="444" r:id="rId3"/>
    <p:sldId id="428" r:id="rId4"/>
    <p:sldId id="387" r:id="rId5"/>
    <p:sldId id="260" r:id="rId6"/>
    <p:sldId id="353" r:id="rId7"/>
    <p:sldId id="305" r:id="rId8"/>
    <p:sldId id="369" r:id="rId9"/>
    <p:sldId id="302" r:id="rId10"/>
    <p:sldId id="301" r:id="rId11"/>
    <p:sldId id="277" r:id="rId12"/>
    <p:sldId id="309" r:id="rId13"/>
    <p:sldId id="308" r:id="rId14"/>
    <p:sldId id="414" r:id="rId15"/>
    <p:sldId id="426" r:id="rId16"/>
    <p:sldId id="424" r:id="rId17"/>
    <p:sldId id="434" r:id="rId18"/>
    <p:sldId id="436" r:id="rId19"/>
    <p:sldId id="432" r:id="rId20"/>
    <p:sldId id="435" r:id="rId21"/>
    <p:sldId id="433" r:id="rId22"/>
    <p:sldId id="445" r:id="rId23"/>
    <p:sldId id="364" r:id="rId24"/>
    <p:sldId id="365" r:id="rId25"/>
    <p:sldId id="295" r:id="rId26"/>
    <p:sldId id="363" r:id="rId27"/>
    <p:sldId id="359" r:id="rId28"/>
    <p:sldId id="358" r:id="rId29"/>
    <p:sldId id="361" r:id="rId30"/>
    <p:sldId id="362" r:id="rId31"/>
    <p:sldId id="360" r:id="rId32"/>
    <p:sldId id="296" r:id="rId33"/>
    <p:sldId id="297" r:id="rId34"/>
    <p:sldId id="437" r:id="rId35"/>
    <p:sldId id="438" r:id="rId36"/>
    <p:sldId id="439" r:id="rId37"/>
    <p:sldId id="446" r:id="rId38"/>
    <p:sldId id="441" r:id="rId39"/>
    <p:sldId id="442" r:id="rId40"/>
    <p:sldId id="443" r:id="rId41"/>
    <p:sldId id="271" r:id="rId42"/>
    <p:sldId id="401" r:id="rId43"/>
    <p:sldId id="394" r:id="rId44"/>
    <p:sldId id="395" r:id="rId45"/>
    <p:sldId id="328" r:id="rId46"/>
    <p:sldId id="431" r:id="rId47"/>
    <p:sldId id="267" r:id="rId48"/>
    <p:sldId id="268" r:id="rId4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4386"/>
    <p:restoredTop sz="94662"/>
  </p:normalViewPr>
  <p:slideViewPr>
    <p:cSldViewPr snapToGrid="0" snapToObjects="1">
      <p:cViewPr varScale="1">
        <p:scale>
          <a:sx n="160" d="100"/>
          <a:sy n="160" d="100"/>
        </p:scale>
        <p:origin x="1192" y="184"/>
      </p:cViewPr>
      <p:guideLst/>
    </p:cSldViewPr>
  </p:slideViewPr>
  <p:notesTextViewPr>
    <p:cViewPr>
      <p:scale>
        <a:sx n="1" d="1"/>
        <a:sy n="1" d="1"/>
      </p:scale>
      <p:origin x="0" y="0"/>
    </p:cViewPr>
  </p:notesTextViewPr>
  <p:notesViewPr>
    <p:cSldViewPr snapToGrid="0" snapToObjects="1">
      <p:cViewPr varScale="1">
        <p:scale>
          <a:sx n="83" d="100"/>
          <a:sy n="83" d="100"/>
        </p:scale>
        <p:origin x="3680" y="20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76EE29-1A90-1146-96FE-FD5979F1AFC2}" type="datetimeFigureOut">
              <a:rPr lang="en-US" smtClean="0"/>
              <a:t>6/17/22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C35FC3-32BC-8944-9A93-91001972BAC7}" type="slidenum">
              <a:rPr lang="en-US" smtClean="0"/>
              <a:t>‹#›</a:t>
            </a:fld>
            <a:endParaRPr lang="en-US"/>
          </a:p>
        </p:txBody>
      </p:sp>
    </p:spTree>
    <p:extLst>
      <p:ext uri="{BB962C8B-B14F-4D97-AF65-F5344CB8AC3E}">
        <p14:creationId xmlns:p14="http://schemas.microsoft.com/office/powerpoint/2010/main" val="34817225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FFCFF5-268C-450A-90CA-A9303B69089F}" type="slidenum">
              <a:rPr lang="en-US" smtClean="0"/>
              <a:t>1</a:t>
            </a:fld>
            <a:endParaRPr lang="en-US"/>
          </a:p>
        </p:txBody>
      </p:sp>
    </p:spTree>
    <p:extLst>
      <p:ext uri="{BB962C8B-B14F-4D97-AF65-F5344CB8AC3E}">
        <p14:creationId xmlns:p14="http://schemas.microsoft.com/office/powerpoint/2010/main" val="10295418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FFCFF5-268C-450A-90CA-A9303B69089F}" type="slidenum">
              <a:rPr lang="en-US" smtClean="0"/>
              <a:t>12</a:t>
            </a:fld>
            <a:endParaRPr lang="en-US"/>
          </a:p>
        </p:txBody>
      </p:sp>
    </p:spTree>
    <p:extLst>
      <p:ext uri="{BB962C8B-B14F-4D97-AF65-F5344CB8AC3E}">
        <p14:creationId xmlns:p14="http://schemas.microsoft.com/office/powerpoint/2010/main" val="8735006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3FFCFF5-268C-450A-90CA-A9303B69089F}" type="slidenum">
              <a:rPr lang="en-US" smtClean="0"/>
              <a:t>13</a:t>
            </a:fld>
            <a:endParaRPr lang="en-US"/>
          </a:p>
        </p:txBody>
      </p:sp>
    </p:spTree>
    <p:extLst>
      <p:ext uri="{BB962C8B-B14F-4D97-AF65-F5344CB8AC3E}">
        <p14:creationId xmlns:p14="http://schemas.microsoft.com/office/powerpoint/2010/main" val="30151953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FFCFF5-268C-450A-90CA-A9303B69089F}" type="slidenum">
              <a:rPr lang="en-US" smtClean="0"/>
              <a:t>19</a:t>
            </a:fld>
            <a:endParaRPr lang="en-US"/>
          </a:p>
        </p:txBody>
      </p:sp>
    </p:spTree>
    <p:extLst>
      <p:ext uri="{BB962C8B-B14F-4D97-AF65-F5344CB8AC3E}">
        <p14:creationId xmlns:p14="http://schemas.microsoft.com/office/powerpoint/2010/main" val="15641354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3FFCFF5-268C-450A-90CA-A9303B69089F}" type="slidenum">
              <a:rPr lang="en-US" smtClean="0"/>
              <a:t>20</a:t>
            </a:fld>
            <a:endParaRPr lang="en-US"/>
          </a:p>
        </p:txBody>
      </p:sp>
    </p:spTree>
    <p:extLst>
      <p:ext uri="{BB962C8B-B14F-4D97-AF65-F5344CB8AC3E}">
        <p14:creationId xmlns:p14="http://schemas.microsoft.com/office/powerpoint/2010/main" val="31074484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3FFCFF5-268C-450A-90CA-A9303B69089F}" type="slidenum">
              <a:rPr lang="en-US" smtClean="0"/>
              <a:t>21</a:t>
            </a:fld>
            <a:endParaRPr lang="en-US"/>
          </a:p>
        </p:txBody>
      </p:sp>
    </p:spTree>
    <p:extLst>
      <p:ext uri="{BB962C8B-B14F-4D97-AF65-F5344CB8AC3E}">
        <p14:creationId xmlns:p14="http://schemas.microsoft.com/office/powerpoint/2010/main" val="31339935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3FFCFF5-268C-450A-90CA-A9303B69089F}" type="slidenum">
              <a:rPr lang="en-US" smtClean="0"/>
              <a:t>22</a:t>
            </a:fld>
            <a:endParaRPr lang="en-US"/>
          </a:p>
        </p:txBody>
      </p:sp>
    </p:spTree>
    <p:extLst>
      <p:ext uri="{BB962C8B-B14F-4D97-AF65-F5344CB8AC3E}">
        <p14:creationId xmlns:p14="http://schemas.microsoft.com/office/powerpoint/2010/main" val="27762368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FFCFF5-268C-450A-90CA-A9303B69089F}" type="slidenum">
              <a:rPr lang="en-US" smtClean="0"/>
              <a:t>23</a:t>
            </a:fld>
            <a:endParaRPr lang="en-US"/>
          </a:p>
        </p:txBody>
      </p:sp>
    </p:spTree>
    <p:extLst>
      <p:ext uri="{BB962C8B-B14F-4D97-AF65-F5344CB8AC3E}">
        <p14:creationId xmlns:p14="http://schemas.microsoft.com/office/powerpoint/2010/main" val="20610027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FFCFF5-268C-450A-90CA-A9303B69089F}" type="slidenum">
              <a:rPr lang="en-US" smtClean="0"/>
              <a:t>24</a:t>
            </a:fld>
            <a:endParaRPr lang="en-US"/>
          </a:p>
        </p:txBody>
      </p:sp>
    </p:spTree>
    <p:extLst>
      <p:ext uri="{BB962C8B-B14F-4D97-AF65-F5344CB8AC3E}">
        <p14:creationId xmlns:p14="http://schemas.microsoft.com/office/powerpoint/2010/main" val="31823925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FFCFF5-268C-450A-90CA-A9303B69089F}" type="slidenum">
              <a:rPr lang="en-US" smtClean="0"/>
              <a:t>25</a:t>
            </a:fld>
            <a:endParaRPr lang="en-US"/>
          </a:p>
        </p:txBody>
      </p:sp>
    </p:spTree>
    <p:extLst>
      <p:ext uri="{BB962C8B-B14F-4D97-AF65-F5344CB8AC3E}">
        <p14:creationId xmlns:p14="http://schemas.microsoft.com/office/powerpoint/2010/main" val="413308378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FFCFF5-268C-450A-90CA-A9303B69089F}" type="slidenum">
              <a:rPr lang="en-US" smtClean="0"/>
              <a:t>26</a:t>
            </a:fld>
            <a:endParaRPr lang="en-US"/>
          </a:p>
        </p:txBody>
      </p:sp>
    </p:spTree>
    <p:extLst>
      <p:ext uri="{BB962C8B-B14F-4D97-AF65-F5344CB8AC3E}">
        <p14:creationId xmlns:p14="http://schemas.microsoft.com/office/powerpoint/2010/main" val="17500013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FFCFF5-268C-450A-90CA-A9303B69089F}" type="slidenum">
              <a:rPr lang="en-US" smtClean="0"/>
              <a:t>3</a:t>
            </a:fld>
            <a:endParaRPr lang="en-US"/>
          </a:p>
        </p:txBody>
      </p:sp>
    </p:spTree>
    <p:extLst>
      <p:ext uri="{BB962C8B-B14F-4D97-AF65-F5344CB8AC3E}">
        <p14:creationId xmlns:p14="http://schemas.microsoft.com/office/powerpoint/2010/main" val="200943010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FFCFF5-268C-450A-90CA-A9303B69089F}" type="slidenum">
              <a:rPr lang="en-US" smtClean="0"/>
              <a:t>27</a:t>
            </a:fld>
            <a:endParaRPr lang="en-US"/>
          </a:p>
        </p:txBody>
      </p:sp>
    </p:spTree>
    <p:extLst>
      <p:ext uri="{BB962C8B-B14F-4D97-AF65-F5344CB8AC3E}">
        <p14:creationId xmlns:p14="http://schemas.microsoft.com/office/powerpoint/2010/main" val="102480923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FFCFF5-268C-450A-90CA-A9303B69089F}" type="slidenum">
              <a:rPr lang="en-US" smtClean="0"/>
              <a:t>28</a:t>
            </a:fld>
            <a:endParaRPr lang="en-US"/>
          </a:p>
        </p:txBody>
      </p:sp>
    </p:spTree>
    <p:extLst>
      <p:ext uri="{BB962C8B-B14F-4D97-AF65-F5344CB8AC3E}">
        <p14:creationId xmlns:p14="http://schemas.microsoft.com/office/powerpoint/2010/main" val="249810283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FFCFF5-268C-450A-90CA-A9303B69089F}" type="slidenum">
              <a:rPr lang="en-US" smtClean="0"/>
              <a:t>29</a:t>
            </a:fld>
            <a:endParaRPr lang="en-US"/>
          </a:p>
        </p:txBody>
      </p:sp>
    </p:spTree>
    <p:extLst>
      <p:ext uri="{BB962C8B-B14F-4D97-AF65-F5344CB8AC3E}">
        <p14:creationId xmlns:p14="http://schemas.microsoft.com/office/powerpoint/2010/main" val="249324621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FFCFF5-268C-450A-90CA-A9303B69089F}" type="slidenum">
              <a:rPr lang="en-US" smtClean="0"/>
              <a:t>30</a:t>
            </a:fld>
            <a:endParaRPr lang="en-US"/>
          </a:p>
        </p:txBody>
      </p:sp>
    </p:spTree>
    <p:extLst>
      <p:ext uri="{BB962C8B-B14F-4D97-AF65-F5344CB8AC3E}">
        <p14:creationId xmlns:p14="http://schemas.microsoft.com/office/powerpoint/2010/main" val="329309583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FFCFF5-268C-450A-90CA-A9303B69089F}" type="slidenum">
              <a:rPr lang="en-US" smtClean="0"/>
              <a:t>31</a:t>
            </a:fld>
            <a:endParaRPr lang="en-US"/>
          </a:p>
        </p:txBody>
      </p:sp>
    </p:spTree>
    <p:extLst>
      <p:ext uri="{BB962C8B-B14F-4D97-AF65-F5344CB8AC3E}">
        <p14:creationId xmlns:p14="http://schemas.microsoft.com/office/powerpoint/2010/main" val="410853670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FFCFF5-268C-450A-90CA-A9303B69089F}" type="slidenum">
              <a:rPr lang="en-US" smtClean="0"/>
              <a:t>32</a:t>
            </a:fld>
            <a:endParaRPr lang="en-US"/>
          </a:p>
        </p:txBody>
      </p:sp>
    </p:spTree>
    <p:extLst>
      <p:ext uri="{BB962C8B-B14F-4D97-AF65-F5344CB8AC3E}">
        <p14:creationId xmlns:p14="http://schemas.microsoft.com/office/powerpoint/2010/main" val="28406273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FFCFF5-268C-450A-90CA-A9303B69089F}" type="slidenum">
              <a:rPr lang="en-US" smtClean="0"/>
              <a:t>33</a:t>
            </a:fld>
            <a:endParaRPr lang="en-US"/>
          </a:p>
        </p:txBody>
      </p:sp>
    </p:spTree>
    <p:extLst>
      <p:ext uri="{BB962C8B-B14F-4D97-AF65-F5344CB8AC3E}">
        <p14:creationId xmlns:p14="http://schemas.microsoft.com/office/powerpoint/2010/main" val="180659725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FFCFF5-268C-450A-90CA-A9303B69089F}" type="slidenum">
              <a:rPr lang="en-US" smtClean="0"/>
              <a:t>34</a:t>
            </a:fld>
            <a:endParaRPr lang="en-US"/>
          </a:p>
        </p:txBody>
      </p:sp>
    </p:spTree>
    <p:extLst>
      <p:ext uri="{BB962C8B-B14F-4D97-AF65-F5344CB8AC3E}">
        <p14:creationId xmlns:p14="http://schemas.microsoft.com/office/powerpoint/2010/main" val="65793795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FFCFF5-268C-450A-90CA-A9303B69089F}" type="slidenum">
              <a:rPr lang="en-US" smtClean="0"/>
              <a:t>42</a:t>
            </a:fld>
            <a:endParaRPr lang="en-US" dirty="0"/>
          </a:p>
        </p:txBody>
      </p:sp>
    </p:spTree>
    <p:extLst>
      <p:ext uri="{BB962C8B-B14F-4D97-AF65-F5344CB8AC3E}">
        <p14:creationId xmlns:p14="http://schemas.microsoft.com/office/powerpoint/2010/main" val="320049986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FFCFF5-268C-450A-90CA-A9303B69089F}" type="slidenum">
              <a:rPr lang="en-US" smtClean="0"/>
              <a:t>43</a:t>
            </a:fld>
            <a:endParaRPr lang="en-US" dirty="0"/>
          </a:p>
        </p:txBody>
      </p:sp>
    </p:spTree>
    <p:extLst>
      <p:ext uri="{BB962C8B-B14F-4D97-AF65-F5344CB8AC3E}">
        <p14:creationId xmlns:p14="http://schemas.microsoft.com/office/powerpoint/2010/main" val="17023429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FFCFF5-268C-450A-90CA-A9303B69089F}" type="slidenum">
              <a:rPr lang="en-US" smtClean="0"/>
              <a:t>4</a:t>
            </a:fld>
            <a:endParaRPr lang="en-US"/>
          </a:p>
        </p:txBody>
      </p:sp>
    </p:spTree>
    <p:extLst>
      <p:ext uri="{BB962C8B-B14F-4D97-AF65-F5344CB8AC3E}">
        <p14:creationId xmlns:p14="http://schemas.microsoft.com/office/powerpoint/2010/main" val="414501871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FFCFF5-268C-450A-90CA-A9303B69089F}" type="slidenum">
              <a:rPr lang="en-US" smtClean="0"/>
              <a:t>44</a:t>
            </a:fld>
            <a:endParaRPr lang="en-US" dirty="0"/>
          </a:p>
        </p:txBody>
      </p:sp>
    </p:spTree>
    <p:extLst>
      <p:ext uri="{BB962C8B-B14F-4D97-AF65-F5344CB8AC3E}">
        <p14:creationId xmlns:p14="http://schemas.microsoft.com/office/powerpoint/2010/main" val="137298845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FFCFF5-268C-450A-90CA-A9303B69089F}" type="slidenum">
              <a:rPr lang="en-US" smtClean="0"/>
              <a:t>46</a:t>
            </a:fld>
            <a:endParaRPr lang="en-US"/>
          </a:p>
        </p:txBody>
      </p:sp>
    </p:spTree>
    <p:extLst>
      <p:ext uri="{BB962C8B-B14F-4D97-AF65-F5344CB8AC3E}">
        <p14:creationId xmlns:p14="http://schemas.microsoft.com/office/powerpoint/2010/main" val="30694304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FFCFF5-268C-450A-90CA-A9303B69089F}" type="slidenum">
              <a:rPr lang="en-US" smtClean="0"/>
              <a:t>48</a:t>
            </a:fld>
            <a:endParaRPr lang="en-US"/>
          </a:p>
        </p:txBody>
      </p:sp>
    </p:spTree>
    <p:extLst>
      <p:ext uri="{BB962C8B-B14F-4D97-AF65-F5344CB8AC3E}">
        <p14:creationId xmlns:p14="http://schemas.microsoft.com/office/powerpoint/2010/main" val="9890129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FFCFF5-268C-450A-90CA-A9303B69089F}" type="slidenum">
              <a:rPr lang="en-US" smtClean="0"/>
              <a:t>5</a:t>
            </a:fld>
            <a:endParaRPr lang="en-US"/>
          </a:p>
        </p:txBody>
      </p:sp>
    </p:spTree>
    <p:extLst>
      <p:ext uri="{BB962C8B-B14F-4D97-AF65-F5344CB8AC3E}">
        <p14:creationId xmlns:p14="http://schemas.microsoft.com/office/powerpoint/2010/main" val="30339056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FFCFF5-268C-450A-90CA-A9303B69089F}" type="slidenum">
              <a:rPr lang="en-US" smtClean="0"/>
              <a:t>6</a:t>
            </a:fld>
            <a:endParaRPr lang="en-US"/>
          </a:p>
        </p:txBody>
      </p:sp>
    </p:spTree>
    <p:extLst>
      <p:ext uri="{BB962C8B-B14F-4D97-AF65-F5344CB8AC3E}">
        <p14:creationId xmlns:p14="http://schemas.microsoft.com/office/powerpoint/2010/main" val="35871974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FFCFF5-268C-450A-90CA-A9303B69089F}" type="slidenum">
              <a:rPr lang="en-US" smtClean="0"/>
              <a:t>7</a:t>
            </a:fld>
            <a:endParaRPr lang="en-US"/>
          </a:p>
        </p:txBody>
      </p:sp>
    </p:spTree>
    <p:extLst>
      <p:ext uri="{BB962C8B-B14F-4D97-AF65-F5344CB8AC3E}">
        <p14:creationId xmlns:p14="http://schemas.microsoft.com/office/powerpoint/2010/main" val="30272711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FFCFF5-268C-450A-90CA-A9303B69089F}" type="slidenum">
              <a:rPr lang="en-US" smtClean="0"/>
              <a:t>8</a:t>
            </a:fld>
            <a:endParaRPr lang="en-US"/>
          </a:p>
        </p:txBody>
      </p:sp>
    </p:spTree>
    <p:extLst>
      <p:ext uri="{BB962C8B-B14F-4D97-AF65-F5344CB8AC3E}">
        <p14:creationId xmlns:p14="http://schemas.microsoft.com/office/powerpoint/2010/main" val="29206111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50000"/>
              </a:lnSpc>
            </a:pPr>
            <a:endParaRPr lang="en-US" dirty="0"/>
          </a:p>
        </p:txBody>
      </p:sp>
      <p:sp>
        <p:nvSpPr>
          <p:cNvPr id="4" name="Slide Number Placeholder 3"/>
          <p:cNvSpPr>
            <a:spLocks noGrp="1"/>
          </p:cNvSpPr>
          <p:nvPr>
            <p:ph type="sldNum" sz="quarter" idx="10"/>
          </p:nvPr>
        </p:nvSpPr>
        <p:spPr/>
        <p:txBody>
          <a:bodyPr/>
          <a:lstStyle/>
          <a:p>
            <a:fld id="{53FFCFF5-268C-450A-90CA-A9303B69089F}" type="slidenum">
              <a:rPr lang="en-US" smtClean="0"/>
              <a:t>9</a:t>
            </a:fld>
            <a:endParaRPr lang="en-US"/>
          </a:p>
        </p:txBody>
      </p:sp>
    </p:spTree>
    <p:extLst>
      <p:ext uri="{BB962C8B-B14F-4D97-AF65-F5344CB8AC3E}">
        <p14:creationId xmlns:p14="http://schemas.microsoft.com/office/powerpoint/2010/main" val="3344365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FFCFF5-268C-450A-90CA-A9303B69089F}" type="slidenum">
              <a:rPr lang="en-US" smtClean="0"/>
              <a:t>10</a:t>
            </a:fld>
            <a:endParaRPr lang="en-US"/>
          </a:p>
        </p:txBody>
      </p:sp>
    </p:spTree>
    <p:extLst>
      <p:ext uri="{BB962C8B-B14F-4D97-AF65-F5344CB8AC3E}">
        <p14:creationId xmlns:p14="http://schemas.microsoft.com/office/powerpoint/2010/main" val="19031569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1.xml"/><Relationship Id="rId5" Type="http://schemas.openxmlformats.org/officeDocument/2006/relationships/image" Target="../media/image3.png"/><Relationship Id="rId4"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1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1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6.xml"/><Relationship Id="rId4" Type="http://schemas.openxmlformats.org/officeDocument/2006/relationships/image" Target="../media/image2.png"/></Relationships>
</file>

<file path=ppt/slideLayouts/_rels/slideLayout1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1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2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36111-0DD0-A649-B175-0A587936DD5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FE68248-0D13-4E44-85BD-5DC725267DA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5E92126-B2ED-FD4E-998D-F1C3F7013CC4}"/>
              </a:ext>
            </a:extLst>
          </p:cNvPr>
          <p:cNvSpPr>
            <a:spLocks noGrp="1"/>
          </p:cNvSpPr>
          <p:nvPr>
            <p:ph type="dt" sz="half" idx="10"/>
          </p:nvPr>
        </p:nvSpPr>
        <p:spPr/>
        <p:txBody>
          <a:bodyPr/>
          <a:lstStyle/>
          <a:p>
            <a:fld id="{FAC8553D-62A4-B94A-B303-E17560B89933}" type="datetimeFigureOut">
              <a:rPr lang="en-US" smtClean="0"/>
              <a:t>6/17/22</a:t>
            </a:fld>
            <a:endParaRPr lang="en-US"/>
          </a:p>
        </p:txBody>
      </p:sp>
      <p:sp>
        <p:nvSpPr>
          <p:cNvPr id="5" name="Footer Placeholder 4">
            <a:extLst>
              <a:ext uri="{FF2B5EF4-FFF2-40B4-BE49-F238E27FC236}">
                <a16:creationId xmlns:a16="http://schemas.microsoft.com/office/drawing/2014/main" id="{4E4EC454-980A-1648-A618-DD632B0910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5B79D3-ADA7-AF41-B539-FA750F14695C}"/>
              </a:ext>
            </a:extLst>
          </p:cNvPr>
          <p:cNvSpPr>
            <a:spLocks noGrp="1"/>
          </p:cNvSpPr>
          <p:nvPr>
            <p:ph type="sldNum" sz="quarter" idx="12"/>
          </p:nvPr>
        </p:nvSpPr>
        <p:spPr/>
        <p:txBody>
          <a:bodyPr/>
          <a:lstStyle/>
          <a:p>
            <a:fld id="{A9D83873-0113-8245-97F4-C750E410A22C}" type="slidenum">
              <a:rPr lang="en-US" smtClean="0"/>
              <a:t>‹#›</a:t>
            </a:fld>
            <a:endParaRPr lang="en-US"/>
          </a:p>
        </p:txBody>
      </p:sp>
    </p:spTree>
    <p:extLst>
      <p:ext uri="{BB962C8B-B14F-4D97-AF65-F5344CB8AC3E}">
        <p14:creationId xmlns:p14="http://schemas.microsoft.com/office/powerpoint/2010/main" val="21440961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429A9-A6BA-A04E-B795-D3A7A9E3442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11669CD-016E-E141-A822-51BA5DC70F27}"/>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82BA74-34F8-A643-885D-AC8A1C56A668}"/>
              </a:ext>
            </a:extLst>
          </p:cNvPr>
          <p:cNvSpPr>
            <a:spLocks noGrp="1"/>
          </p:cNvSpPr>
          <p:nvPr>
            <p:ph type="dt" sz="half" idx="10"/>
          </p:nvPr>
        </p:nvSpPr>
        <p:spPr/>
        <p:txBody>
          <a:bodyPr/>
          <a:lstStyle/>
          <a:p>
            <a:fld id="{FAC8553D-62A4-B94A-B303-E17560B89933}" type="datetimeFigureOut">
              <a:rPr lang="en-US" smtClean="0"/>
              <a:t>6/17/22</a:t>
            </a:fld>
            <a:endParaRPr lang="en-US"/>
          </a:p>
        </p:txBody>
      </p:sp>
      <p:sp>
        <p:nvSpPr>
          <p:cNvPr id="5" name="Footer Placeholder 4">
            <a:extLst>
              <a:ext uri="{FF2B5EF4-FFF2-40B4-BE49-F238E27FC236}">
                <a16:creationId xmlns:a16="http://schemas.microsoft.com/office/drawing/2014/main" id="{E70EFD8D-9A2F-864A-B70D-30533796EF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8FE312-791F-CB4F-B0A3-83FE86A6A466}"/>
              </a:ext>
            </a:extLst>
          </p:cNvPr>
          <p:cNvSpPr>
            <a:spLocks noGrp="1"/>
          </p:cNvSpPr>
          <p:nvPr>
            <p:ph type="sldNum" sz="quarter" idx="12"/>
          </p:nvPr>
        </p:nvSpPr>
        <p:spPr/>
        <p:txBody>
          <a:bodyPr/>
          <a:lstStyle/>
          <a:p>
            <a:fld id="{A9D83873-0113-8245-97F4-C750E410A22C}" type="slidenum">
              <a:rPr lang="en-US" smtClean="0"/>
              <a:t>‹#›</a:t>
            </a:fld>
            <a:endParaRPr lang="en-US"/>
          </a:p>
        </p:txBody>
      </p:sp>
    </p:spTree>
    <p:extLst>
      <p:ext uri="{BB962C8B-B14F-4D97-AF65-F5344CB8AC3E}">
        <p14:creationId xmlns:p14="http://schemas.microsoft.com/office/powerpoint/2010/main" val="25175305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333493E-6CB0-F64F-A4C7-59050567E5A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F30D027-B634-0E47-BDC7-6233A82438EC}"/>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C9491E-479F-D743-88BE-9AEA3E395167}"/>
              </a:ext>
            </a:extLst>
          </p:cNvPr>
          <p:cNvSpPr>
            <a:spLocks noGrp="1"/>
          </p:cNvSpPr>
          <p:nvPr>
            <p:ph type="dt" sz="half" idx="10"/>
          </p:nvPr>
        </p:nvSpPr>
        <p:spPr/>
        <p:txBody>
          <a:bodyPr/>
          <a:lstStyle/>
          <a:p>
            <a:fld id="{FAC8553D-62A4-B94A-B303-E17560B89933}" type="datetimeFigureOut">
              <a:rPr lang="en-US" smtClean="0"/>
              <a:t>6/17/22</a:t>
            </a:fld>
            <a:endParaRPr lang="en-US"/>
          </a:p>
        </p:txBody>
      </p:sp>
      <p:sp>
        <p:nvSpPr>
          <p:cNvPr id="5" name="Footer Placeholder 4">
            <a:extLst>
              <a:ext uri="{FF2B5EF4-FFF2-40B4-BE49-F238E27FC236}">
                <a16:creationId xmlns:a16="http://schemas.microsoft.com/office/drawing/2014/main" id="{FB830D22-C2D7-7149-AE7F-B1489024C3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E203F8-FCFA-E444-A660-57DFF2FC410F}"/>
              </a:ext>
            </a:extLst>
          </p:cNvPr>
          <p:cNvSpPr>
            <a:spLocks noGrp="1"/>
          </p:cNvSpPr>
          <p:nvPr>
            <p:ph type="sldNum" sz="quarter" idx="12"/>
          </p:nvPr>
        </p:nvSpPr>
        <p:spPr/>
        <p:txBody>
          <a:bodyPr/>
          <a:lstStyle/>
          <a:p>
            <a:fld id="{A9D83873-0113-8245-97F4-C750E410A22C}" type="slidenum">
              <a:rPr lang="en-US" smtClean="0"/>
              <a:t>‹#›</a:t>
            </a:fld>
            <a:endParaRPr lang="en-US"/>
          </a:p>
        </p:txBody>
      </p:sp>
    </p:spTree>
    <p:extLst>
      <p:ext uri="{BB962C8B-B14F-4D97-AF65-F5344CB8AC3E}">
        <p14:creationId xmlns:p14="http://schemas.microsoft.com/office/powerpoint/2010/main" val="5253707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A1-Course Title Slide">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3">
            <a:extLst>
              <a:ext uri="{28A0092B-C50C-407E-A947-70E740481C1C}">
                <a14:useLocalDpi xmlns:a14="http://schemas.microsoft.com/office/drawing/2010/main" val="0"/>
              </a:ext>
            </a:extLst>
          </a:blip>
          <a:srcRect b="14429"/>
          <a:stretch/>
        </p:blipFill>
        <p:spPr>
          <a:xfrm>
            <a:off x="43543" y="2514600"/>
            <a:ext cx="12192000" cy="4343400"/>
          </a:xfrm>
          <a:prstGeom prst="rect">
            <a:avLst/>
          </a:prstGeom>
        </p:spPr>
      </p:pic>
      <p:sp>
        <p:nvSpPr>
          <p:cNvPr id="14" name="Text Placeholder 14"/>
          <p:cNvSpPr>
            <a:spLocks noGrp="1"/>
          </p:cNvSpPr>
          <p:nvPr>
            <p:ph type="body" sz="quarter" idx="14" hasCustomPrompt="1"/>
          </p:nvPr>
        </p:nvSpPr>
        <p:spPr>
          <a:xfrm>
            <a:off x="616458" y="2209803"/>
            <a:ext cx="11046177" cy="748988"/>
          </a:xfrm>
          <a:prstGeom prst="rect">
            <a:avLst/>
          </a:prstGeom>
        </p:spPr>
        <p:txBody>
          <a:bodyPr wrap="square">
            <a:spAutoFit/>
          </a:bodyPr>
          <a:lstStyle>
            <a:lvl1pPr marL="0" indent="0" algn="ctr">
              <a:lnSpc>
                <a:spcPct val="100000"/>
              </a:lnSpc>
              <a:spcBef>
                <a:spcPts val="0"/>
              </a:spcBef>
              <a:buNone/>
              <a:defRPr sz="4267" b="1" baseline="0">
                <a:solidFill>
                  <a:srgbClr val="0099CC"/>
                </a:solidFill>
              </a:defRPr>
            </a:lvl1pPr>
            <a:lvl2pPr marL="609585" indent="0">
              <a:buNone/>
              <a:defRPr/>
            </a:lvl2pPr>
            <a:lvl3pPr marL="1219170" indent="0">
              <a:buNone/>
              <a:defRPr/>
            </a:lvl3pPr>
            <a:lvl4pPr marL="1828754" indent="0">
              <a:buNone/>
              <a:defRPr/>
            </a:lvl4pPr>
            <a:lvl5pPr marL="2438339" indent="0">
              <a:buNone/>
              <a:defRPr/>
            </a:lvl5pPr>
          </a:lstStyle>
          <a:p>
            <a:pPr lvl="0"/>
            <a:r>
              <a:rPr lang="en-US" dirty="0"/>
              <a:t>Course Title</a:t>
            </a:r>
          </a:p>
        </p:txBody>
      </p:sp>
      <p:sp>
        <p:nvSpPr>
          <p:cNvPr id="17" name="Text Placeholder 12"/>
          <p:cNvSpPr>
            <a:spLocks noGrp="1"/>
          </p:cNvSpPr>
          <p:nvPr>
            <p:ph type="body" sz="quarter" idx="15" hasCustomPrompt="1"/>
          </p:nvPr>
        </p:nvSpPr>
        <p:spPr>
          <a:xfrm>
            <a:off x="812805" y="3657600"/>
            <a:ext cx="10507873" cy="446088"/>
          </a:xfrm>
          <a:prstGeom prst="rect">
            <a:avLst/>
          </a:prstGeom>
        </p:spPr>
        <p:txBody>
          <a:bodyPr anchor="ctr">
            <a:normAutofit/>
          </a:bodyPr>
          <a:lstStyle>
            <a:lvl1pPr marL="0" indent="0" algn="ctr">
              <a:buNone/>
              <a:defRPr sz="2400" baseline="0">
                <a:solidFill>
                  <a:srgbClr val="FFFFFF"/>
                </a:solidFill>
                <a:latin typeface="Arial"/>
                <a:cs typeface="Arial"/>
              </a:defRPr>
            </a:lvl1pPr>
          </a:lstStyle>
          <a:p>
            <a:pPr lvl="0"/>
            <a:r>
              <a:rPr lang="en-US" dirty="0"/>
              <a:t>Sub Topic Title</a:t>
            </a:r>
          </a:p>
        </p:txBody>
      </p:sp>
      <p:pic>
        <p:nvPicPr>
          <p:cNvPr id="18" name="Picture 17"/>
          <p:cNvPicPr>
            <a:picLocks noChangeAspect="1"/>
          </p:cNvPicPr>
          <p:nvPr userDrawn="1"/>
        </p:nvPicPr>
        <p:blipFill rotWithShape="1">
          <a:blip r:embed="rId4">
            <a:extLst>
              <a:ext uri="{28A0092B-C50C-407E-A947-70E740481C1C}">
                <a14:useLocalDpi xmlns:a14="http://schemas.microsoft.com/office/drawing/2010/main" val="0"/>
              </a:ext>
            </a:extLst>
          </a:blip>
          <a:srcRect b="7192"/>
          <a:stretch/>
        </p:blipFill>
        <p:spPr>
          <a:xfrm>
            <a:off x="4286201" y="4038600"/>
            <a:ext cx="7891289" cy="2839093"/>
          </a:xfrm>
          <a:prstGeom prst="rect">
            <a:avLst/>
          </a:prstGeom>
        </p:spPr>
      </p:pic>
      <p:cxnSp>
        <p:nvCxnSpPr>
          <p:cNvPr id="24" name="Straight Connector 23"/>
          <p:cNvCxnSpPr/>
          <p:nvPr userDrawn="1"/>
        </p:nvCxnSpPr>
        <p:spPr>
          <a:xfrm>
            <a:off x="812805" y="3505200"/>
            <a:ext cx="10507873" cy="0"/>
          </a:xfrm>
          <a:prstGeom prst="line">
            <a:avLst/>
          </a:prstGeom>
          <a:ln w="6350" cmpd="sng">
            <a:gradFill flip="none" rotWithShape="1">
              <a:gsLst>
                <a:gs pos="0">
                  <a:srgbClr val="0099FF"/>
                </a:gs>
                <a:gs pos="100000">
                  <a:srgbClr val="008000"/>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pic>
        <p:nvPicPr>
          <p:cNvPr id="2050" name="Picture 2"/>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8534400" y="279401"/>
            <a:ext cx="3242733" cy="9101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9081991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A3_Terminal Objectiv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7785" y="330261"/>
            <a:ext cx="11186220" cy="607259"/>
          </a:xfrm>
          <a:prstGeom prst="rect">
            <a:avLst/>
          </a:prstGeom>
        </p:spPr>
        <p:txBody>
          <a:bodyPr/>
          <a:lstStyle>
            <a:lvl1pPr>
              <a:defRPr sz="2667" b="1" baseline="0">
                <a:solidFill>
                  <a:schemeClr val="bg1"/>
                </a:solidFill>
              </a:defRPr>
            </a:lvl1pPr>
          </a:lstStyle>
          <a:p>
            <a:r>
              <a:rPr lang="en-US" dirty="0"/>
              <a:t>Terminal Objective</a:t>
            </a:r>
          </a:p>
        </p:txBody>
      </p:sp>
      <p:sp>
        <p:nvSpPr>
          <p:cNvPr id="5" name="Text Placeholder 4"/>
          <p:cNvSpPr>
            <a:spLocks noGrp="1"/>
          </p:cNvSpPr>
          <p:nvPr>
            <p:ph type="body" sz="quarter" idx="13" hasCustomPrompt="1"/>
          </p:nvPr>
        </p:nvSpPr>
        <p:spPr>
          <a:xfrm>
            <a:off x="508000" y="1137831"/>
            <a:ext cx="11176000" cy="4622800"/>
          </a:xfrm>
          <a:prstGeom prst="rect">
            <a:avLst/>
          </a:prstGeom>
        </p:spPr>
        <p:txBody>
          <a:bodyPr vert="horz">
            <a:normAutofit/>
          </a:bodyPr>
          <a:lstStyle>
            <a:lvl1pPr marL="0" indent="0">
              <a:buNone/>
              <a:defRPr sz="3733" baseline="0">
                <a:solidFill>
                  <a:schemeClr val="bg2"/>
                </a:solidFill>
              </a:defRPr>
            </a:lvl1pPr>
            <a:lvl2pPr marL="304792" indent="-302676">
              <a:buClr>
                <a:schemeClr val="accent2"/>
              </a:buClr>
              <a:buFont typeface="Arial"/>
              <a:buChar char="•"/>
              <a:defRPr sz="3200">
                <a:solidFill>
                  <a:schemeClr val="bg2"/>
                </a:solidFill>
              </a:defRPr>
            </a:lvl2pPr>
            <a:lvl3pPr marL="383108" indent="-222245">
              <a:buClr>
                <a:schemeClr val="accent2"/>
              </a:buClr>
              <a:buFont typeface="Arial"/>
              <a:buChar char="•"/>
              <a:defRPr sz="2667">
                <a:solidFill>
                  <a:schemeClr val="bg2"/>
                </a:solidFill>
              </a:defRPr>
            </a:lvl3pPr>
            <a:lvl4pPr marL="524920" indent="-234945">
              <a:buClr>
                <a:schemeClr val="accent2"/>
              </a:buClr>
              <a:buFont typeface="Arial"/>
              <a:buChar char="•"/>
              <a:defRPr sz="2400">
                <a:solidFill>
                  <a:schemeClr val="bg2"/>
                </a:solidFill>
              </a:defRPr>
            </a:lvl4pPr>
            <a:lvl5pPr marL="683667" indent="-234945">
              <a:buClr>
                <a:schemeClr val="accent2"/>
              </a:buClr>
              <a:buFont typeface="Arial"/>
              <a:buChar char="•"/>
              <a:defRPr sz="2400">
                <a:solidFill>
                  <a:schemeClr val="bg2"/>
                </a:solidFill>
              </a:defRPr>
            </a:lvl5pPr>
          </a:lstStyle>
          <a:p>
            <a:pPr lvl="0"/>
            <a:r>
              <a:rPr lang="en-US" dirty="0"/>
              <a:t>Click to add text</a:t>
            </a:r>
          </a:p>
        </p:txBody>
      </p:sp>
    </p:spTree>
    <p:custDataLst>
      <p:tags r:id="rId1"/>
    </p:custDataLst>
    <p:extLst>
      <p:ext uri="{BB962C8B-B14F-4D97-AF65-F5344CB8AC3E}">
        <p14:creationId xmlns:p14="http://schemas.microsoft.com/office/powerpoint/2010/main" val="37602873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A5_Key Topic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7785" y="330261"/>
            <a:ext cx="11186220" cy="607259"/>
          </a:xfrm>
          <a:prstGeom prst="rect">
            <a:avLst/>
          </a:prstGeom>
        </p:spPr>
        <p:txBody>
          <a:bodyPr/>
          <a:lstStyle>
            <a:lvl1pPr>
              <a:defRPr sz="2667" b="1" baseline="0">
                <a:solidFill>
                  <a:schemeClr val="bg1"/>
                </a:solidFill>
              </a:defRPr>
            </a:lvl1pPr>
          </a:lstStyle>
          <a:p>
            <a:r>
              <a:rPr lang="en-US" dirty="0"/>
              <a:t>Key Topics</a:t>
            </a:r>
          </a:p>
        </p:txBody>
      </p:sp>
      <p:sp>
        <p:nvSpPr>
          <p:cNvPr id="5" name="Text Placeholder 4"/>
          <p:cNvSpPr>
            <a:spLocks noGrp="1"/>
          </p:cNvSpPr>
          <p:nvPr>
            <p:ph type="body" sz="quarter" idx="13"/>
          </p:nvPr>
        </p:nvSpPr>
        <p:spPr>
          <a:xfrm>
            <a:off x="508000" y="1137831"/>
            <a:ext cx="11176000" cy="4622800"/>
          </a:xfrm>
          <a:prstGeom prst="rect">
            <a:avLst/>
          </a:prstGeom>
        </p:spPr>
        <p:txBody>
          <a:bodyPr vert="horz">
            <a:normAutofit/>
          </a:bodyPr>
          <a:lstStyle>
            <a:lvl1pPr marL="0" indent="0">
              <a:buNone/>
              <a:defRPr sz="3733" baseline="0">
                <a:solidFill>
                  <a:schemeClr val="bg2"/>
                </a:solidFill>
              </a:defRPr>
            </a:lvl1pPr>
            <a:lvl2pPr marL="304792" indent="-302676">
              <a:buClr>
                <a:schemeClr val="accent2"/>
              </a:buClr>
              <a:buFont typeface="Arial"/>
              <a:buChar char="•"/>
              <a:defRPr sz="3200">
                <a:solidFill>
                  <a:schemeClr val="bg2"/>
                </a:solidFill>
              </a:defRPr>
            </a:lvl2pPr>
            <a:lvl3pPr marL="383108" indent="-222245">
              <a:buClr>
                <a:schemeClr val="accent2"/>
              </a:buClr>
              <a:buFont typeface="Arial"/>
              <a:buChar char="•"/>
              <a:defRPr sz="2667">
                <a:solidFill>
                  <a:schemeClr val="bg2"/>
                </a:solidFill>
              </a:defRPr>
            </a:lvl3pPr>
            <a:lvl4pPr marL="524920" indent="-234945">
              <a:buClr>
                <a:schemeClr val="accent2"/>
              </a:buClr>
              <a:buFont typeface="Arial"/>
              <a:buChar char="•"/>
              <a:defRPr sz="2400">
                <a:solidFill>
                  <a:schemeClr val="bg2"/>
                </a:solidFill>
              </a:defRPr>
            </a:lvl4pPr>
            <a:lvl5pPr marL="683667" indent="-234945">
              <a:buClr>
                <a:schemeClr val="accent2"/>
              </a:buClr>
              <a:buFont typeface="Arial"/>
              <a:buChar char="•"/>
              <a:defRPr sz="2400">
                <a:solidFill>
                  <a:schemeClr val="bg2"/>
                </a:solidFill>
              </a:defRPr>
            </a:lvl5pPr>
          </a:lstStyle>
          <a:p>
            <a:pPr lvl="0"/>
            <a:endParaRPr lang="en-US" dirty="0"/>
          </a:p>
        </p:txBody>
      </p:sp>
    </p:spTree>
    <p:custDataLst>
      <p:tags r:id="rId1"/>
    </p:custDataLst>
    <p:extLst>
      <p:ext uri="{BB962C8B-B14F-4D97-AF65-F5344CB8AC3E}">
        <p14:creationId xmlns:p14="http://schemas.microsoft.com/office/powerpoint/2010/main" val="31697066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Blank - Black Backgroun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29971747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B1-Module Title">
    <p:spTree>
      <p:nvGrpSpPr>
        <p:cNvPr id="1" name=""/>
        <p:cNvGrpSpPr/>
        <p:nvPr/>
      </p:nvGrpSpPr>
      <p:grpSpPr>
        <a:xfrm>
          <a:off x="0" y="0"/>
          <a:ext cx="0" cy="0"/>
          <a:chOff x="0" y="0"/>
          <a:chExt cx="0" cy="0"/>
        </a:xfrm>
      </p:grpSpPr>
      <p:cxnSp>
        <p:nvCxnSpPr>
          <p:cNvPr id="24" name="Straight Connector 23"/>
          <p:cNvCxnSpPr/>
          <p:nvPr userDrawn="1"/>
        </p:nvCxnSpPr>
        <p:spPr>
          <a:xfrm>
            <a:off x="0" y="3124200"/>
            <a:ext cx="12177485" cy="0"/>
          </a:xfrm>
          <a:prstGeom prst="line">
            <a:avLst/>
          </a:prstGeom>
          <a:ln w="1301750" cmpd="sng">
            <a:gradFill flip="none" rotWithShape="1">
              <a:gsLst>
                <a:gs pos="0">
                  <a:srgbClr val="0099FF"/>
                </a:gs>
                <a:gs pos="100000">
                  <a:srgbClr val="008000"/>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sp>
        <p:nvSpPr>
          <p:cNvPr id="14" name="Text Placeholder 14"/>
          <p:cNvSpPr>
            <a:spLocks noGrp="1"/>
          </p:cNvSpPr>
          <p:nvPr>
            <p:ph type="body" sz="quarter" idx="14" hasCustomPrompt="1"/>
          </p:nvPr>
        </p:nvSpPr>
        <p:spPr>
          <a:xfrm>
            <a:off x="0" y="2819403"/>
            <a:ext cx="12177485" cy="748988"/>
          </a:xfrm>
          <a:prstGeom prst="rect">
            <a:avLst/>
          </a:prstGeom>
        </p:spPr>
        <p:txBody>
          <a:bodyPr wrap="square">
            <a:spAutoFit/>
          </a:bodyPr>
          <a:lstStyle>
            <a:lvl1pPr marL="0" indent="0" algn="ctr">
              <a:lnSpc>
                <a:spcPct val="100000"/>
              </a:lnSpc>
              <a:spcBef>
                <a:spcPts val="0"/>
              </a:spcBef>
              <a:buNone/>
              <a:defRPr sz="4267" b="1" baseline="0">
                <a:solidFill>
                  <a:schemeClr val="tx2"/>
                </a:solidFill>
              </a:defRPr>
            </a:lvl1pPr>
            <a:lvl2pPr marL="609585" indent="0">
              <a:buNone/>
              <a:defRPr/>
            </a:lvl2pPr>
            <a:lvl3pPr marL="1219170" indent="0">
              <a:buNone/>
              <a:defRPr/>
            </a:lvl3pPr>
            <a:lvl4pPr marL="1828754" indent="0">
              <a:buNone/>
              <a:defRPr/>
            </a:lvl4pPr>
            <a:lvl5pPr marL="2438339" indent="0">
              <a:buNone/>
              <a:defRPr/>
            </a:lvl5pPr>
          </a:lstStyle>
          <a:p>
            <a:pPr lvl="0"/>
            <a:r>
              <a:rPr lang="en-US" dirty="0"/>
              <a:t>Module Title</a:t>
            </a:r>
          </a:p>
        </p:txBody>
      </p:sp>
      <p:pic>
        <p:nvPicPr>
          <p:cNvPr id="16" name="Picture 15"/>
          <p:cNvPicPr>
            <a:picLocks noChangeAspect="1"/>
          </p:cNvPicPr>
          <p:nvPr userDrawn="1"/>
        </p:nvPicPr>
        <p:blipFill rotWithShape="1">
          <a:blip r:embed="rId3">
            <a:extLst>
              <a:ext uri="{28A0092B-C50C-407E-A947-70E740481C1C}">
                <a14:useLocalDpi xmlns:a14="http://schemas.microsoft.com/office/drawing/2010/main" val="0"/>
              </a:ext>
            </a:extLst>
          </a:blip>
          <a:srcRect b="14429"/>
          <a:stretch/>
        </p:blipFill>
        <p:spPr>
          <a:xfrm>
            <a:off x="-3208421" y="1371600"/>
            <a:ext cx="15400421" cy="5486400"/>
          </a:xfrm>
          <a:prstGeom prst="rect">
            <a:avLst/>
          </a:prstGeom>
        </p:spPr>
      </p:pic>
    </p:spTree>
    <p:custDataLst>
      <p:tags r:id="rId1"/>
    </p:custDataLst>
    <p:extLst>
      <p:ext uri="{BB962C8B-B14F-4D97-AF65-F5344CB8AC3E}">
        <p14:creationId xmlns:p14="http://schemas.microsoft.com/office/powerpoint/2010/main" val="19327995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C4_Thank you">
    <p:spTree>
      <p:nvGrpSpPr>
        <p:cNvPr id="1" name=""/>
        <p:cNvGrpSpPr/>
        <p:nvPr/>
      </p:nvGrpSpPr>
      <p:grpSpPr>
        <a:xfrm>
          <a:off x="0" y="0"/>
          <a:ext cx="0" cy="0"/>
          <a:chOff x="0" y="0"/>
          <a:chExt cx="0" cy="0"/>
        </a:xfrm>
      </p:grpSpPr>
      <p:pic>
        <p:nvPicPr>
          <p:cNvPr id="11" name="Picture 10"/>
          <p:cNvPicPr>
            <a:picLocks noChangeAspect="1"/>
          </p:cNvPicPr>
          <p:nvPr userDrawn="1"/>
        </p:nvPicPr>
        <p:blipFill rotWithShape="1">
          <a:blip r:embed="rId3">
            <a:extLst>
              <a:ext uri="{28A0092B-C50C-407E-A947-70E740481C1C}">
                <a14:useLocalDpi xmlns:a14="http://schemas.microsoft.com/office/drawing/2010/main" val="0"/>
              </a:ext>
            </a:extLst>
          </a:blip>
          <a:srcRect b="14429"/>
          <a:stretch/>
        </p:blipFill>
        <p:spPr>
          <a:xfrm>
            <a:off x="0" y="2518348"/>
            <a:ext cx="12192000" cy="4343400"/>
          </a:xfrm>
          <a:prstGeom prst="rect">
            <a:avLst/>
          </a:prstGeom>
        </p:spPr>
      </p:pic>
      <p:sp>
        <p:nvSpPr>
          <p:cNvPr id="2" name="Title 1"/>
          <p:cNvSpPr>
            <a:spLocks noGrp="1"/>
          </p:cNvSpPr>
          <p:nvPr>
            <p:ph type="title" hasCustomPrompt="1"/>
          </p:nvPr>
        </p:nvSpPr>
        <p:spPr>
          <a:xfrm>
            <a:off x="1117605" y="800325"/>
            <a:ext cx="4821529" cy="607259"/>
          </a:xfrm>
          <a:prstGeom prst="rect">
            <a:avLst/>
          </a:prstGeom>
        </p:spPr>
        <p:txBody>
          <a:bodyPr>
            <a:normAutofit/>
          </a:bodyPr>
          <a:lstStyle>
            <a:lvl1pPr>
              <a:defRPr sz="5333">
                <a:solidFill>
                  <a:schemeClr val="bg2"/>
                </a:solidFill>
              </a:defRPr>
            </a:lvl1pPr>
          </a:lstStyle>
          <a:p>
            <a:r>
              <a:rPr lang="en-US" dirty="0"/>
              <a:t>Thank you</a:t>
            </a:r>
          </a:p>
        </p:txBody>
      </p:sp>
      <p:pic>
        <p:nvPicPr>
          <p:cNvPr id="15" name="Picture 14"/>
          <p:cNvPicPr>
            <a:picLocks noChangeAspect="1"/>
          </p:cNvPicPr>
          <p:nvPr userDrawn="1"/>
        </p:nvPicPr>
        <p:blipFill rotWithShape="1">
          <a:blip r:embed="rId4">
            <a:extLst>
              <a:ext uri="{28A0092B-C50C-407E-A947-70E740481C1C}">
                <a14:useLocalDpi xmlns:a14="http://schemas.microsoft.com/office/drawing/2010/main" val="0"/>
              </a:ext>
            </a:extLst>
          </a:blip>
          <a:srcRect b="7192"/>
          <a:stretch/>
        </p:blipFill>
        <p:spPr>
          <a:xfrm>
            <a:off x="4286201" y="4018908"/>
            <a:ext cx="7891289" cy="2839093"/>
          </a:xfrm>
          <a:prstGeom prst="rect">
            <a:avLst/>
          </a:prstGeom>
        </p:spPr>
      </p:pic>
      <p:sp>
        <p:nvSpPr>
          <p:cNvPr id="8" name="Text Placeholder 7"/>
          <p:cNvSpPr>
            <a:spLocks noGrp="1"/>
          </p:cNvSpPr>
          <p:nvPr>
            <p:ph type="body" sz="quarter" idx="10" hasCustomPrompt="1"/>
          </p:nvPr>
        </p:nvSpPr>
        <p:spPr>
          <a:xfrm>
            <a:off x="1118199" y="1598705"/>
            <a:ext cx="4845051" cy="1924051"/>
          </a:xfrm>
          <a:prstGeom prst="rect">
            <a:avLst/>
          </a:prstGeom>
        </p:spPr>
        <p:txBody>
          <a:bodyPr vert="horz">
            <a:normAutofit/>
          </a:bodyPr>
          <a:lstStyle>
            <a:lvl1pPr marL="0" indent="0">
              <a:buNone/>
              <a:defRPr sz="3200">
                <a:solidFill>
                  <a:schemeClr val="bg2"/>
                </a:solidFill>
              </a:defRPr>
            </a:lvl1pPr>
            <a:lvl2pPr marL="609585" indent="0">
              <a:buNone/>
              <a:defRPr>
                <a:solidFill>
                  <a:srgbClr val="141414"/>
                </a:solidFill>
              </a:defRPr>
            </a:lvl2pPr>
            <a:lvl3pPr marL="1219170" indent="0">
              <a:buNone/>
              <a:defRPr>
                <a:solidFill>
                  <a:srgbClr val="141414"/>
                </a:solidFill>
              </a:defRPr>
            </a:lvl3pPr>
            <a:lvl4pPr marL="1828754" indent="0">
              <a:buNone/>
              <a:defRPr>
                <a:solidFill>
                  <a:srgbClr val="141414"/>
                </a:solidFill>
              </a:defRPr>
            </a:lvl4pPr>
            <a:lvl5pPr marL="2438339" indent="0">
              <a:buNone/>
              <a:defRPr>
                <a:solidFill>
                  <a:srgbClr val="141414"/>
                </a:solidFill>
              </a:defRPr>
            </a:lvl5pPr>
          </a:lstStyle>
          <a:p>
            <a:pPr lvl="0"/>
            <a:r>
              <a:rPr lang="en-US" dirty="0"/>
              <a:t>Name</a:t>
            </a:r>
          </a:p>
          <a:p>
            <a:pPr lvl="0"/>
            <a:r>
              <a:rPr lang="en-US" dirty="0"/>
              <a:t>ID</a:t>
            </a:r>
            <a:br>
              <a:rPr lang="en-US" dirty="0"/>
            </a:br>
            <a:r>
              <a:rPr lang="en-US" dirty="0"/>
              <a:t>Email</a:t>
            </a:r>
          </a:p>
        </p:txBody>
      </p:sp>
    </p:spTree>
    <p:custDataLst>
      <p:tags r:id="rId1"/>
    </p:custDataLst>
    <p:extLst>
      <p:ext uri="{BB962C8B-B14F-4D97-AF65-F5344CB8AC3E}">
        <p14:creationId xmlns:p14="http://schemas.microsoft.com/office/powerpoint/2010/main" val="5463802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0" end="0"/>
                                            </p:txEl>
                                          </p:spTgt>
                                        </p:tgtEl>
                                        <p:attrNameLst>
                                          <p:attrName>style.visibility</p:attrName>
                                        </p:attrNameLst>
                                      </p:cBhvr>
                                      <p:to>
                                        <p:strVal val="visible"/>
                                      </p:to>
                                    </p:set>
                                    <p:animEffect transition="in" filter="fade">
                                      <p:cBhvr>
                                        <p:cTn id="10" dur="500"/>
                                        <p:tgtEl>
                                          <p:spTgt spid="8">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animEffect transition="in" filter="fade">
                                      <p:cBhvr>
                                        <p:cTn id="13" dur="500"/>
                                        <p:tgtEl>
                                          <p:spTgt spid="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build="p">
        <p:tmplLst>
          <p:tmpl lvl="1">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B4_Recap or Review">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7785" y="330261"/>
            <a:ext cx="11186220" cy="607259"/>
          </a:xfrm>
          <a:prstGeom prst="rect">
            <a:avLst/>
          </a:prstGeom>
        </p:spPr>
        <p:txBody>
          <a:bodyPr/>
          <a:lstStyle>
            <a:lvl1pPr>
              <a:defRPr sz="2667" b="1" baseline="0">
                <a:solidFill>
                  <a:schemeClr val="bg1"/>
                </a:solidFill>
              </a:defRPr>
            </a:lvl1pPr>
          </a:lstStyle>
          <a:p>
            <a:r>
              <a:rPr lang="en-US" dirty="0"/>
              <a:t>Recap or Review – use any color slide</a:t>
            </a:r>
          </a:p>
        </p:txBody>
      </p:sp>
      <p:sp>
        <p:nvSpPr>
          <p:cNvPr id="5" name="Text Placeholder 4"/>
          <p:cNvSpPr>
            <a:spLocks noGrp="1"/>
          </p:cNvSpPr>
          <p:nvPr>
            <p:ph type="body" sz="quarter" idx="13"/>
          </p:nvPr>
        </p:nvSpPr>
        <p:spPr>
          <a:xfrm>
            <a:off x="508000" y="1137831"/>
            <a:ext cx="11176000" cy="4622800"/>
          </a:xfrm>
          <a:prstGeom prst="rect">
            <a:avLst/>
          </a:prstGeom>
        </p:spPr>
        <p:txBody>
          <a:bodyPr vert="horz">
            <a:normAutofit/>
          </a:bodyPr>
          <a:lstStyle>
            <a:lvl1pPr marL="0" indent="0">
              <a:buNone/>
              <a:defRPr sz="3733">
                <a:solidFill>
                  <a:schemeClr val="bg2"/>
                </a:solidFill>
              </a:defRPr>
            </a:lvl1pPr>
            <a:lvl2pPr marL="304792" indent="-302676">
              <a:buClr>
                <a:schemeClr val="bg1"/>
              </a:buClr>
              <a:buFont typeface="Arial"/>
              <a:buChar char="•"/>
              <a:defRPr sz="3200">
                <a:solidFill>
                  <a:schemeClr val="bg2"/>
                </a:solidFill>
              </a:defRPr>
            </a:lvl2pPr>
            <a:lvl3pPr marL="383108" indent="-222245">
              <a:buClr>
                <a:schemeClr val="bg1"/>
              </a:buClr>
              <a:buFont typeface="Arial"/>
              <a:buChar char="•"/>
              <a:defRPr sz="2667">
                <a:solidFill>
                  <a:schemeClr val="bg2"/>
                </a:solidFill>
              </a:defRPr>
            </a:lvl3pPr>
            <a:lvl4pPr marL="524920" indent="-234945">
              <a:buClr>
                <a:schemeClr val="bg1"/>
              </a:buClr>
              <a:buFont typeface="Arial"/>
              <a:buChar char="•"/>
              <a:defRPr sz="2400">
                <a:solidFill>
                  <a:schemeClr val="bg2"/>
                </a:solidFill>
              </a:defRPr>
            </a:lvl4pPr>
            <a:lvl5pPr marL="683667" indent="-234945">
              <a:buClr>
                <a:schemeClr val="bg1"/>
              </a:buClr>
              <a:buFont typeface="Arial"/>
              <a:buChar char="•"/>
              <a:defRPr sz="2400">
                <a:solidFill>
                  <a:schemeClr val="bg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ustDataLst>
      <p:tags r:id="rId1"/>
    </p:custDataLst>
    <p:extLst>
      <p:ext uri="{BB962C8B-B14F-4D97-AF65-F5344CB8AC3E}">
        <p14:creationId xmlns:p14="http://schemas.microsoft.com/office/powerpoint/2010/main" val="176616383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C3_Ask Questions ">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7785" y="330261"/>
            <a:ext cx="11186220" cy="607259"/>
          </a:xfrm>
          <a:prstGeom prst="rect">
            <a:avLst/>
          </a:prstGeom>
        </p:spPr>
        <p:txBody>
          <a:bodyPr/>
          <a:lstStyle>
            <a:lvl1pPr>
              <a:defRPr sz="2667" b="1" baseline="0">
                <a:solidFill>
                  <a:schemeClr val="bg1"/>
                </a:solidFill>
              </a:defRPr>
            </a:lvl1pPr>
          </a:lstStyle>
          <a:p>
            <a:r>
              <a:rPr lang="en-US" dirty="0"/>
              <a:t>Ask learner-centered questions - any color slide </a:t>
            </a:r>
          </a:p>
        </p:txBody>
      </p:sp>
      <p:sp>
        <p:nvSpPr>
          <p:cNvPr id="5" name="Text Placeholder 4"/>
          <p:cNvSpPr>
            <a:spLocks noGrp="1"/>
          </p:cNvSpPr>
          <p:nvPr>
            <p:ph type="body" sz="quarter" idx="13"/>
          </p:nvPr>
        </p:nvSpPr>
        <p:spPr>
          <a:xfrm>
            <a:off x="508000" y="1137831"/>
            <a:ext cx="11176000" cy="4622800"/>
          </a:xfrm>
          <a:prstGeom prst="rect">
            <a:avLst/>
          </a:prstGeom>
        </p:spPr>
        <p:txBody>
          <a:bodyPr vert="horz">
            <a:normAutofit/>
          </a:bodyPr>
          <a:lstStyle>
            <a:lvl1pPr marL="0" indent="0">
              <a:buNone/>
              <a:defRPr sz="3733">
                <a:solidFill>
                  <a:schemeClr val="bg2"/>
                </a:solidFill>
              </a:defRPr>
            </a:lvl1pPr>
            <a:lvl2pPr marL="304792" indent="-302676">
              <a:buClr>
                <a:schemeClr val="bg1"/>
              </a:buClr>
              <a:buFont typeface="Arial"/>
              <a:buChar char="•"/>
              <a:defRPr sz="3200">
                <a:solidFill>
                  <a:schemeClr val="bg2"/>
                </a:solidFill>
              </a:defRPr>
            </a:lvl2pPr>
            <a:lvl3pPr marL="383108" indent="-222245">
              <a:buClr>
                <a:schemeClr val="bg1"/>
              </a:buClr>
              <a:buFont typeface="Arial"/>
              <a:buChar char="•"/>
              <a:defRPr sz="2667">
                <a:solidFill>
                  <a:schemeClr val="bg2"/>
                </a:solidFill>
              </a:defRPr>
            </a:lvl3pPr>
            <a:lvl4pPr marL="524920" indent="-234945">
              <a:buClr>
                <a:schemeClr val="bg1"/>
              </a:buClr>
              <a:buFont typeface="Arial"/>
              <a:buChar char="•"/>
              <a:defRPr sz="2400">
                <a:solidFill>
                  <a:schemeClr val="bg2"/>
                </a:solidFill>
              </a:defRPr>
            </a:lvl4pPr>
            <a:lvl5pPr marL="683667" indent="-234945">
              <a:buClr>
                <a:schemeClr val="bg1"/>
              </a:buClr>
              <a:buFont typeface="Arial"/>
              <a:buChar char="•"/>
              <a:defRPr sz="2400">
                <a:solidFill>
                  <a:schemeClr val="bg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ustDataLst>
      <p:tags r:id="rId1"/>
    </p:custDataLst>
    <p:extLst>
      <p:ext uri="{BB962C8B-B14F-4D97-AF65-F5344CB8AC3E}">
        <p14:creationId xmlns:p14="http://schemas.microsoft.com/office/powerpoint/2010/main" val="28033405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38740-2DAE-3842-AE5E-80D205F8C37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304E6E6-160D-E141-AE83-BFC44DE0EF4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793AE2-6743-774B-8FD0-41F4C5F7811A}"/>
              </a:ext>
            </a:extLst>
          </p:cNvPr>
          <p:cNvSpPr>
            <a:spLocks noGrp="1"/>
          </p:cNvSpPr>
          <p:nvPr>
            <p:ph type="dt" sz="half" idx="10"/>
          </p:nvPr>
        </p:nvSpPr>
        <p:spPr/>
        <p:txBody>
          <a:bodyPr/>
          <a:lstStyle/>
          <a:p>
            <a:fld id="{FAC8553D-62A4-B94A-B303-E17560B89933}" type="datetimeFigureOut">
              <a:rPr lang="en-US" smtClean="0"/>
              <a:t>6/17/22</a:t>
            </a:fld>
            <a:endParaRPr lang="en-US"/>
          </a:p>
        </p:txBody>
      </p:sp>
      <p:sp>
        <p:nvSpPr>
          <p:cNvPr id="5" name="Footer Placeholder 4">
            <a:extLst>
              <a:ext uri="{FF2B5EF4-FFF2-40B4-BE49-F238E27FC236}">
                <a16:creationId xmlns:a16="http://schemas.microsoft.com/office/drawing/2014/main" id="{5536C6D5-CDEC-A444-9C78-2C1E39F5F2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21C456-44A2-804C-9CFA-002CA30EE652}"/>
              </a:ext>
            </a:extLst>
          </p:cNvPr>
          <p:cNvSpPr>
            <a:spLocks noGrp="1"/>
          </p:cNvSpPr>
          <p:nvPr>
            <p:ph type="sldNum" sz="quarter" idx="12"/>
          </p:nvPr>
        </p:nvSpPr>
        <p:spPr/>
        <p:txBody>
          <a:bodyPr/>
          <a:lstStyle/>
          <a:p>
            <a:fld id="{A9D83873-0113-8245-97F4-C750E410A22C}" type="slidenum">
              <a:rPr lang="en-US" smtClean="0"/>
              <a:t>‹#›</a:t>
            </a:fld>
            <a:endParaRPr lang="en-US"/>
          </a:p>
        </p:txBody>
      </p:sp>
    </p:spTree>
    <p:extLst>
      <p:ext uri="{BB962C8B-B14F-4D97-AF65-F5344CB8AC3E}">
        <p14:creationId xmlns:p14="http://schemas.microsoft.com/office/powerpoint/2010/main" val="79018247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B2_Black Background">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7785" y="330261"/>
            <a:ext cx="11186220" cy="607259"/>
          </a:xfrm>
          <a:prstGeom prst="rect">
            <a:avLst/>
          </a:prstGeom>
        </p:spPr>
        <p:txBody>
          <a:bodyPr/>
          <a:lstStyle>
            <a:lvl1pPr>
              <a:defRPr sz="2667" b="1" baseline="0">
                <a:solidFill>
                  <a:schemeClr val="bg1"/>
                </a:solidFill>
              </a:defRPr>
            </a:lvl1pPr>
          </a:lstStyle>
          <a:p>
            <a:r>
              <a:rPr lang="en-US" dirty="0"/>
              <a:t>Slide Title – Black Background</a:t>
            </a:r>
          </a:p>
        </p:txBody>
      </p:sp>
      <p:sp>
        <p:nvSpPr>
          <p:cNvPr id="5" name="Text Placeholder 4"/>
          <p:cNvSpPr>
            <a:spLocks noGrp="1"/>
          </p:cNvSpPr>
          <p:nvPr>
            <p:ph type="body" sz="quarter" idx="13"/>
          </p:nvPr>
        </p:nvSpPr>
        <p:spPr>
          <a:xfrm>
            <a:off x="508000" y="1137831"/>
            <a:ext cx="11176000" cy="4622800"/>
          </a:xfrm>
          <a:prstGeom prst="rect">
            <a:avLst/>
          </a:prstGeom>
        </p:spPr>
        <p:txBody>
          <a:bodyPr vert="horz">
            <a:normAutofit/>
          </a:bodyPr>
          <a:lstStyle>
            <a:lvl1pPr marL="0" indent="0">
              <a:buNone/>
              <a:defRPr sz="3733">
                <a:solidFill>
                  <a:schemeClr val="bg2"/>
                </a:solidFill>
              </a:defRPr>
            </a:lvl1pPr>
            <a:lvl2pPr marL="304792" indent="-302676">
              <a:buClr>
                <a:schemeClr val="bg1"/>
              </a:buClr>
              <a:buFont typeface="Arial"/>
              <a:buChar char="•"/>
              <a:defRPr sz="3200">
                <a:solidFill>
                  <a:schemeClr val="bg2"/>
                </a:solidFill>
              </a:defRPr>
            </a:lvl2pPr>
            <a:lvl3pPr marL="383108" indent="-222245">
              <a:buClr>
                <a:schemeClr val="bg1"/>
              </a:buClr>
              <a:buFont typeface="Arial"/>
              <a:buChar char="•"/>
              <a:defRPr sz="2667">
                <a:solidFill>
                  <a:schemeClr val="bg2"/>
                </a:solidFill>
              </a:defRPr>
            </a:lvl3pPr>
            <a:lvl4pPr marL="524920" indent="-234945">
              <a:buClr>
                <a:schemeClr val="bg1"/>
              </a:buClr>
              <a:buFont typeface="Arial"/>
              <a:buChar char="•"/>
              <a:defRPr sz="2400">
                <a:solidFill>
                  <a:schemeClr val="bg2"/>
                </a:solidFill>
              </a:defRPr>
            </a:lvl4pPr>
            <a:lvl5pPr marL="683667" indent="-234945">
              <a:buClr>
                <a:schemeClr val="bg1"/>
              </a:buClr>
              <a:buFont typeface="Arial"/>
              <a:buChar char="•"/>
              <a:defRPr sz="2400">
                <a:solidFill>
                  <a:schemeClr val="bg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ustDataLst>
      <p:tags r:id="rId1"/>
    </p:custDataLst>
    <p:extLst>
      <p:ext uri="{BB962C8B-B14F-4D97-AF65-F5344CB8AC3E}">
        <p14:creationId xmlns:p14="http://schemas.microsoft.com/office/powerpoint/2010/main" val="425677951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Blank - White Background">
    <p:bg>
      <p:bgPr>
        <a:solidFill>
          <a:schemeClr val="bg1"/>
        </a:solidFill>
        <a:effectLst/>
      </p:bgPr>
    </p:bg>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17366044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57A42-0E98-4744-B505-D36A8595BDE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3141ABC-EB2A-6443-A7D9-6FDC190B2DB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AAA7416-A84B-004F-8026-B5B803A76132}"/>
              </a:ext>
            </a:extLst>
          </p:cNvPr>
          <p:cNvSpPr>
            <a:spLocks noGrp="1"/>
          </p:cNvSpPr>
          <p:nvPr>
            <p:ph type="dt" sz="half" idx="10"/>
          </p:nvPr>
        </p:nvSpPr>
        <p:spPr/>
        <p:txBody>
          <a:bodyPr/>
          <a:lstStyle/>
          <a:p>
            <a:fld id="{FAC8553D-62A4-B94A-B303-E17560B89933}" type="datetimeFigureOut">
              <a:rPr lang="en-US" smtClean="0"/>
              <a:t>6/17/22</a:t>
            </a:fld>
            <a:endParaRPr lang="en-US"/>
          </a:p>
        </p:txBody>
      </p:sp>
      <p:sp>
        <p:nvSpPr>
          <p:cNvPr id="5" name="Footer Placeholder 4">
            <a:extLst>
              <a:ext uri="{FF2B5EF4-FFF2-40B4-BE49-F238E27FC236}">
                <a16:creationId xmlns:a16="http://schemas.microsoft.com/office/drawing/2014/main" id="{8F0F29F3-1CB2-D141-8923-2DF23CF47B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79F08A-E327-B740-97F2-E53D0EA66F70}"/>
              </a:ext>
            </a:extLst>
          </p:cNvPr>
          <p:cNvSpPr>
            <a:spLocks noGrp="1"/>
          </p:cNvSpPr>
          <p:nvPr>
            <p:ph type="sldNum" sz="quarter" idx="12"/>
          </p:nvPr>
        </p:nvSpPr>
        <p:spPr/>
        <p:txBody>
          <a:bodyPr/>
          <a:lstStyle/>
          <a:p>
            <a:fld id="{A9D83873-0113-8245-97F4-C750E410A22C}" type="slidenum">
              <a:rPr lang="en-US" smtClean="0"/>
              <a:t>‹#›</a:t>
            </a:fld>
            <a:endParaRPr lang="en-US"/>
          </a:p>
        </p:txBody>
      </p:sp>
    </p:spTree>
    <p:extLst>
      <p:ext uri="{BB962C8B-B14F-4D97-AF65-F5344CB8AC3E}">
        <p14:creationId xmlns:p14="http://schemas.microsoft.com/office/powerpoint/2010/main" val="10388873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9725C3-CB18-9444-8F80-F9D337075D7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62AE70E-53F3-594F-B1F2-4BC4520A421A}"/>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AAB3D51-9C37-7645-9179-1AE520884B48}"/>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EA70EB2-5E2E-B841-BA5F-1FEEB292053D}"/>
              </a:ext>
            </a:extLst>
          </p:cNvPr>
          <p:cNvSpPr>
            <a:spLocks noGrp="1"/>
          </p:cNvSpPr>
          <p:nvPr>
            <p:ph type="dt" sz="half" idx="10"/>
          </p:nvPr>
        </p:nvSpPr>
        <p:spPr/>
        <p:txBody>
          <a:bodyPr/>
          <a:lstStyle/>
          <a:p>
            <a:fld id="{FAC8553D-62A4-B94A-B303-E17560B89933}" type="datetimeFigureOut">
              <a:rPr lang="en-US" smtClean="0"/>
              <a:t>6/17/22</a:t>
            </a:fld>
            <a:endParaRPr lang="en-US"/>
          </a:p>
        </p:txBody>
      </p:sp>
      <p:sp>
        <p:nvSpPr>
          <p:cNvPr id="6" name="Footer Placeholder 5">
            <a:extLst>
              <a:ext uri="{FF2B5EF4-FFF2-40B4-BE49-F238E27FC236}">
                <a16:creationId xmlns:a16="http://schemas.microsoft.com/office/drawing/2014/main" id="{38AF9F1A-0B8F-B147-B3EC-FB4190325CD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35501A1-1877-7F4E-A69C-6304DCF9763D}"/>
              </a:ext>
            </a:extLst>
          </p:cNvPr>
          <p:cNvSpPr>
            <a:spLocks noGrp="1"/>
          </p:cNvSpPr>
          <p:nvPr>
            <p:ph type="sldNum" sz="quarter" idx="12"/>
          </p:nvPr>
        </p:nvSpPr>
        <p:spPr/>
        <p:txBody>
          <a:bodyPr/>
          <a:lstStyle/>
          <a:p>
            <a:fld id="{A9D83873-0113-8245-97F4-C750E410A22C}" type="slidenum">
              <a:rPr lang="en-US" smtClean="0"/>
              <a:t>‹#›</a:t>
            </a:fld>
            <a:endParaRPr lang="en-US"/>
          </a:p>
        </p:txBody>
      </p:sp>
    </p:spTree>
    <p:extLst>
      <p:ext uri="{BB962C8B-B14F-4D97-AF65-F5344CB8AC3E}">
        <p14:creationId xmlns:p14="http://schemas.microsoft.com/office/powerpoint/2010/main" val="41157663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E3696E-4C73-7A45-8730-8D56FA81D87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CFB89E6-7813-E048-BCD1-DD3F4C12492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27E71681-F5E9-964F-A75A-E426753F1BA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E31653F-E1BA-B449-B388-94BA9BE1F77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37AFF708-AB38-9145-BFD9-729E2BD2586B}"/>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040543E-C0B6-9640-BB96-4D138C57358F}"/>
              </a:ext>
            </a:extLst>
          </p:cNvPr>
          <p:cNvSpPr>
            <a:spLocks noGrp="1"/>
          </p:cNvSpPr>
          <p:nvPr>
            <p:ph type="dt" sz="half" idx="10"/>
          </p:nvPr>
        </p:nvSpPr>
        <p:spPr/>
        <p:txBody>
          <a:bodyPr/>
          <a:lstStyle/>
          <a:p>
            <a:fld id="{FAC8553D-62A4-B94A-B303-E17560B89933}" type="datetimeFigureOut">
              <a:rPr lang="en-US" smtClean="0"/>
              <a:t>6/17/22</a:t>
            </a:fld>
            <a:endParaRPr lang="en-US"/>
          </a:p>
        </p:txBody>
      </p:sp>
      <p:sp>
        <p:nvSpPr>
          <p:cNvPr id="8" name="Footer Placeholder 7">
            <a:extLst>
              <a:ext uri="{FF2B5EF4-FFF2-40B4-BE49-F238E27FC236}">
                <a16:creationId xmlns:a16="http://schemas.microsoft.com/office/drawing/2014/main" id="{9D3FEBDD-87AA-614C-9BE6-7E54327DDCB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2F10865-C8B0-BF4F-86E2-F2D07E4E2E24}"/>
              </a:ext>
            </a:extLst>
          </p:cNvPr>
          <p:cNvSpPr>
            <a:spLocks noGrp="1"/>
          </p:cNvSpPr>
          <p:nvPr>
            <p:ph type="sldNum" sz="quarter" idx="12"/>
          </p:nvPr>
        </p:nvSpPr>
        <p:spPr/>
        <p:txBody>
          <a:bodyPr/>
          <a:lstStyle/>
          <a:p>
            <a:fld id="{A9D83873-0113-8245-97F4-C750E410A22C}" type="slidenum">
              <a:rPr lang="en-US" smtClean="0"/>
              <a:t>‹#›</a:t>
            </a:fld>
            <a:endParaRPr lang="en-US"/>
          </a:p>
        </p:txBody>
      </p:sp>
    </p:spTree>
    <p:extLst>
      <p:ext uri="{BB962C8B-B14F-4D97-AF65-F5344CB8AC3E}">
        <p14:creationId xmlns:p14="http://schemas.microsoft.com/office/powerpoint/2010/main" val="22027902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E52AC-EF0A-AF49-AFEB-56FBD735838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C25D637-B7EA-E742-8F8C-E384222698D0}"/>
              </a:ext>
            </a:extLst>
          </p:cNvPr>
          <p:cNvSpPr>
            <a:spLocks noGrp="1"/>
          </p:cNvSpPr>
          <p:nvPr>
            <p:ph type="dt" sz="half" idx="10"/>
          </p:nvPr>
        </p:nvSpPr>
        <p:spPr/>
        <p:txBody>
          <a:bodyPr/>
          <a:lstStyle/>
          <a:p>
            <a:fld id="{FAC8553D-62A4-B94A-B303-E17560B89933}" type="datetimeFigureOut">
              <a:rPr lang="en-US" smtClean="0"/>
              <a:t>6/17/22</a:t>
            </a:fld>
            <a:endParaRPr lang="en-US"/>
          </a:p>
        </p:txBody>
      </p:sp>
      <p:sp>
        <p:nvSpPr>
          <p:cNvPr id="4" name="Footer Placeholder 3">
            <a:extLst>
              <a:ext uri="{FF2B5EF4-FFF2-40B4-BE49-F238E27FC236}">
                <a16:creationId xmlns:a16="http://schemas.microsoft.com/office/drawing/2014/main" id="{46F42F44-EEE1-224D-B64F-F43E69F4705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22D4186-8553-C244-88AC-3B22C33D2C42}"/>
              </a:ext>
            </a:extLst>
          </p:cNvPr>
          <p:cNvSpPr>
            <a:spLocks noGrp="1"/>
          </p:cNvSpPr>
          <p:nvPr>
            <p:ph type="sldNum" sz="quarter" idx="12"/>
          </p:nvPr>
        </p:nvSpPr>
        <p:spPr/>
        <p:txBody>
          <a:bodyPr/>
          <a:lstStyle/>
          <a:p>
            <a:fld id="{A9D83873-0113-8245-97F4-C750E410A22C}" type="slidenum">
              <a:rPr lang="en-US" smtClean="0"/>
              <a:t>‹#›</a:t>
            </a:fld>
            <a:endParaRPr lang="en-US"/>
          </a:p>
        </p:txBody>
      </p:sp>
    </p:spTree>
    <p:extLst>
      <p:ext uri="{BB962C8B-B14F-4D97-AF65-F5344CB8AC3E}">
        <p14:creationId xmlns:p14="http://schemas.microsoft.com/office/powerpoint/2010/main" val="39229511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55A2EE5-6E02-E04F-9D90-955CCC31FF3D}"/>
              </a:ext>
            </a:extLst>
          </p:cNvPr>
          <p:cNvSpPr>
            <a:spLocks noGrp="1"/>
          </p:cNvSpPr>
          <p:nvPr>
            <p:ph type="dt" sz="half" idx="10"/>
          </p:nvPr>
        </p:nvSpPr>
        <p:spPr/>
        <p:txBody>
          <a:bodyPr/>
          <a:lstStyle/>
          <a:p>
            <a:fld id="{FAC8553D-62A4-B94A-B303-E17560B89933}" type="datetimeFigureOut">
              <a:rPr lang="en-US" smtClean="0"/>
              <a:t>6/17/22</a:t>
            </a:fld>
            <a:endParaRPr lang="en-US"/>
          </a:p>
        </p:txBody>
      </p:sp>
      <p:sp>
        <p:nvSpPr>
          <p:cNvPr id="3" name="Footer Placeholder 2">
            <a:extLst>
              <a:ext uri="{FF2B5EF4-FFF2-40B4-BE49-F238E27FC236}">
                <a16:creationId xmlns:a16="http://schemas.microsoft.com/office/drawing/2014/main" id="{F76EB2F4-2501-3C42-A695-649CC590399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BD7B189-DF98-614A-A25F-D7E4552F6CC7}"/>
              </a:ext>
            </a:extLst>
          </p:cNvPr>
          <p:cNvSpPr>
            <a:spLocks noGrp="1"/>
          </p:cNvSpPr>
          <p:nvPr>
            <p:ph type="sldNum" sz="quarter" idx="12"/>
          </p:nvPr>
        </p:nvSpPr>
        <p:spPr/>
        <p:txBody>
          <a:bodyPr/>
          <a:lstStyle/>
          <a:p>
            <a:fld id="{A9D83873-0113-8245-97F4-C750E410A22C}" type="slidenum">
              <a:rPr lang="en-US" smtClean="0"/>
              <a:t>‹#›</a:t>
            </a:fld>
            <a:endParaRPr lang="en-US"/>
          </a:p>
        </p:txBody>
      </p:sp>
    </p:spTree>
    <p:extLst>
      <p:ext uri="{BB962C8B-B14F-4D97-AF65-F5344CB8AC3E}">
        <p14:creationId xmlns:p14="http://schemas.microsoft.com/office/powerpoint/2010/main" val="1840239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C4F74-19E6-C14D-B8BB-BC1E2C0FBA3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2BFAB5F-F801-594C-AC97-FF5F2BE3E96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09E1DF5-74B8-B44E-803C-90B666332B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CEBD4CD-5708-2E4A-BDD3-70C632733E68}"/>
              </a:ext>
            </a:extLst>
          </p:cNvPr>
          <p:cNvSpPr>
            <a:spLocks noGrp="1"/>
          </p:cNvSpPr>
          <p:nvPr>
            <p:ph type="dt" sz="half" idx="10"/>
          </p:nvPr>
        </p:nvSpPr>
        <p:spPr/>
        <p:txBody>
          <a:bodyPr/>
          <a:lstStyle/>
          <a:p>
            <a:fld id="{FAC8553D-62A4-B94A-B303-E17560B89933}" type="datetimeFigureOut">
              <a:rPr lang="en-US" smtClean="0"/>
              <a:t>6/17/22</a:t>
            </a:fld>
            <a:endParaRPr lang="en-US"/>
          </a:p>
        </p:txBody>
      </p:sp>
      <p:sp>
        <p:nvSpPr>
          <p:cNvPr id="6" name="Footer Placeholder 5">
            <a:extLst>
              <a:ext uri="{FF2B5EF4-FFF2-40B4-BE49-F238E27FC236}">
                <a16:creationId xmlns:a16="http://schemas.microsoft.com/office/drawing/2014/main" id="{4CF9788B-BBD0-504F-AC6E-34718FAB876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D6EF3E8-9560-ED4F-BCBC-7FF0B644E085}"/>
              </a:ext>
            </a:extLst>
          </p:cNvPr>
          <p:cNvSpPr>
            <a:spLocks noGrp="1"/>
          </p:cNvSpPr>
          <p:nvPr>
            <p:ph type="sldNum" sz="quarter" idx="12"/>
          </p:nvPr>
        </p:nvSpPr>
        <p:spPr/>
        <p:txBody>
          <a:bodyPr/>
          <a:lstStyle/>
          <a:p>
            <a:fld id="{A9D83873-0113-8245-97F4-C750E410A22C}" type="slidenum">
              <a:rPr lang="en-US" smtClean="0"/>
              <a:t>‹#›</a:t>
            </a:fld>
            <a:endParaRPr lang="en-US"/>
          </a:p>
        </p:txBody>
      </p:sp>
    </p:spTree>
    <p:extLst>
      <p:ext uri="{BB962C8B-B14F-4D97-AF65-F5344CB8AC3E}">
        <p14:creationId xmlns:p14="http://schemas.microsoft.com/office/powerpoint/2010/main" val="16624421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2CDB8-1781-DA4C-878D-9775EFC7CFA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325EBC6-D084-594E-9400-18F06EF59B8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F89DC4C-2571-0D44-B7AC-5DB2C91B47F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E65E2B1-1172-634E-84BE-4F79AD5DA40A}"/>
              </a:ext>
            </a:extLst>
          </p:cNvPr>
          <p:cNvSpPr>
            <a:spLocks noGrp="1"/>
          </p:cNvSpPr>
          <p:nvPr>
            <p:ph type="dt" sz="half" idx="10"/>
          </p:nvPr>
        </p:nvSpPr>
        <p:spPr/>
        <p:txBody>
          <a:bodyPr/>
          <a:lstStyle/>
          <a:p>
            <a:fld id="{FAC8553D-62A4-B94A-B303-E17560B89933}" type="datetimeFigureOut">
              <a:rPr lang="en-US" smtClean="0"/>
              <a:t>6/17/22</a:t>
            </a:fld>
            <a:endParaRPr lang="en-US"/>
          </a:p>
        </p:txBody>
      </p:sp>
      <p:sp>
        <p:nvSpPr>
          <p:cNvPr id="6" name="Footer Placeholder 5">
            <a:extLst>
              <a:ext uri="{FF2B5EF4-FFF2-40B4-BE49-F238E27FC236}">
                <a16:creationId xmlns:a16="http://schemas.microsoft.com/office/drawing/2014/main" id="{864FDFE7-2750-7049-A654-5A61E02252E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DFCEC6-0755-D646-B9A4-9AE2C8FCDBAA}"/>
              </a:ext>
            </a:extLst>
          </p:cNvPr>
          <p:cNvSpPr>
            <a:spLocks noGrp="1"/>
          </p:cNvSpPr>
          <p:nvPr>
            <p:ph type="sldNum" sz="quarter" idx="12"/>
          </p:nvPr>
        </p:nvSpPr>
        <p:spPr/>
        <p:txBody>
          <a:bodyPr/>
          <a:lstStyle/>
          <a:p>
            <a:fld id="{A9D83873-0113-8245-97F4-C750E410A22C}" type="slidenum">
              <a:rPr lang="en-US" smtClean="0"/>
              <a:t>‹#›</a:t>
            </a:fld>
            <a:endParaRPr lang="en-US"/>
          </a:p>
        </p:txBody>
      </p:sp>
    </p:spTree>
    <p:extLst>
      <p:ext uri="{BB962C8B-B14F-4D97-AF65-F5344CB8AC3E}">
        <p14:creationId xmlns:p14="http://schemas.microsoft.com/office/powerpoint/2010/main" val="33172141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0D2C3F"/>
            </a:gs>
            <a:gs pos="100000">
              <a:srgbClr val="0A0D16"/>
            </a:gs>
          </a:gsLst>
          <a:lin ang="5400000" scaled="0"/>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6F3440B-5A16-A540-A73B-E2843F6F8D1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EE3492B-B937-5544-B7BE-F549DEEE0B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497543-4697-1848-B9DB-4347805E70C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C8553D-62A4-B94A-B303-E17560B89933}" type="datetimeFigureOut">
              <a:rPr lang="en-US" smtClean="0"/>
              <a:t>6/17/22</a:t>
            </a:fld>
            <a:endParaRPr lang="en-US"/>
          </a:p>
        </p:txBody>
      </p:sp>
      <p:sp>
        <p:nvSpPr>
          <p:cNvPr id="5" name="Footer Placeholder 4">
            <a:extLst>
              <a:ext uri="{FF2B5EF4-FFF2-40B4-BE49-F238E27FC236}">
                <a16:creationId xmlns:a16="http://schemas.microsoft.com/office/drawing/2014/main" id="{8F4E7059-0CB6-4C4B-A8AB-AC448C5FF46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74590A7-E062-1742-85F0-5B0DC06F757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D83873-0113-8245-97F4-C750E410A22C}" type="slidenum">
              <a:rPr lang="en-US" smtClean="0"/>
              <a:t>‹#›</a:t>
            </a:fld>
            <a:endParaRPr lang="en-US"/>
          </a:p>
        </p:txBody>
      </p:sp>
    </p:spTree>
    <p:extLst>
      <p:ext uri="{BB962C8B-B14F-4D97-AF65-F5344CB8AC3E}">
        <p14:creationId xmlns:p14="http://schemas.microsoft.com/office/powerpoint/2010/main" val="42125460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6" r:id="rId15"/>
    <p:sldLayoutId id="2147483667" r:id="rId16"/>
    <p:sldLayoutId id="2147483669" r:id="rId17"/>
    <p:sldLayoutId id="2147483670" r:id="rId18"/>
    <p:sldLayoutId id="2147483671" r:id="rId19"/>
    <p:sldLayoutId id="2147483672" r:id="rId20"/>
    <p:sldLayoutId id="2147483673" r:id="rId2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2.xml"/><Relationship Id="rId1" Type="http://schemas.openxmlformats.org/officeDocument/2006/relationships/tags" Target="../tags/tag1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0.xml"/><Relationship Id="rId4" Type="http://schemas.openxmlformats.org/officeDocument/2006/relationships/hyperlink" Target="https://reacttraining.com/react-router/web/guides/quick-start"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reacttraining.com/react-router/web/example/basic" TargetMode="External"/><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0.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0.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0.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0.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0.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6.xml"/><Relationship Id="rId1" Type="http://schemas.openxmlformats.org/officeDocument/2006/relationships/tags" Target="../tags/tag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hyperlink" Target="https://github.com/ReactTraining/history/blob/master/docs/navigation.md" TargetMode="External"/><Relationship Id="rId2" Type="http://schemas.openxmlformats.org/officeDocument/2006/relationships/notesSlide" Target="../notesSlides/notesSlide13.xml"/><Relationship Id="rId1" Type="http://schemas.openxmlformats.org/officeDocument/2006/relationships/slideLayout" Target="../slideLayouts/slideLayout20.xml"/><Relationship Id="rId4" Type="http://schemas.openxmlformats.org/officeDocument/2006/relationships/hyperlink" Target="https://reacttraining.com/react-router/web/api/withRouter" TargetMode="Externa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20.xml"/><Relationship Id="rId5" Type="http://schemas.openxmlformats.org/officeDocument/2006/relationships/image" Target="../media/image17.png"/><Relationship Id="rId4" Type="http://schemas.openxmlformats.org/officeDocument/2006/relationships/image" Target="../media/image16.png"/></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20.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6.xml"/><Relationship Id="rId1" Type="http://schemas.openxmlformats.org/officeDocument/2006/relationships/tags" Target="../tags/tag16.xml"/></Relationships>
</file>

<file path=ppt/slides/_rels/slide24.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17.xml"/><Relationship Id="rId1" Type="http://schemas.openxmlformats.org/officeDocument/2006/relationships/slideLayout" Target="../slideLayouts/slideLayout2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0.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20.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0.xml"/><Relationship Id="rId1" Type="http://schemas.openxmlformats.org/officeDocument/2006/relationships/slideLayout" Target="../slideLayouts/slideLayout2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0.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0.xml"/></Relationships>
</file>

<file path=ppt/slides/_rels/slide3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4.xml"/><Relationship Id="rId1" Type="http://schemas.openxmlformats.org/officeDocument/2006/relationships/slideLayout" Target="../slideLayouts/slideLayout2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0.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0.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16.xml"/><Relationship Id="rId1" Type="http://schemas.openxmlformats.org/officeDocument/2006/relationships/tags" Target="../tags/tag17.xml"/></Relationships>
</file>

<file path=ppt/slides/_rels/slide3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hyperlink" Target="https://developer.mozilla.org/en-US/docs/Web/API/Fetch_API/Using_Fetch" TargetMode="External"/><Relationship Id="rId1" Type="http://schemas.openxmlformats.org/officeDocument/2006/relationships/slideLayout" Target="../slideLayouts/slideLayout15.xml"/></Relationships>
</file>

<file path=ppt/slides/_rels/slide3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hyperlink" Target="https://developer.mozilla.org/en-US/docs/Web/API/Fetch_API/Using_Fetch" TargetMode="External"/><Relationship Id="rId1" Type="http://schemas.openxmlformats.org/officeDocument/2006/relationships/slideLayout" Target="../slideLayouts/slideLayout15.xml"/></Relationships>
</file>

<file path=ppt/slides/_rels/slide3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5.xml"/></Relationships>
</file>

<file path=ppt/slides/_rels/slide38.xml.rels><?xml version="1.0" encoding="UTF-8" standalone="yes"?>
<Relationships xmlns="http://schemas.openxmlformats.org/package/2006/relationships"><Relationship Id="rId3" Type="http://schemas.openxmlformats.org/officeDocument/2006/relationships/hyperlink" Target="https://tech-services-1000201953.uc.r.appspot.com/developer" TargetMode="External"/><Relationship Id="rId2" Type="http://schemas.openxmlformats.org/officeDocument/2006/relationships/hyperlink" Target="https://tech-services-1000201953.uc.r.appspot.com/developers" TargetMode="External"/><Relationship Id="rId1" Type="http://schemas.openxmlformats.org/officeDocument/2006/relationships/slideLayout" Target="../slideLayouts/slideLayout20.xml"/><Relationship Id="rId4" Type="http://schemas.openxmlformats.org/officeDocument/2006/relationships/image" Target="../media/image9.jpg"/></Relationships>
</file>

<file path=ppt/slides/_rels/slide3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3.xml"/><Relationship Id="rId1" Type="http://schemas.openxmlformats.org/officeDocument/2006/relationships/tags" Target="../tags/tag12.xml"/></Relationships>
</file>

<file path=ppt/slides/_rels/slide4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0.xml"/></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tags" Target="../tags/tag18.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15.xml"/><Relationship Id="rId1" Type="http://schemas.openxmlformats.org/officeDocument/2006/relationships/tags" Target="../tags/tag19.xml"/><Relationship Id="rId4" Type="http://schemas.openxmlformats.org/officeDocument/2006/relationships/image" Target="../media/image28.png"/></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15.xml"/><Relationship Id="rId1" Type="http://schemas.openxmlformats.org/officeDocument/2006/relationships/tags" Target="../tags/tag20.xml"/><Relationship Id="rId4" Type="http://schemas.openxmlformats.org/officeDocument/2006/relationships/image" Target="../media/image28.png"/></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15.xml"/><Relationship Id="rId1" Type="http://schemas.openxmlformats.org/officeDocument/2006/relationships/tags" Target="../tags/tag21.xml"/><Relationship Id="rId4" Type="http://schemas.openxmlformats.org/officeDocument/2006/relationships/image" Target="../media/image28.png"/></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tags" Target="../tags/tag2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19.xml"/><Relationship Id="rId1" Type="http://schemas.openxmlformats.org/officeDocument/2006/relationships/tags" Target="../tags/tag23.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17.xml"/><Relationship Id="rId1" Type="http://schemas.openxmlformats.org/officeDocument/2006/relationships/tags" Target="../tags/tag24.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4.xml"/><Relationship Id="rId1" Type="http://schemas.openxmlformats.org/officeDocument/2006/relationships/tags" Target="../tags/tag13.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6.xml"/><Relationship Id="rId1" Type="http://schemas.openxmlformats.org/officeDocument/2006/relationships/tags" Target="../tags/tag14.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6.xml"/><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a:xfrm>
            <a:off x="616458" y="2209803"/>
            <a:ext cx="11046177" cy="1405641"/>
          </a:xfrm>
        </p:spPr>
        <p:txBody>
          <a:bodyPr/>
          <a:lstStyle/>
          <a:p>
            <a:r>
              <a:rPr lang="en-US" dirty="0"/>
              <a:t>React Routing and Component Lifecycle Methods</a:t>
            </a:r>
          </a:p>
        </p:txBody>
      </p:sp>
      <p:sp>
        <p:nvSpPr>
          <p:cNvPr id="3" name="Text Placeholder 2"/>
          <p:cNvSpPr>
            <a:spLocks noGrp="1"/>
          </p:cNvSpPr>
          <p:nvPr>
            <p:ph type="body" sz="quarter" idx="15"/>
          </p:nvPr>
        </p:nvSpPr>
        <p:spPr>
          <a:xfrm>
            <a:off x="914401" y="4038600"/>
            <a:ext cx="3860796" cy="2108200"/>
          </a:xfrm>
        </p:spPr>
        <p:txBody>
          <a:bodyPr>
            <a:normAutofit/>
          </a:bodyPr>
          <a:lstStyle/>
          <a:p>
            <a:pPr algn="l"/>
            <a:r>
              <a:rPr lang="en-US" sz="1867" dirty="0">
                <a:solidFill>
                  <a:schemeClr val="bg1">
                    <a:lumMod val="85000"/>
                  </a:schemeClr>
                </a:solidFill>
              </a:rPr>
              <a:t>Alind Kumar Jain - 326835</a:t>
            </a:r>
            <a:endParaRPr lang="en-US" sz="1867" dirty="0">
              <a:solidFill>
                <a:schemeClr val="bg1">
                  <a:lumMod val="85000"/>
                </a:schemeClr>
              </a:solidFill>
              <a:latin typeface="+mj-lt"/>
            </a:endParaRPr>
          </a:p>
          <a:p>
            <a:pPr algn="l"/>
            <a:r>
              <a:rPr lang="en-US" sz="1867" dirty="0">
                <a:solidFill>
                  <a:schemeClr val="bg1">
                    <a:lumMod val="85000"/>
                  </a:schemeClr>
                </a:solidFill>
                <a:latin typeface="+mj-lt"/>
              </a:rPr>
              <a:t>Shilpa </a:t>
            </a:r>
            <a:r>
              <a:rPr lang="en-US" sz="1867" dirty="0" err="1">
                <a:solidFill>
                  <a:schemeClr val="bg1">
                    <a:lumMod val="85000"/>
                  </a:schemeClr>
                </a:solidFill>
                <a:latin typeface="+mj-lt"/>
              </a:rPr>
              <a:t>Mandara</a:t>
            </a:r>
            <a:r>
              <a:rPr lang="en-US" sz="1867" dirty="0">
                <a:solidFill>
                  <a:schemeClr val="bg1">
                    <a:lumMod val="85000"/>
                  </a:schemeClr>
                </a:solidFill>
                <a:latin typeface="+mj-lt"/>
              </a:rPr>
              <a:t> – 716650</a:t>
            </a:r>
          </a:p>
          <a:p>
            <a:pPr algn="l"/>
            <a:r>
              <a:rPr lang="en-US" sz="1867" dirty="0">
                <a:solidFill>
                  <a:schemeClr val="bg1">
                    <a:lumMod val="85000"/>
                  </a:schemeClr>
                </a:solidFill>
                <a:latin typeface="+mj-lt"/>
              </a:rPr>
              <a:t>Jason Monroe - 688776</a:t>
            </a:r>
          </a:p>
        </p:txBody>
      </p:sp>
    </p:spTree>
    <p:custDataLst>
      <p:tags r:id="rId1"/>
    </p:custDataLst>
    <p:extLst>
      <p:ext uri="{BB962C8B-B14F-4D97-AF65-F5344CB8AC3E}">
        <p14:creationId xmlns:p14="http://schemas.microsoft.com/office/powerpoint/2010/main" val="28449232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72457" y="381000"/>
            <a:ext cx="11180064" cy="1060704"/>
          </a:xfrm>
          <a:prstGeom prst="rect">
            <a:avLst/>
          </a:prstGeom>
        </p:spPr>
        <p:txBody>
          <a:bodyPr/>
          <a:lstStyle>
            <a:lvl1pPr algn="l" defTabSz="457200" rtl="0" eaLnBrk="1" latinLnBrk="0" hangingPunct="1">
              <a:spcBef>
                <a:spcPct val="0"/>
              </a:spcBef>
              <a:buNone/>
              <a:defRPr sz="2000" b="1" kern="1200" baseline="0">
                <a:solidFill>
                  <a:schemeClr val="bg1"/>
                </a:solidFill>
                <a:latin typeface="+mj-lt"/>
                <a:ea typeface="+mj-ea"/>
                <a:cs typeface="+mj-cs"/>
              </a:defRPr>
            </a:lvl1pPr>
          </a:lstStyle>
          <a:p>
            <a:r>
              <a:rPr lang="en-US" sz="4267" dirty="0"/>
              <a:t>Setting Up React Router</a:t>
            </a:r>
          </a:p>
        </p:txBody>
      </p:sp>
      <p:sp>
        <p:nvSpPr>
          <p:cNvPr id="5" name="Content Placeholder 2"/>
          <p:cNvSpPr txBox="1">
            <a:spLocks/>
          </p:cNvSpPr>
          <p:nvPr/>
        </p:nvSpPr>
        <p:spPr>
          <a:xfrm>
            <a:off x="472458" y="1527589"/>
            <a:ext cx="5353943" cy="4136611"/>
          </a:xfrm>
          <a:prstGeom prst="rect">
            <a:avLst/>
          </a:prstGeom>
        </p:spPr>
        <p:txBody>
          <a:bodyPr>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133" dirty="0">
                <a:solidFill>
                  <a:srgbClr val="C4E3B0"/>
                </a:solidFill>
              </a:rPr>
              <a:t>Step-1</a:t>
            </a:r>
          </a:p>
          <a:p>
            <a:pPr marL="0" indent="0">
              <a:buNone/>
            </a:pPr>
            <a:r>
              <a:rPr lang="en-US" sz="2133" dirty="0">
                <a:solidFill>
                  <a:srgbClr val="C4E3B0"/>
                </a:solidFill>
              </a:rPr>
              <a:t>   Install dependency</a:t>
            </a:r>
          </a:p>
          <a:p>
            <a:pPr marL="0" indent="0">
              <a:buNone/>
            </a:pPr>
            <a:r>
              <a:rPr lang="en-US" sz="2133" dirty="0">
                <a:solidFill>
                  <a:srgbClr val="C4E3B0"/>
                </a:solidFill>
              </a:rPr>
              <a:t>   $ </a:t>
            </a:r>
            <a:r>
              <a:rPr lang="en-US" sz="2133" dirty="0" err="1">
                <a:solidFill>
                  <a:srgbClr val="C4E3B0"/>
                </a:solidFill>
              </a:rPr>
              <a:t>npm</a:t>
            </a:r>
            <a:r>
              <a:rPr lang="en-US" sz="2133" dirty="0">
                <a:solidFill>
                  <a:srgbClr val="C4E3B0"/>
                </a:solidFill>
              </a:rPr>
              <a:t> </a:t>
            </a:r>
            <a:r>
              <a:rPr lang="en-US" sz="2133" dirty="0" err="1">
                <a:solidFill>
                  <a:srgbClr val="C4E3B0"/>
                </a:solidFill>
              </a:rPr>
              <a:t>i</a:t>
            </a:r>
            <a:r>
              <a:rPr lang="en-US" sz="2133" dirty="0">
                <a:solidFill>
                  <a:srgbClr val="C4E3B0"/>
                </a:solidFill>
              </a:rPr>
              <a:t> react-router-</a:t>
            </a:r>
            <a:r>
              <a:rPr lang="en-US" sz="2133" dirty="0" err="1">
                <a:solidFill>
                  <a:srgbClr val="C4E3B0"/>
                </a:solidFill>
              </a:rPr>
              <a:t>dom</a:t>
            </a:r>
            <a:endParaRPr lang="en-US" sz="2133" dirty="0">
              <a:solidFill>
                <a:srgbClr val="C4E3B0"/>
              </a:solidFill>
            </a:endParaRPr>
          </a:p>
          <a:p>
            <a:pPr marL="0" indent="0">
              <a:buNone/>
            </a:pPr>
            <a:r>
              <a:rPr lang="en-US" sz="2133" dirty="0">
                <a:solidFill>
                  <a:srgbClr val="C4E3B0"/>
                </a:solidFill>
              </a:rPr>
              <a:t>   or</a:t>
            </a:r>
          </a:p>
          <a:p>
            <a:pPr marL="0" indent="0">
              <a:buNone/>
            </a:pPr>
            <a:r>
              <a:rPr lang="en-US" sz="2133" dirty="0">
                <a:solidFill>
                  <a:srgbClr val="C4E3B0"/>
                </a:solidFill>
              </a:rPr>
              <a:t>   $ yarn add react-router-</a:t>
            </a:r>
            <a:r>
              <a:rPr lang="en-US" sz="2133" dirty="0" err="1">
                <a:solidFill>
                  <a:srgbClr val="C4E3B0"/>
                </a:solidFill>
              </a:rPr>
              <a:t>dom</a:t>
            </a:r>
            <a:endParaRPr lang="en-US" sz="2133" dirty="0">
              <a:solidFill>
                <a:srgbClr val="C4E3B0"/>
              </a:solidFill>
            </a:endParaRPr>
          </a:p>
          <a:p>
            <a:pPr marL="0" indent="0">
              <a:buNone/>
            </a:pPr>
            <a:endParaRPr lang="en-US" sz="2133" dirty="0">
              <a:solidFill>
                <a:srgbClr val="C4E3B0"/>
              </a:solidFill>
            </a:endParaRPr>
          </a:p>
          <a:p>
            <a:pPr marL="0" indent="0">
              <a:buNone/>
            </a:pPr>
            <a:r>
              <a:rPr lang="en-US" sz="2133" dirty="0">
                <a:solidFill>
                  <a:srgbClr val="C4E3B0"/>
                </a:solidFill>
              </a:rPr>
              <a:t>After running either of these commands</a:t>
            </a:r>
          </a:p>
          <a:p>
            <a:pPr marL="0" indent="0">
              <a:buNone/>
            </a:pPr>
            <a:r>
              <a:rPr lang="en-US" sz="2133" dirty="0">
                <a:solidFill>
                  <a:srgbClr val="C4E3B0"/>
                </a:solidFill>
              </a:rPr>
              <a:t>react-router will be added to your package.json file </a:t>
            </a:r>
          </a:p>
          <a:p>
            <a:pPr marL="0" indent="0">
              <a:buNone/>
            </a:pPr>
            <a:endParaRPr lang="en-US" sz="1200"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69451" y="1441704"/>
            <a:ext cx="5760567" cy="4877731"/>
          </a:xfrm>
          <a:prstGeom prst="rect">
            <a:avLst/>
          </a:prstGeom>
        </p:spPr>
      </p:pic>
      <p:sp>
        <p:nvSpPr>
          <p:cNvPr id="2" name="Rectangle 1">
            <a:extLst>
              <a:ext uri="{FF2B5EF4-FFF2-40B4-BE49-F238E27FC236}">
                <a16:creationId xmlns:a16="http://schemas.microsoft.com/office/drawing/2014/main" id="{4B2DB0A5-32C1-3044-852F-79465DF014E7}"/>
              </a:ext>
            </a:extLst>
          </p:cNvPr>
          <p:cNvSpPr/>
          <p:nvPr/>
        </p:nvSpPr>
        <p:spPr>
          <a:xfrm>
            <a:off x="1474172" y="5517461"/>
            <a:ext cx="3350513" cy="646331"/>
          </a:xfrm>
          <a:prstGeom prst="rect">
            <a:avLst/>
          </a:prstGeom>
        </p:spPr>
        <p:txBody>
          <a:bodyPr wrap="square">
            <a:spAutoFit/>
          </a:bodyPr>
          <a:lstStyle/>
          <a:p>
            <a:r>
              <a:rPr lang="en-US" dirty="0">
                <a:solidFill>
                  <a:schemeClr val="accent2"/>
                </a:solidFill>
                <a:hlinkClick r:id="rId4">
                  <a:extLst>
                    <a:ext uri="{A12FA001-AC4F-418D-AE19-62706E023703}">
                      <ahyp:hlinkClr xmlns:ahyp="http://schemas.microsoft.com/office/drawing/2018/hyperlinkcolor" val="tx"/>
                    </a:ext>
                  </a:extLst>
                </a:hlinkClick>
              </a:rPr>
              <a:t>https://reacttraining.com/react-router/web/guides/quick-start</a:t>
            </a:r>
            <a:endParaRPr lang="en-US" dirty="0">
              <a:solidFill>
                <a:schemeClr val="accent2"/>
              </a:solidFill>
            </a:endParaRPr>
          </a:p>
        </p:txBody>
      </p:sp>
    </p:spTree>
    <p:extLst>
      <p:ext uri="{BB962C8B-B14F-4D97-AF65-F5344CB8AC3E}">
        <p14:creationId xmlns:p14="http://schemas.microsoft.com/office/powerpoint/2010/main" val="21244060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169218" y="132636"/>
            <a:ext cx="4842476" cy="657838"/>
          </a:xfrm>
          <a:prstGeom prst="rect">
            <a:avLst/>
          </a:prstGeom>
        </p:spPr>
        <p:txBody>
          <a:bodyPr/>
          <a:lstStyle>
            <a:lvl1pPr algn="l" defTabSz="457200" rtl="0" eaLnBrk="1" latinLnBrk="0" hangingPunct="1">
              <a:spcBef>
                <a:spcPct val="0"/>
              </a:spcBef>
              <a:buNone/>
              <a:defRPr sz="2000" b="1" kern="1200" baseline="0">
                <a:solidFill>
                  <a:schemeClr val="bg1"/>
                </a:solidFill>
                <a:latin typeface="+mj-lt"/>
                <a:ea typeface="+mj-ea"/>
                <a:cs typeface="+mj-cs"/>
              </a:defRPr>
            </a:lvl1pPr>
          </a:lstStyle>
          <a:p>
            <a:r>
              <a:rPr lang="en-US" sz="4267" dirty="0"/>
              <a:t>Routing Components</a:t>
            </a:r>
          </a:p>
        </p:txBody>
      </p:sp>
      <p:sp>
        <p:nvSpPr>
          <p:cNvPr id="5" name="Content Placeholder 2"/>
          <p:cNvSpPr txBox="1">
            <a:spLocks/>
          </p:cNvSpPr>
          <p:nvPr/>
        </p:nvSpPr>
        <p:spPr>
          <a:xfrm>
            <a:off x="460049" y="682511"/>
            <a:ext cx="5979662" cy="4320773"/>
          </a:xfrm>
          <a:prstGeom prst="rect">
            <a:avLst/>
          </a:prstGeom>
        </p:spPr>
        <p:txBody>
          <a:bodyPr>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nSpc>
                <a:spcPct val="120000"/>
              </a:lnSpc>
              <a:buFont typeface="Wingdings" pitchFamily="2" charset="2"/>
              <a:buChar char="Ø"/>
            </a:pPr>
            <a:r>
              <a:rPr lang="en-US" sz="7466" dirty="0">
                <a:solidFill>
                  <a:srgbClr val="C4E3B0"/>
                </a:solidFill>
              </a:rPr>
              <a:t>Router tag wraps routing system which includes defined route in Routes and Links to those routes</a:t>
            </a:r>
          </a:p>
          <a:p>
            <a:pPr>
              <a:lnSpc>
                <a:spcPct val="120000"/>
              </a:lnSpc>
              <a:buFont typeface="Wingdings" pitchFamily="2" charset="2"/>
              <a:buChar char="Ø"/>
            </a:pPr>
            <a:endParaRPr lang="en-US" sz="7466" dirty="0">
              <a:solidFill>
                <a:srgbClr val="C4E3B0"/>
              </a:solidFill>
            </a:endParaRPr>
          </a:p>
          <a:p>
            <a:pPr>
              <a:lnSpc>
                <a:spcPct val="120000"/>
              </a:lnSpc>
              <a:buFont typeface="Wingdings" pitchFamily="2" charset="2"/>
              <a:buChar char="Ø"/>
            </a:pPr>
            <a:r>
              <a:rPr lang="en-US" sz="7466" dirty="0">
                <a:solidFill>
                  <a:srgbClr val="C4E3B0"/>
                </a:solidFill>
              </a:rPr>
              <a:t>Link tag takes a ‘to’ property which identifies the </a:t>
            </a:r>
            <a:r>
              <a:rPr lang="en-US" sz="7466" dirty="0" err="1">
                <a:solidFill>
                  <a:srgbClr val="C4E3B0"/>
                </a:solidFill>
              </a:rPr>
              <a:t>url</a:t>
            </a:r>
            <a:endParaRPr lang="en-US" sz="7466" dirty="0">
              <a:solidFill>
                <a:srgbClr val="C4E3B0"/>
              </a:solidFill>
            </a:endParaRPr>
          </a:p>
          <a:p>
            <a:pPr>
              <a:lnSpc>
                <a:spcPct val="120000"/>
              </a:lnSpc>
              <a:buFont typeface="Wingdings" pitchFamily="2" charset="2"/>
              <a:buChar char="Ø"/>
            </a:pPr>
            <a:endParaRPr lang="en-US" sz="7466" dirty="0">
              <a:solidFill>
                <a:srgbClr val="C4E3B0"/>
              </a:solidFill>
            </a:endParaRPr>
          </a:p>
          <a:p>
            <a:pPr>
              <a:lnSpc>
                <a:spcPct val="120000"/>
              </a:lnSpc>
              <a:buFont typeface="Wingdings" pitchFamily="2" charset="2"/>
              <a:buChar char="Ø"/>
            </a:pPr>
            <a:r>
              <a:rPr lang="en-US" sz="7466" dirty="0">
                <a:solidFill>
                  <a:srgbClr val="C4E3B0"/>
                </a:solidFill>
              </a:rPr>
              <a:t>Routes tag wraps all the routes that are defined</a:t>
            </a:r>
          </a:p>
          <a:p>
            <a:pPr>
              <a:lnSpc>
                <a:spcPct val="120000"/>
              </a:lnSpc>
              <a:buFont typeface="Wingdings" pitchFamily="2" charset="2"/>
              <a:buChar char="Ø"/>
            </a:pPr>
            <a:endParaRPr lang="en-US" sz="7466" dirty="0">
              <a:solidFill>
                <a:srgbClr val="C4E3B0"/>
              </a:solidFill>
            </a:endParaRPr>
          </a:p>
          <a:p>
            <a:pPr>
              <a:lnSpc>
                <a:spcPct val="120000"/>
              </a:lnSpc>
              <a:buFont typeface="Wingdings" pitchFamily="2" charset="2"/>
              <a:buChar char="Ø"/>
            </a:pPr>
            <a:r>
              <a:rPr lang="en-US" sz="7466" dirty="0">
                <a:solidFill>
                  <a:srgbClr val="C4E3B0"/>
                </a:solidFill>
              </a:rPr>
              <a:t>Each route will be identified in a &lt;Route&gt; component.</a:t>
            </a:r>
          </a:p>
          <a:p>
            <a:pPr>
              <a:lnSpc>
                <a:spcPct val="120000"/>
              </a:lnSpc>
              <a:buFont typeface="Wingdings" pitchFamily="2" charset="2"/>
              <a:buChar char="Ø"/>
            </a:pPr>
            <a:endParaRPr lang="en-US" sz="7466" dirty="0">
              <a:solidFill>
                <a:srgbClr val="C4E3B0"/>
              </a:solidFill>
            </a:endParaRPr>
          </a:p>
          <a:p>
            <a:pPr>
              <a:lnSpc>
                <a:spcPct val="120000"/>
              </a:lnSpc>
              <a:buFont typeface="Wingdings" pitchFamily="2" charset="2"/>
              <a:buChar char="Ø"/>
            </a:pPr>
            <a:r>
              <a:rPr lang="en-US" sz="7466" dirty="0">
                <a:solidFill>
                  <a:srgbClr val="C4E3B0"/>
                </a:solidFill>
              </a:rPr>
              <a:t>The &lt;Route&gt; tag will take a path property and an element property which identifies which component(s) to render</a:t>
            </a:r>
          </a:p>
          <a:p>
            <a:pPr>
              <a:lnSpc>
                <a:spcPct val="120000"/>
              </a:lnSpc>
              <a:buFont typeface="Wingdings" pitchFamily="2" charset="2"/>
              <a:buChar char="Ø"/>
            </a:pPr>
            <a:endParaRPr lang="en-US" sz="7466" dirty="0">
              <a:solidFill>
                <a:srgbClr val="C4E3B0"/>
              </a:solidFill>
            </a:endParaRPr>
          </a:p>
          <a:p>
            <a:pPr>
              <a:lnSpc>
                <a:spcPct val="120000"/>
              </a:lnSpc>
              <a:buFont typeface="Wingdings" pitchFamily="2" charset="2"/>
              <a:buChar char="Ø"/>
            </a:pPr>
            <a:r>
              <a:rPr lang="en-US" sz="7466" dirty="0">
                <a:solidFill>
                  <a:srgbClr val="C4E3B0"/>
                </a:solidFill>
              </a:rPr>
              <a:t>When a path matches the path given to the &lt;Route&gt; component, it will return the component it wraps</a:t>
            </a:r>
          </a:p>
          <a:p>
            <a:pPr>
              <a:buFont typeface="Wingdings" pitchFamily="2" charset="2"/>
              <a:buChar char="Ø"/>
            </a:pPr>
            <a:endParaRPr lang="en-US" altLang="en-US" sz="4267" dirty="0"/>
          </a:p>
          <a:p>
            <a:pPr>
              <a:buFont typeface="Wingdings" pitchFamily="2" charset="2"/>
              <a:buChar char="Ø"/>
            </a:pPr>
            <a:endParaRPr lang="en-US" sz="4267" dirty="0"/>
          </a:p>
        </p:txBody>
      </p:sp>
      <p:sp>
        <p:nvSpPr>
          <p:cNvPr id="6" name="Rectangle 5">
            <a:extLst>
              <a:ext uri="{FF2B5EF4-FFF2-40B4-BE49-F238E27FC236}">
                <a16:creationId xmlns:a16="http://schemas.microsoft.com/office/drawing/2014/main" id="{CB2B7B80-17F5-AF45-AAE9-8A3606EFD902}"/>
              </a:ext>
            </a:extLst>
          </p:cNvPr>
          <p:cNvSpPr/>
          <p:nvPr/>
        </p:nvSpPr>
        <p:spPr>
          <a:xfrm>
            <a:off x="592367" y="5986700"/>
            <a:ext cx="5715026" cy="369332"/>
          </a:xfrm>
          <a:prstGeom prst="rect">
            <a:avLst/>
          </a:prstGeom>
        </p:spPr>
        <p:txBody>
          <a:bodyPr wrap="none">
            <a:spAutoFit/>
          </a:bodyPr>
          <a:lstStyle/>
          <a:p>
            <a:r>
              <a:rPr lang="en-US" dirty="0">
                <a:solidFill>
                  <a:schemeClr val="accent2"/>
                </a:solidFill>
                <a:hlinkClick r:id="rId2">
                  <a:extLst>
                    <a:ext uri="{A12FA001-AC4F-418D-AE19-62706E023703}">
                      <ahyp:hlinkClr xmlns:ahyp="http://schemas.microsoft.com/office/drawing/2018/hyperlinkcolor" val="tx"/>
                    </a:ext>
                  </a:extLst>
                </a:hlinkClick>
              </a:rPr>
              <a:t>https://reacttraining.com/react-router/web/example/basic</a:t>
            </a:r>
            <a:endParaRPr lang="en-US" dirty="0">
              <a:solidFill>
                <a:schemeClr val="accent2"/>
              </a:solidFill>
            </a:endParaRPr>
          </a:p>
        </p:txBody>
      </p:sp>
      <p:sp>
        <p:nvSpPr>
          <p:cNvPr id="10" name="TextBox 9">
            <a:extLst>
              <a:ext uri="{FF2B5EF4-FFF2-40B4-BE49-F238E27FC236}">
                <a16:creationId xmlns:a16="http://schemas.microsoft.com/office/drawing/2014/main" id="{E7A0EF71-EE0A-B093-B95A-0C150AB5D8CD}"/>
              </a:ext>
            </a:extLst>
          </p:cNvPr>
          <p:cNvSpPr txBox="1"/>
          <p:nvPr/>
        </p:nvSpPr>
        <p:spPr>
          <a:xfrm>
            <a:off x="961242" y="6356032"/>
            <a:ext cx="4920001" cy="369332"/>
          </a:xfrm>
          <a:prstGeom prst="rect">
            <a:avLst/>
          </a:prstGeom>
        </p:spPr>
        <p:txBody>
          <a:bodyPr wrap="none">
            <a:spAutoFit/>
          </a:bodyPr>
          <a:lstStyle>
            <a:defPPr>
              <a:defRPr lang="en-US"/>
            </a:defPPr>
            <a:lvl1pPr>
              <a:defRPr>
                <a:solidFill>
                  <a:schemeClr val="accent2"/>
                </a:solidFill>
              </a:defRPr>
            </a:lvl1pPr>
          </a:lstStyle>
          <a:p>
            <a:r>
              <a:rPr lang="en-US" dirty="0"/>
              <a:t>https://</a:t>
            </a:r>
            <a:r>
              <a:rPr lang="en-US" dirty="0" err="1"/>
              <a:t>reactrouter.com</a:t>
            </a:r>
            <a:r>
              <a:rPr lang="en-US" dirty="0"/>
              <a:t>/docs/</a:t>
            </a:r>
            <a:r>
              <a:rPr lang="en-US" dirty="0" err="1"/>
              <a:t>en</a:t>
            </a:r>
            <a:r>
              <a:rPr lang="en-US" dirty="0"/>
              <a:t>/v6/upgrading/v5</a:t>
            </a:r>
          </a:p>
        </p:txBody>
      </p:sp>
      <p:pic>
        <p:nvPicPr>
          <p:cNvPr id="7" name="Picture 6">
            <a:extLst>
              <a:ext uri="{FF2B5EF4-FFF2-40B4-BE49-F238E27FC236}">
                <a16:creationId xmlns:a16="http://schemas.microsoft.com/office/drawing/2014/main" id="{2F3703F3-6322-1D5D-D499-276CFC61A626}"/>
              </a:ext>
            </a:extLst>
          </p:cNvPr>
          <p:cNvPicPr>
            <a:picLocks noChangeAspect="1"/>
          </p:cNvPicPr>
          <p:nvPr/>
        </p:nvPicPr>
        <p:blipFill>
          <a:blip r:embed="rId3"/>
          <a:stretch>
            <a:fillRect/>
          </a:stretch>
        </p:blipFill>
        <p:spPr>
          <a:xfrm>
            <a:off x="7100318" y="0"/>
            <a:ext cx="5091682" cy="6858000"/>
          </a:xfrm>
          <a:prstGeom prst="rect">
            <a:avLst/>
          </a:prstGeom>
        </p:spPr>
      </p:pic>
    </p:spTree>
    <p:extLst>
      <p:ext uri="{BB962C8B-B14F-4D97-AF65-F5344CB8AC3E}">
        <p14:creationId xmlns:p14="http://schemas.microsoft.com/office/powerpoint/2010/main" val="3893808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p:tgtEl>
                                          <p:spTgt spid="5">
                                            <p:txEl>
                                              <p:pRg st="0" end="0"/>
                                            </p:txEl>
                                          </p:spTgt>
                                        </p:tgtEl>
                                        <p:attrNameLst>
                                          <p:attrName>ppt_y</p:attrName>
                                        </p:attrNameLst>
                                      </p:cBhvr>
                                      <p:tavLst>
                                        <p:tav tm="0">
                                          <p:val>
                                            <p:strVal val="#ppt_y+#ppt_h*1.125000"/>
                                          </p:val>
                                        </p:tav>
                                        <p:tav tm="100000">
                                          <p:val>
                                            <p:strVal val="#ppt_y"/>
                                          </p:val>
                                        </p:tav>
                                      </p:tavLst>
                                    </p:anim>
                                    <p:animEffect transition="in" filter="wipe(up)">
                                      <p:cBhvr>
                                        <p:cTn id="8" dur="500"/>
                                        <p:tgtEl>
                                          <p:spTgt spid="5">
                                            <p:txEl>
                                              <p:pRg st="0" end="0"/>
                                            </p:txEl>
                                          </p:spTgt>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 calcmode="lin" valueType="num">
                                      <p:cBhvr additive="base">
                                        <p:cTn id="13" dur="500"/>
                                        <p:tgtEl>
                                          <p:spTgt spid="5">
                                            <p:txEl>
                                              <p:pRg st="2" end="2"/>
                                            </p:txEl>
                                          </p:spTgt>
                                        </p:tgtEl>
                                        <p:attrNameLst>
                                          <p:attrName>ppt_y</p:attrName>
                                        </p:attrNameLst>
                                      </p:cBhvr>
                                      <p:tavLst>
                                        <p:tav tm="0">
                                          <p:val>
                                            <p:strVal val="#ppt_y+#ppt_h*1.125000"/>
                                          </p:val>
                                        </p:tav>
                                        <p:tav tm="100000">
                                          <p:val>
                                            <p:strVal val="#ppt_y"/>
                                          </p:val>
                                        </p:tav>
                                      </p:tavLst>
                                    </p:anim>
                                    <p:animEffect transition="in" filter="wipe(up)">
                                      <p:cBhvr>
                                        <p:cTn id="14" dur="500"/>
                                        <p:tgtEl>
                                          <p:spTgt spid="5">
                                            <p:txEl>
                                              <p:pRg st="2" end="2"/>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grpId="0"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anim calcmode="lin" valueType="num">
                                      <p:cBhvr additive="base">
                                        <p:cTn id="19" dur="500"/>
                                        <p:tgtEl>
                                          <p:spTgt spid="5">
                                            <p:txEl>
                                              <p:pRg st="4" end="4"/>
                                            </p:txEl>
                                          </p:spTgt>
                                        </p:tgtEl>
                                        <p:attrNameLst>
                                          <p:attrName>ppt_y</p:attrName>
                                        </p:attrNameLst>
                                      </p:cBhvr>
                                      <p:tavLst>
                                        <p:tav tm="0">
                                          <p:val>
                                            <p:strVal val="#ppt_y+#ppt_h*1.125000"/>
                                          </p:val>
                                        </p:tav>
                                        <p:tav tm="100000">
                                          <p:val>
                                            <p:strVal val="#ppt_y"/>
                                          </p:val>
                                        </p:tav>
                                      </p:tavLst>
                                    </p:anim>
                                    <p:animEffect transition="in" filter="wipe(up)">
                                      <p:cBhvr>
                                        <p:cTn id="20" dur="500"/>
                                        <p:tgtEl>
                                          <p:spTgt spid="5">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grpId="0" nodeType="clickEffect">
                                  <p:stCondLst>
                                    <p:cond delay="0"/>
                                  </p:stCondLst>
                                  <p:childTnLst>
                                    <p:set>
                                      <p:cBhvr>
                                        <p:cTn id="24" dur="1" fill="hold">
                                          <p:stCondLst>
                                            <p:cond delay="0"/>
                                          </p:stCondLst>
                                        </p:cTn>
                                        <p:tgtEl>
                                          <p:spTgt spid="5">
                                            <p:txEl>
                                              <p:pRg st="6" end="6"/>
                                            </p:txEl>
                                          </p:spTgt>
                                        </p:tgtEl>
                                        <p:attrNameLst>
                                          <p:attrName>style.visibility</p:attrName>
                                        </p:attrNameLst>
                                      </p:cBhvr>
                                      <p:to>
                                        <p:strVal val="visible"/>
                                      </p:to>
                                    </p:set>
                                    <p:anim calcmode="lin" valueType="num">
                                      <p:cBhvr additive="base">
                                        <p:cTn id="25" dur="500"/>
                                        <p:tgtEl>
                                          <p:spTgt spid="5">
                                            <p:txEl>
                                              <p:pRg st="6" end="6"/>
                                            </p:txEl>
                                          </p:spTgt>
                                        </p:tgtEl>
                                        <p:attrNameLst>
                                          <p:attrName>ppt_y</p:attrName>
                                        </p:attrNameLst>
                                      </p:cBhvr>
                                      <p:tavLst>
                                        <p:tav tm="0">
                                          <p:val>
                                            <p:strVal val="#ppt_y+#ppt_h*1.125000"/>
                                          </p:val>
                                        </p:tav>
                                        <p:tav tm="100000">
                                          <p:val>
                                            <p:strVal val="#ppt_y"/>
                                          </p:val>
                                        </p:tav>
                                      </p:tavLst>
                                    </p:anim>
                                    <p:animEffect transition="in" filter="wipe(up)">
                                      <p:cBhvr>
                                        <p:cTn id="26" dur="500"/>
                                        <p:tgtEl>
                                          <p:spTgt spid="5">
                                            <p:txEl>
                                              <p:pRg st="6" end="6"/>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2" presetClass="entr" presetSubtype="4" fill="hold" grpId="0" nodeType="clickEffect">
                                  <p:stCondLst>
                                    <p:cond delay="0"/>
                                  </p:stCondLst>
                                  <p:childTnLst>
                                    <p:set>
                                      <p:cBhvr>
                                        <p:cTn id="30" dur="1" fill="hold">
                                          <p:stCondLst>
                                            <p:cond delay="0"/>
                                          </p:stCondLst>
                                        </p:cTn>
                                        <p:tgtEl>
                                          <p:spTgt spid="5">
                                            <p:txEl>
                                              <p:pRg st="8" end="8"/>
                                            </p:txEl>
                                          </p:spTgt>
                                        </p:tgtEl>
                                        <p:attrNameLst>
                                          <p:attrName>style.visibility</p:attrName>
                                        </p:attrNameLst>
                                      </p:cBhvr>
                                      <p:to>
                                        <p:strVal val="visible"/>
                                      </p:to>
                                    </p:set>
                                    <p:anim calcmode="lin" valueType="num">
                                      <p:cBhvr additive="base">
                                        <p:cTn id="31" dur="500"/>
                                        <p:tgtEl>
                                          <p:spTgt spid="5">
                                            <p:txEl>
                                              <p:pRg st="8" end="8"/>
                                            </p:txEl>
                                          </p:spTgt>
                                        </p:tgtEl>
                                        <p:attrNameLst>
                                          <p:attrName>ppt_y</p:attrName>
                                        </p:attrNameLst>
                                      </p:cBhvr>
                                      <p:tavLst>
                                        <p:tav tm="0">
                                          <p:val>
                                            <p:strVal val="#ppt_y+#ppt_h*1.125000"/>
                                          </p:val>
                                        </p:tav>
                                        <p:tav tm="100000">
                                          <p:val>
                                            <p:strVal val="#ppt_y"/>
                                          </p:val>
                                        </p:tav>
                                      </p:tavLst>
                                    </p:anim>
                                    <p:animEffect transition="in" filter="wipe(up)">
                                      <p:cBhvr>
                                        <p:cTn id="32" dur="500"/>
                                        <p:tgtEl>
                                          <p:spTgt spid="5">
                                            <p:txEl>
                                              <p:pRg st="8" end="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4" fill="hold" grpId="0" nodeType="clickEffect">
                                  <p:stCondLst>
                                    <p:cond delay="0"/>
                                  </p:stCondLst>
                                  <p:childTnLst>
                                    <p:set>
                                      <p:cBhvr>
                                        <p:cTn id="36" dur="1" fill="hold">
                                          <p:stCondLst>
                                            <p:cond delay="0"/>
                                          </p:stCondLst>
                                        </p:cTn>
                                        <p:tgtEl>
                                          <p:spTgt spid="5">
                                            <p:txEl>
                                              <p:pRg st="10" end="10"/>
                                            </p:txEl>
                                          </p:spTgt>
                                        </p:tgtEl>
                                        <p:attrNameLst>
                                          <p:attrName>style.visibility</p:attrName>
                                        </p:attrNameLst>
                                      </p:cBhvr>
                                      <p:to>
                                        <p:strVal val="visible"/>
                                      </p:to>
                                    </p:set>
                                    <p:anim calcmode="lin" valueType="num">
                                      <p:cBhvr additive="base">
                                        <p:cTn id="37" dur="500"/>
                                        <p:tgtEl>
                                          <p:spTgt spid="5">
                                            <p:txEl>
                                              <p:pRg st="10" end="10"/>
                                            </p:txEl>
                                          </p:spTgt>
                                        </p:tgtEl>
                                        <p:attrNameLst>
                                          <p:attrName>ppt_y</p:attrName>
                                        </p:attrNameLst>
                                      </p:cBhvr>
                                      <p:tavLst>
                                        <p:tav tm="0">
                                          <p:val>
                                            <p:strVal val="#ppt_y+#ppt_h*1.125000"/>
                                          </p:val>
                                        </p:tav>
                                        <p:tav tm="100000">
                                          <p:val>
                                            <p:strVal val="#ppt_y"/>
                                          </p:val>
                                        </p:tav>
                                      </p:tavLst>
                                    </p:anim>
                                    <p:animEffect transition="in" filter="wipe(up)">
                                      <p:cBhvr>
                                        <p:cTn id="38" dur="500"/>
                                        <p:tgtEl>
                                          <p:spTgt spid="5">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3541095" y="1708890"/>
            <a:ext cx="4740024" cy="849484"/>
          </a:xfrm>
          <a:prstGeom prst="rect">
            <a:avLst/>
          </a:prstGeom>
        </p:spPr>
        <p:txBody>
          <a:bodyPr>
            <a:normAutofit fontScale="925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133" dirty="0">
                <a:solidFill>
                  <a:srgbClr val="C4E3B0"/>
                </a:solidFill>
              </a:rPr>
              <a:t>Router (</a:t>
            </a:r>
            <a:r>
              <a:rPr lang="en-US" sz="2133" dirty="0" err="1">
                <a:solidFill>
                  <a:srgbClr val="C4E3B0"/>
                </a:solidFill>
              </a:rPr>
              <a:t>BrowserRouter</a:t>
            </a:r>
            <a:r>
              <a:rPr lang="en-US" sz="2133" dirty="0">
                <a:solidFill>
                  <a:srgbClr val="C4E3B0"/>
                </a:solidFill>
              </a:rPr>
              <a:t>), Routes, Link and Route come from react-router-</a:t>
            </a:r>
            <a:r>
              <a:rPr lang="en-US" sz="2133" dirty="0" err="1">
                <a:solidFill>
                  <a:srgbClr val="C4E3B0"/>
                </a:solidFill>
              </a:rPr>
              <a:t>dom</a:t>
            </a:r>
            <a:r>
              <a:rPr lang="en-US" sz="2133" dirty="0">
                <a:solidFill>
                  <a:srgbClr val="C4E3B0"/>
                </a:solidFill>
              </a:rPr>
              <a:t> (&gt;=v6)</a:t>
            </a:r>
          </a:p>
          <a:p>
            <a:endParaRPr lang="en-US" sz="2133" dirty="0">
              <a:solidFill>
                <a:srgbClr val="C4E3B0"/>
              </a:solidFill>
            </a:endParaRPr>
          </a:p>
          <a:p>
            <a:endParaRPr lang="en-US" sz="2133" dirty="0">
              <a:solidFill>
                <a:srgbClr val="C4E3B0"/>
              </a:solidFill>
            </a:endParaRPr>
          </a:p>
        </p:txBody>
      </p:sp>
      <p:sp>
        <p:nvSpPr>
          <p:cNvPr id="2" name="TextBox 1"/>
          <p:cNvSpPr txBox="1"/>
          <p:nvPr/>
        </p:nvSpPr>
        <p:spPr>
          <a:xfrm>
            <a:off x="4474047" y="297401"/>
            <a:ext cx="2874120" cy="584775"/>
          </a:xfrm>
          <a:prstGeom prst="rect">
            <a:avLst/>
          </a:prstGeom>
          <a:noFill/>
        </p:spPr>
        <p:txBody>
          <a:bodyPr wrap="none" rtlCol="0">
            <a:spAutoFit/>
          </a:bodyPr>
          <a:lstStyle/>
          <a:p>
            <a:r>
              <a:rPr lang="en-US" sz="3200" dirty="0">
                <a:solidFill>
                  <a:schemeClr val="bg1"/>
                </a:solidFill>
              </a:rPr>
              <a:t>Routing Imports</a:t>
            </a:r>
            <a:endParaRPr lang="en-US" sz="2400" dirty="0"/>
          </a:p>
        </p:txBody>
      </p:sp>
      <p:pic>
        <p:nvPicPr>
          <p:cNvPr id="3" name="Picture 2">
            <a:extLst>
              <a:ext uri="{FF2B5EF4-FFF2-40B4-BE49-F238E27FC236}">
                <a16:creationId xmlns:a16="http://schemas.microsoft.com/office/drawing/2014/main" id="{B7685E1C-400C-AA61-5FE1-3FA712565175}"/>
              </a:ext>
            </a:extLst>
          </p:cNvPr>
          <p:cNvPicPr>
            <a:picLocks noChangeAspect="1"/>
          </p:cNvPicPr>
          <p:nvPr/>
        </p:nvPicPr>
        <p:blipFill rotWithShape="1">
          <a:blip r:embed="rId3"/>
          <a:srcRect t="5147"/>
          <a:stretch/>
        </p:blipFill>
        <p:spPr>
          <a:xfrm>
            <a:off x="2965450" y="3078121"/>
            <a:ext cx="6261100" cy="2312899"/>
          </a:xfrm>
          <a:prstGeom prst="rect">
            <a:avLst/>
          </a:prstGeom>
        </p:spPr>
      </p:pic>
    </p:spTree>
    <p:extLst>
      <p:ext uri="{BB962C8B-B14F-4D97-AF65-F5344CB8AC3E}">
        <p14:creationId xmlns:p14="http://schemas.microsoft.com/office/powerpoint/2010/main" val="29728924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0" y="394594"/>
            <a:ext cx="10515600" cy="1008905"/>
          </a:xfrm>
        </p:spPr>
        <p:txBody>
          <a:bodyPr/>
          <a:lstStyle/>
          <a:p>
            <a:pPr algn="ctr"/>
            <a:r>
              <a:rPr lang="en-US" dirty="0"/>
              <a:t>    </a:t>
            </a:r>
            <a:r>
              <a:rPr lang="en-US" sz="4267" dirty="0"/>
              <a:t>&lt;HashRouter&gt; Vs &lt;BrowserRouter&gt;</a:t>
            </a:r>
          </a:p>
        </p:txBody>
      </p:sp>
      <p:sp>
        <p:nvSpPr>
          <p:cNvPr id="5" name="Content Placeholder 2"/>
          <p:cNvSpPr txBox="1">
            <a:spLocks/>
          </p:cNvSpPr>
          <p:nvPr/>
        </p:nvSpPr>
        <p:spPr>
          <a:xfrm>
            <a:off x="538715" y="1233782"/>
            <a:ext cx="10504967" cy="2450361"/>
          </a:xfrm>
          <a:prstGeom prst="rect">
            <a:avLst/>
          </a:prstGeom>
        </p:spPr>
        <p:txBody>
          <a:bodyPr>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133" dirty="0">
                <a:solidFill>
                  <a:srgbClr val="C4E3B0"/>
                </a:solidFill>
              </a:rPr>
              <a:t>One builds classic URLs, the other builds URLs with the hash,as shown.</a:t>
            </a:r>
          </a:p>
          <a:p>
            <a:r>
              <a:rPr lang="en-US" sz="2133" dirty="0">
                <a:solidFill>
                  <a:srgbClr val="C4E3B0"/>
                </a:solidFill>
              </a:rPr>
              <a:t>Which one to use basically depends on, which browser is in action.</a:t>
            </a:r>
          </a:p>
          <a:p>
            <a:r>
              <a:rPr lang="en-US" sz="2133" dirty="0">
                <a:solidFill>
                  <a:srgbClr val="C4E3B0"/>
                </a:solidFill>
              </a:rPr>
              <a:t>&lt;BrowserRouter&gt; uses History API, which is not supported by IE9 and below.</a:t>
            </a:r>
          </a:p>
          <a:p>
            <a:r>
              <a:rPr lang="en-US" sz="2133" dirty="0">
                <a:solidFill>
                  <a:srgbClr val="C4E3B0"/>
                </a:solidFill>
              </a:rPr>
              <a:t>The History API lets you interact with the browser history, trigger the browser navigation methods and change the address bar content.</a:t>
            </a:r>
          </a:p>
          <a:p>
            <a:endParaRPr lang="en-US" sz="1867"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0638" y="3815944"/>
            <a:ext cx="9152912" cy="1961339"/>
          </a:xfrm>
          <a:prstGeom prst="rect">
            <a:avLst/>
          </a:prstGeom>
        </p:spPr>
      </p:pic>
    </p:spTree>
    <p:extLst>
      <p:ext uri="{BB962C8B-B14F-4D97-AF65-F5344CB8AC3E}">
        <p14:creationId xmlns:p14="http://schemas.microsoft.com/office/powerpoint/2010/main" val="24112897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1B527-EA49-6742-8825-7DED866D2D15}"/>
              </a:ext>
            </a:extLst>
          </p:cNvPr>
          <p:cNvSpPr>
            <a:spLocks noGrp="1"/>
          </p:cNvSpPr>
          <p:nvPr>
            <p:ph type="title"/>
          </p:nvPr>
        </p:nvSpPr>
        <p:spPr>
          <a:xfrm>
            <a:off x="497779" y="330261"/>
            <a:ext cx="11186220" cy="607259"/>
          </a:xfrm>
        </p:spPr>
        <p:txBody>
          <a:bodyPr/>
          <a:lstStyle/>
          <a:p>
            <a:pPr algn="ctr"/>
            <a:r>
              <a:rPr lang="en-US" dirty="0"/>
              <a:t>Code Along Practice – Navbar for hello-react</a:t>
            </a:r>
          </a:p>
        </p:txBody>
      </p:sp>
      <p:sp>
        <p:nvSpPr>
          <p:cNvPr id="3" name="Text Placeholder 2">
            <a:extLst>
              <a:ext uri="{FF2B5EF4-FFF2-40B4-BE49-F238E27FC236}">
                <a16:creationId xmlns:a16="http://schemas.microsoft.com/office/drawing/2014/main" id="{9188C8EE-9EE3-F246-91B7-3118444C624B}"/>
              </a:ext>
            </a:extLst>
          </p:cNvPr>
          <p:cNvSpPr>
            <a:spLocks noGrp="1"/>
          </p:cNvSpPr>
          <p:nvPr>
            <p:ph type="body" sz="quarter" idx="13"/>
          </p:nvPr>
        </p:nvSpPr>
        <p:spPr>
          <a:xfrm>
            <a:off x="2453268" y="1137831"/>
            <a:ext cx="9230731" cy="3902520"/>
          </a:xfrm>
        </p:spPr>
        <p:txBody>
          <a:bodyPr>
            <a:normAutofit/>
          </a:bodyPr>
          <a:lstStyle/>
          <a:p>
            <a:pPr marL="742950" indent="-742950">
              <a:buAutoNum type="arabicPeriod"/>
            </a:pPr>
            <a:r>
              <a:rPr lang="en-US" sz="2800" dirty="0">
                <a:latin typeface="Arial" panose="020B0604020202020204" pitchFamily="34" charset="0"/>
                <a:cs typeface="Arial" panose="020B0604020202020204" pitchFamily="34" charset="0"/>
              </a:rPr>
              <a:t>Install routing in app (</a:t>
            </a:r>
            <a:r>
              <a:rPr lang="en-US" sz="2800" dirty="0" err="1">
                <a:solidFill>
                  <a:srgbClr val="C4E3B0"/>
                </a:solidFill>
              </a:rPr>
              <a:t>npm</a:t>
            </a:r>
            <a:r>
              <a:rPr lang="en-US" sz="2800" dirty="0">
                <a:solidFill>
                  <a:srgbClr val="C4E3B0"/>
                </a:solidFill>
              </a:rPr>
              <a:t> </a:t>
            </a:r>
            <a:r>
              <a:rPr lang="en-US" sz="2800" dirty="0" err="1">
                <a:solidFill>
                  <a:srgbClr val="C4E3B0"/>
                </a:solidFill>
              </a:rPr>
              <a:t>i</a:t>
            </a:r>
            <a:r>
              <a:rPr lang="en-US" sz="2800" dirty="0">
                <a:solidFill>
                  <a:srgbClr val="C4E3B0"/>
                </a:solidFill>
              </a:rPr>
              <a:t> react-router-</a:t>
            </a:r>
            <a:r>
              <a:rPr lang="en-US" sz="2800" dirty="0" err="1">
                <a:solidFill>
                  <a:srgbClr val="C4E3B0"/>
                </a:solidFill>
              </a:rPr>
              <a:t>dom</a:t>
            </a:r>
            <a:r>
              <a:rPr lang="en-US" sz="2800" dirty="0">
                <a:solidFill>
                  <a:schemeClr val="bg1"/>
                </a:solidFill>
              </a:rPr>
              <a:t>)</a:t>
            </a:r>
            <a:endParaRPr lang="en-US" sz="2800" dirty="0">
              <a:solidFill>
                <a:schemeClr val="bg1"/>
              </a:solidFill>
              <a:latin typeface="Arial" panose="020B0604020202020204" pitchFamily="34" charset="0"/>
              <a:cs typeface="Arial" panose="020B0604020202020204" pitchFamily="34" charset="0"/>
            </a:endParaRPr>
          </a:p>
          <a:p>
            <a:pPr marL="742950" indent="-742950">
              <a:buFont typeface="Arial" panose="020B0604020202020204" pitchFamily="34" charset="0"/>
              <a:buAutoNum type="arabicPeriod"/>
            </a:pPr>
            <a:r>
              <a:rPr lang="en-US" sz="2800" dirty="0">
                <a:latin typeface="Arial" panose="020B0604020202020204" pitchFamily="34" charset="0"/>
                <a:cs typeface="Arial" panose="020B0604020202020204" pitchFamily="34" charset="0"/>
              </a:rPr>
              <a:t>Migrate App render to a new Home component</a:t>
            </a:r>
          </a:p>
          <a:p>
            <a:pPr marL="742950" indent="-742950">
              <a:buFont typeface="Arial" panose="020B0604020202020204" pitchFamily="34" charset="0"/>
              <a:buAutoNum type="arabicPeriod"/>
            </a:pPr>
            <a:r>
              <a:rPr lang="en-US" sz="2800" dirty="0">
                <a:latin typeface="Arial" panose="020B0604020202020204" pitchFamily="34" charset="0"/>
                <a:cs typeface="Arial" panose="020B0604020202020204" pitchFamily="34" charset="0"/>
              </a:rPr>
              <a:t>Create a new functional component called Navbar that contains a bootstrap navbar with &lt;Link /&gt; elements that navigate to each of the above Components.</a:t>
            </a:r>
          </a:p>
          <a:p>
            <a:pPr marL="742950" indent="-742950">
              <a:buAutoNum type="arabicPeriod"/>
            </a:pPr>
            <a:r>
              <a:rPr lang="en-US" sz="2800" dirty="0">
                <a:latin typeface="Arial" panose="020B0604020202020204" pitchFamily="34" charset="0"/>
                <a:cs typeface="Arial" panose="020B0604020202020204" pitchFamily="34" charset="0"/>
              </a:rPr>
              <a:t>Create routes for Home, </a:t>
            </a:r>
            <a:r>
              <a:rPr lang="en-US" sz="2800" dirty="0" err="1">
                <a:latin typeface="Arial" panose="020B0604020202020204" pitchFamily="34" charset="0"/>
                <a:cs typeface="Arial" panose="020B0604020202020204" pitchFamily="34" charset="0"/>
              </a:rPr>
              <a:t>DisplayBios</a:t>
            </a:r>
            <a:r>
              <a:rPr lang="en-US" sz="2800" dirty="0">
                <a:latin typeface="Arial" panose="020B0604020202020204" pitchFamily="34" charset="0"/>
                <a:cs typeface="Arial" panose="020B0604020202020204" pitchFamily="34" charset="0"/>
              </a:rPr>
              <a:t> and </a:t>
            </a:r>
            <a:r>
              <a:rPr lang="en-US" sz="2800" dirty="0" err="1">
                <a:latin typeface="Arial" panose="020B0604020202020204" pitchFamily="34" charset="0"/>
                <a:cs typeface="Arial" panose="020B0604020202020204" pitchFamily="34" charset="0"/>
              </a:rPr>
              <a:t>AddDeveloper</a:t>
            </a:r>
            <a:r>
              <a:rPr lang="en-US" sz="2800" dirty="0">
                <a:latin typeface="Arial" panose="020B0604020202020204" pitchFamily="34" charset="0"/>
                <a:cs typeface="Arial" panose="020B0604020202020204" pitchFamily="34" charset="0"/>
              </a:rPr>
              <a:t> inside of </a:t>
            </a:r>
            <a:r>
              <a:rPr lang="en-US" sz="2800" dirty="0" err="1">
                <a:latin typeface="Arial" panose="020B0604020202020204" pitchFamily="34" charset="0"/>
                <a:cs typeface="Arial" panose="020B0604020202020204" pitchFamily="34" charset="0"/>
              </a:rPr>
              <a:t>App.js</a:t>
            </a:r>
            <a:endParaRPr lang="en-US" sz="2800" dirty="0">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DD41398B-2AB0-A442-AD24-DE8883ED629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97785" y="330261"/>
            <a:ext cx="1589293" cy="1589293"/>
          </a:xfrm>
          <a:prstGeom prst="rect">
            <a:avLst/>
          </a:prstGeom>
        </p:spPr>
      </p:pic>
    </p:spTree>
    <p:extLst>
      <p:ext uri="{BB962C8B-B14F-4D97-AF65-F5344CB8AC3E}">
        <p14:creationId xmlns:p14="http://schemas.microsoft.com/office/powerpoint/2010/main" val="13690885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dissolv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dissolv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9DC77-30DC-8741-BF5D-DF4DA37058D4}"/>
              </a:ext>
            </a:extLst>
          </p:cNvPr>
          <p:cNvSpPr>
            <a:spLocks noGrp="1"/>
          </p:cNvSpPr>
          <p:nvPr>
            <p:ph type="title"/>
          </p:nvPr>
        </p:nvSpPr>
        <p:spPr>
          <a:xfrm>
            <a:off x="1392730" y="330261"/>
            <a:ext cx="2702615" cy="607259"/>
          </a:xfrm>
        </p:spPr>
        <p:txBody>
          <a:bodyPr/>
          <a:lstStyle/>
          <a:p>
            <a:pPr algn="ctr"/>
            <a:r>
              <a:rPr lang="en-US" dirty="0" err="1"/>
              <a:t>Home.js</a:t>
            </a:r>
            <a:endParaRPr lang="en-US" dirty="0"/>
          </a:p>
        </p:txBody>
      </p:sp>
      <p:pic>
        <p:nvPicPr>
          <p:cNvPr id="4" name="Picture 3">
            <a:extLst>
              <a:ext uri="{FF2B5EF4-FFF2-40B4-BE49-F238E27FC236}">
                <a16:creationId xmlns:a16="http://schemas.microsoft.com/office/drawing/2014/main" id="{A30B11F6-0571-AD42-90C7-C5A3BEAC64DE}"/>
              </a:ext>
            </a:extLst>
          </p:cNvPr>
          <p:cNvPicPr>
            <a:picLocks noChangeAspect="1"/>
          </p:cNvPicPr>
          <p:nvPr/>
        </p:nvPicPr>
        <p:blipFill>
          <a:blip r:embed="rId2"/>
          <a:stretch>
            <a:fillRect/>
          </a:stretch>
        </p:blipFill>
        <p:spPr>
          <a:xfrm>
            <a:off x="5289659" y="0"/>
            <a:ext cx="6902341" cy="6858000"/>
          </a:xfrm>
          <a:prstGeom prst="rect">
            <a:avLst/>
          </a:prstGeom>
        </p:spPr>
      </p:pic>
    </p:spTree>
    <p:extLst>
      <p:ext uri="{BB962C8B-B14F-4D97-AF65-F5344CB8AC3E}">
        <p14:creationId xmlns:p14="http://schemas.microsoft.com/office/powerpoint/2010/main" val="36559187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D0065E1-D073-734B-ABCD-28AF8F78F24F}"/>
              </a:ext>
            </a:extLst>
          </p:cNvPr>
          <p:cNvPicPr>
            <a:picLocks noChangeAspect="1"/>
          </p:cNvPicPr>
          <p:nvPr/>
        </p:nvPicPr>
        <p:blipFill>
          <a:blip r:embed="rId2"/>
          <a:stretch>
            <a:fillRect/>
          </a:stretch>
        </p:blipFill>
        <p:spPr>
          <a:xfrm>
            <a:off x="319631" y="0"/>
            <a:ext cx="11552738" cy="6858000"/>
          </a:xfrm>
          <a:prstGeom prst="rect">
            <a:avLst/>
          </a:prstGeom>
        </p:spPr>
      </p:pic>
      <p:sp>
        <p:nvSpPr>
          <p:cNvPr id="2" name="Title 1">
            <a:extLst>
              <a:ext uri="{FF2B5EF4-FFF2-40B4-BE49-F238E27FC236}">
                <a16:creationId xmlns:a16="http://schemas.microsoft.com/office/drawing/2014/main" id="{1D3566BE-3D87-8C4E-9667-A5AC7E876AEB}"/>
              </a:ext>
            </a:extLst>
          </p:cNvPr>
          <p:cNvSpPr>
            <a:spLocks noGrp="1"/>
          </p:cNvSpPr>
          <p:nvPr>
            <p:ph type="title"/>
          </p:nvPr>
        </p:nvSpPr>
        <p:spPr>
          <a:xfrm>
            <a:off x="497785" y="510143"/>
            <a:ext cx="11186220" cy="607259"/>
          </a:xfrm>
        </p:spPr>
        <p:txBody>
          <a:bodyPr/>
          <a:lstStyle/>
          <a:p>
            <a:pPr algn="ctr"/>
            <a:r>
              <a:rPr lang="en-US" dirty="0" err="1"/>
              <a:t>Navbar.js</a:t>
            </a:r>
            <a:endParaRPr lang="en-US" dirty="0"/>
          </a:p>
        </p:txBody>
      </p:sp>
    </p:spTree>
    <p:extLst>
      <p:ext uri="{BB962C8B-B14F-4D97-AF65-F5344CB8AC3E}">
        <p14:creationId xmlns:p14="http://schemas.microsoft.com/office/powerpoint/2010/main" val="38476341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10BC2CB-40B9-9C4A-8E4F-0945C274F6C2}"/>
              </a:ext>
            </a:extLst>
          </p:cNvPr>
          <p:cNvSpPr>
            <a:spLocks noGrp="1"/>
          </p:cNvSpPr>
          <p:nvPr>
            <p:ph type="title"/>
          </p:nvPr>
        </p:nvSpPr>
        <p:spPr>
          <a:xfrm>
            <a:off x="497785" y="510143"/>
            <a:ext cx="11186220" cy="607259"/>
          </a:xfrm>
        </p:spPr>
        <p:txBody>
          <a:bodyPr/>
          <a:lstStyle/>
          <a:p>
            <a:pPr algn="ctr"/>
            <a:r>
              <a:rPr lang="en-US" dirty="0" err="1"/>
              <a:t>Navbar.css</a:t>
            </a:r>
            <a:endParaRPr lang="en-US" dirty="0"/>
          </a:p>
        </p:txBody>
      </p:sp>
      <p:pic>
        <p:nvPicPr>
          <p:cNvPr id="5" name="Picture 4">
            <a:extLst>
              <a:ext uri="{FF2B5EF4-FFF2-40B4-BE49-F238E27FC236}">
                <a16:creationId xmlns:a16="http://schemas.microsoft.com/office/drawing/2014/main" id="{5BC96444-6C58-D94C-9483-08C6DE4C8F19}"/>
              </a:ext>
            </a:extLst>
          </p:cNvPr>
          <p:cNvPicPr>
            <a:picLocks noChangeAspect="1"/>
          </p:cNvPicPr>
          <p:nvPr/>
        </p:nvPicPr>
        <p:blipFill>
          <a:blip r:embed="rId2"/>
          <a:stretch>
            <a:fillRect/>
          </a:stretch>
        </p:blipFill>
        <p:spPr>
          <a:xfrm>
            <a:off x="4319245" y="1439230"/>
            <a:ext cx="3543300" cy="1841500"/>
          </a:xfrm>
          <a:prstGeom prst="rect">
            <a:avLst/>
          </a:prstGeom>
        </p:spPr>
      </p:pic>
    </p:spTree>
    <p:extLst>
      <p:ext uri="{BB962C8B-B14F-4D97-AF65-F5344CB8AC3E}">
        <p14:creationId xmlns:p14="http://schemas.microsoft.com/office/powerpoint/2010/main" val="28772057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0DBDDA-5B1E-5441-B24A-BEBE90DE3CA7}"/>
              </a:ext>
            </a:extLst>
          </p:cNvPr>
          <p:cNvSpPr>
            <a:spLocks noGrp="1"/>
          </p:cNvSpPr>
          <p:nvPr>
            <p:ph type="title"/>
          </p:nvPr>
        </p:nvSpPr>
        <p:spPr>
          <a:xfrm>
            <a:off x="1077300" y="1122105"/>
            <a:ext cx="1517753" cy="607259"/>
          </a:xfrm>
        </p:spPr>
        <p:txBody>
          <a:bodyPr/>
          <a:lstStyle/>
          <a:p>
            <a:pPr algn="ctr"/>
            <a:r>
              <a:rPr lang="en-US" dirty="0" err="1"/>
              <a:t>App.js</a:t>
            </a:r>
            <a:endParaRPr lang="en-US" dirty="0"/>
          </a:p>
        </p:txBody>
      </p:sp>
      <p:pic>
        <p:nvPicPr>
          <p:cNvPr id="3" name="Picture 2">
            <a:extLst>
              <a:ext uri="{FF2B5EF4-FFF2-40B4-BE49-F238E27FC236}">
                <a16:creationId xmlns:a16="http://schemas.microsoft.com/office/drawing/2014/main" id="{C4AF100C-4661-D756-A01D-664A473C2B4D}"/>
              </a:ext>
            </a:extLst>
          </p:cNvPr>
          <p:cNvPicPr>
            <a:picLocks noChangeAspect="1"/>
          </p:cNvPicPr>
          <p:nvPr/>
        </p:nvPicPr>
        <p:blipFill>
          <a:blip r:embed="rId2"/>
          <a:stretch>
            <a:fillRect/>
          </a:stretch>
        </p:blipFill>
        <p:spPr>
          <a:xfrm>
            <a:off x="3917606" y="131209"/>
            <a:ext cx="4356786" cy="2982126"/>
          </a:xfrm>
          <a:prstGeom prst="rect">
            <a:avLst/>
          </a:prstGeom>
        </p:spPr>
      </p:pic>
      <p:pic>
        <p:nvPicPr>
          <p:cNvPr id="5" name="Picture 4">
            <a:extLst>
              <a:ext uri="{FF2B5EF4-FFF2-40B4-BE49-F238E27FC236}">
                <a16:creationId xmlns:a16="http://schemas.microsoft.com/office/drawing/2014/main" id="{A0C6348A-4D8D-912A-0E1C-66CADCD6F44A}"/>
              </a:ext>
            </a:extLst>
          </p:cNvPr>
          <p:cNvPicPr>
            <a:picLocks noChangeAspect="1"/>
          </p:cNvPicPr>
          <p:nvPr/>
        </p:nvPicPr>
        <p:blipFill>
          <a:blip r:embed="rId3"/>
          <a:stretch>
            <a:fillRect/>
          </a:stretch>
        </p:blipFill>
        <p:spPr>
          <a:xfrm>
            <a:off x="3033515" y="3429000"/>
            <a:ext cx="6140871" cy="3389139"/>
          </a:xfrm>
          <a:prstGeom prst="rect">
            <a:avLst/>
          </a:prstGeom>
        </p:spPr>
      </p:pic>
    </p:spTree>
    <p:extLst>
      <p:ext uri="{BB962C8B-B14F-4D97-AF65-F5344CB8AC3E}">
        <p14:creationId xmlns:p14="http://schemas.microsoft.com/office/powerpoint/2010/main" val="21072087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a:xfrm>
            <a:off x="31448" y="2717800"/>
            <a:ext cx="12177485" cy="748988"/>
          </a:xfrm>
        </p:spPr>
        <p:txBody>
          <a:bodyPr/>
          <a:lstStyle/>
          <a:p>
            <a:r>
              <a:rPr lang="en-US" dirty="0">
                <a:solidFill>
                  <a:schemeClr val="bg1"/>
                </a:solidFill>
              </a:rPr>
              <a:t>Redirects in React Router</a:t>
            </a:r>
            <a:endParaRPr lang="en-US" sz="2133" dirty="0">
              <a:solidFill>
                <a:schemeClr val="bg1"/>
              </a:solidFill>
            </a:endParaRPr>
          </a:p>
        </p:txBody>
      </p:sp>
    </p:spTree>
    <p:custDataLst>
      <p:tags r:id="rId1"/>
    </p:custDataLst>
    <p:extLst>
      <p:ext uri="{BB962C8B-B14F-4D97-AF65-F5344CB8AC3E}">
        <p14:creationId xmlns:p14="http://schemas.microsoft.com/office/powerpoint/2010/main" val="15846973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84999-9819-2A4B-9A67-310215166E00}"/>
              </a:ext>
            </a:extLst>
          </p:cNvPr>
          <p:cNvSpPr>
            <a:spLocks noGrp="1"/>
          </p:cNvSpPr>
          <p:nvPr>
            <p:ph type="title"/>
          </p:nvPr>
        </p:nvSpPr>
        <p:spPr/>
        <p:txBody>
          <a:bodyPr/>
          <a:lstStyle/>
          <a:p>
            <a:r>
              <a:rPr lang="en-US" dirty="0"/>
              <a:t>App Feature / Scenario</a:t>
            </a:r>
          </a:p>
        </p:txBody>
      </p:sp>
      <p:sp>
        <p:nvSpPr>
          <p:cNvPr id="3" name="Text Placeholder 2">
            <a:extLst>
              <a:ext uri="{FF2B5EF4-FFF2-40B4-BE49-F238E27FC236}">
                <a16:creationId xmlns:a16="http://schemas.microsoft.com/office/drawing/2014/main" id="{29D689DD-2EA7-404A-A03F-B56E9B72D630}"/>
              </a:ext>
            </a:extLst>
          </p:cNvPr>
          <p:cNvSpPr>
            <a:spLocks noGrp="1"/>
          </p:cNvSpPr>
          <p:nvPr>
            <p:ph type="body" sz="quarter" idx="13"/>
          </p:nvPr>
        </p:nvSpPr>
        <p:spPr/>
        <p:txBody>
          <a:bodyPr/>
          <a:lstStyle/>
          <a:p>
            <a:r>
              <a:rPr lang="en-US" dirty="0"/>
              <a:t>In our </a:t>
            </a:r>
            <a:r>
              <a:rPr lang="en-US" dirty="0" err="1"/>
              <a:t>DevBios</a:t>
            </a:r>
            <a:r>
              <a:rPr lang="en-US" dirty="0"/>
              <a:t> app, we would like for the Add Developer form and Displayed Bios to be on separate “pages” in our SPA.  We would also like to connect to the live API.  How can this be achieved?</a:t>
            </a:r>
          </a:p>
        </p:txBody>
      </p:sp>
    </p:spTree>
    <p:extLst>
      <p:ext uri="{BB962C8B-B14F-4D97-AF65-F5344CB8AC3E}">
        <p14:creationId xmlns:p14="http://schemas.microsoft.com/office/powerpoint/2010/main" val="21108896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883170" y="224877"/>
            <a:ext cx="10515600" cy="1008905"/>
          </a:xfrm>
        </p:spPr>
        <p:txBody>
          <a:bodyPr/>
          <a:lstStyle/>
          <a:p>
            <a:pPr algn="ctr"/>
            <a:r>
              <a:rPr lang="en-US" dirty="0"/>
              <a:t>Redirecting (&lt;=v5)</a:t>
            </a:r>
            <a:endParaRPr lang="en-US" sz="4267" dirty="0"/>
          </a:p>
        </p:txBody>
      </p:sp>
      <p:sp>
        <p:nvSpPr>
          <p:cNvPr id="5" name="Content Placeholder 2"/>
          <p:cNvSpPr txBox="1">
            <a:spLocks/>
          </p:cNvSpPr>
          <p:nvPr/>
        </p:nvSpPr>
        <p:spPr>
          <a:xfrm>
            <a:off x="883170" y="1298860"/>
            <a:ext cx="10504967" cy="1658350"/>
          </a:xfrm>
          <a:prstGeom prst="rect">
            <a:avLst/>
          </a:prstGeom>
        </p:spPr>
        <p:txBody>
          <a:bodyPr>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en-US" sz="2133" dirty="0">
                <a:solidFill>
                  <a:schemeClr val="bg1"/>
                </a:solidFill>
              </a:rPr>
              <a:t>It would be nice if our app redirected to developer bios page after a user submits a bio. </a:t>
            </a:r>
          </a:p>
          <a:p>
            <a:pPr marL="0" indent="0" algn="ctr">
              <a:buNone/>
            </a:pPr>
            <a:r>
              <a:rPr lang="en-US" sz="2133" dirty="0">
                <a:solidFill>
                  <a:schemeClr val="bg1"/>
                </a:solidFill>
              </a:rPr>
              <a:t>This can be accomplished using:</a:t>
            </a:r>
          </a:p>
          <a:p>
            <a:pPr marL="0" indent="0">
              <a:buNone/>
            </a:pPr>
            <a:endParaRPr lang="en-US" sz="2133" dirty="0">
              <a:solidFill>
                <a:srgbClr val="C4E3B0"/>
              </a:solidFill>
            </a:endParaRPr>
          </a:p>
          <a:p>
            <a:pPr marL="0" indent="0" algn="ctr">
              <a:buNone/>
            </a:pPr>
            <a:r>
              <a:rPr lang="en-US" sz="2133" dirty="0">
                <a:solidFill>
                  <a:srgbClr val="C4E3B0"/>
                </a:solidFill>
              </a:rPr>
              <a:t>History</a:t>
            </a:r>
          </a:p>
        </p:txBody>
      </p:sp>
      <p:sp>
        <p:nvSpPr>
          <p:cNvPr id="3" name="Rectangle 2">
            <a:extLst>
              <a:ext uri="{FF2B5EF4-FFF2-40B4-BE49-F238E27FC236}">
                <a16:creationId xmlns:a16="http://schemas.microsoft.com/office/drawing/2014/main" id="{46185CEC-9262-954C-A595-212832FD8CB7}"/>
              </a:ext>
            </a:extLst>
          </p:cNvPr>
          <p:cNvSpPr/>
          <p:nvPr/>
        </p:nvSpPr>
        <p:spPr>
          <a:xfrm>
            <a:off x="3097381" y="3022288"/>
            <a:ext cx="6096000" cy="646331"/>
          </a:xfrm>
          <a:prstGeom prst="rect">
            <a:avLst/>
          </a:prstGeom>
        </p:spPr>
        <p:txBody>
          <a:bodyPr>
            <a:spAutoFit/>
          </a:bodyPr>
          <a:lstStyle/>
          <a:p>
            <a:r>
              <a:rPr lang="en-US" dirty="0">
                <a:solidFill>
                  <a:schemeClr val="accent2"/>
                </a:solidFill>
                <a:hlinkClick r:id="rId3">
                  <a:extLst>
                    <a:ext uri="{A12FA001-AC4F-418D-AE19-62706E023703}">
                      <ahyp:hlinkClr xmlns:ahyp="http://schemas.microsoft.com/office/drawing/2018/hyperlinkcolor" val="tx"/>
                    </a:ext>
                  </a:extLst>
                </a:hlinkClick>
              </a:rPr>
              <a:t>https://github.com/ReactTraining/history/blob/master/docs/navigation.md</a:t>
            </a:r>
            <a:endParaRPr lang="en-US" dirty="0">
              <a:solidFill>
                <a:schemeClr val="accent2"/>
              </a:solidFill>
            </a:endParaRPr>
          </a:p>
        </p:txBody>
      </p:sp>
      <p:sp>
        <p:nvSpPr>
          <p:cNvPr id="8" name="Rectangle 7">
            <a:extLst>
              <a:ext uri="{FF2B5EF4-FFF2-40B4-BE49-F238E27FC236}">
                <a16:creationId xmlns:a16="http://schemas.microsoft.com/office/drawing/2014/main" id="{DC478520-ED30-6342-BBE4-1AA30059ACF6}"/>
              </a:ext>
            </a:extLst>
          </p:cNvPr>
          <p:cNvSpPr/>
          <p:nvPr/>
        </p:nvSpPr>
        <p:spPr>
          <a:xfrm>
            <a:off x="3087653" y="4056833"/>
            <a:ext cx="6096000" cy="974562"/>
          </a:xfrm>
          <a:prstGeom prst="rect">
            <a:avLst/>
          </a:prstGeom>
        </p:spPr>
        <p:txBody>
          <a:bodyPr>
            <a:spAutoFit/>
          </a:bodyPr>
          <a:lstStyle/>
          <a:p>
            <a:pPr algn="ctr" defTabSz="457200">
              <a:spcBef>
                <a:spcPct val="20000"/>
              </a:spcBef>
            </a:pPr>
            <a:r>
              <a:rPr lang="en-US" sz="2133" dirty="0" err="1">
                <a:solidFill>
                  <a:srgbClr val="C4E3B0"/>
                </a:solidFill>
              </a:rPr>
              <a:t>withRouter</a:t>
            </a:r>
            <a:endParaRPr lang="en-US" sz="2133" dirty="0">
              <a:solidFill>
                <a:srgbClr val="C4E3B0"/>
              </a:solidFill>
            </a:endParaRPr>
          </a:p>
          <a:p>
            <a:pPr algn="ctr"/>
            <a:endParaRPr lang="en-US" dirty="0">
              <a:solidFill>
                <a:srgbClr val="C4E3B0"/>
              </a:solidFill>
            </a:endParaRPr>
          </a:p>
          <a:p>
            <a:pPr algn="ctr"/>
            <a:r>
              <a:rPr lang="en-US" dirty="0">
                <a:solidFill>
                  <a:schemeClr val="accent2"/>
                </a:solidFill>
              </a:rPr>
              <a:t> </a:t>
            </a:r>
            <a:r>
              <a:rPr lang="en-US" dirty="0">
                <a:solidFill>
                  <a:schemeClr val="accent2"/>
                </a:solidFill>
                <a:hlinkClick r:id="rId4">
                  <a:extLst>
                    <a:ext uri="{A12FA001-AC4F-418D-AE19-62706E023703}">
                      <ahyp:hlinkClr xmlns:ahyp="http://schemas.microsoft.com/office/drawing/2018/hyperlinkcolor" val="tx"/>
                    </a:ext>
                  </a:extLst>
                </a:hlinkClick>
              </a:rPr>
              <a:t>https://reacttraining.com/react-router/web/api/withRouter</a:t>
            </a:r>
            <a:endParaRPr lang="en-US" dirty="0">
              <a:solidFill>
                <a:schemeClr val="accent2"/>
              </a:solidFill>
            </a:endParaRPr>
          </a:p>
        </p:txBody>
      </p:sp>
    </p:spTree>
    <p:extLst>
      <p:ext uri="{BB962C8B-B14F-4D97-AF65-F5344CB8AC3E}">
        <p14:creationId xmlns:p14="http://schemas.microsoft.com/office/powerpoint/2010/main" val="40155244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883170" y="224877"/>
            <a:ext cx="10515600" cy="1008905"/>
          </a:xfrm>
        </p:spPr>
        <p:txBody>
          <a:bodyPr/>
          <a:lstStyle/>
          <a:p>
            <a:pPr algn="ctr"/>
            <a:r>
              <a:rPr lang="en-US" dirty="0" err="1"/>
              <a:t>AddDeveloper.js</a:t>
            </a:r>
            <a:endParaRPr lang="en-US" sz="4267" dirty="0"/>
          </a:p>
        </p:txBody>
      </p:sp>
      <p:pic>
        <p:nvPicPr>
          <p:cNvPr id="2" name="Picture 1">
            <a:extLst>
              <a:ext uri="{FF2B5EF4-FFF2-40B4-BE49-F238E27FC236}">
                <a16:creationId xmlns:a16="http://schemas.microsoft.com/office/drawing/2014/main" id="{40C9085D-8902-004C-BC82-65235D4C51BE}"/>
              </a:ext>
            </a:extLst>
          </p:cNvPr>
          <p:cNvPicPr>
            <a:picLocks noChangeAspect="1"/>
          </p:cNvPicPr>
          <p:nvPr/>
        </p:nvPicPr>
        <p:blipFill>
          <a:blip r:embed="rId3"/>
          <a:stretch>
            <a:fillRect/>
          </a:stretch>
        </p:blipFill>
        <p:spPr>
          <a:xfrm>
            <a:off x="3120763" y="1208053"/>
            <a:ext cx="6040411" cy="996566"/>
          </a:xfrm>
          <a:prstGeom prst="rect">
            <a:avLst/>
          </a:prstGeom>
        </p:spPr>
      </p:pic>
      <p:pic>
        <p:nvPicPr>
          <p:cNvPr id="6" name="Picture 5">
            <a:extLst>
              <a:ext uri="{FF2B5EF4-FFF2-40B4-BE49-F238E27FC236}">
                <a16:creationId xmlns:a16="http://schemas.microsoft.com/office/drawing/2014/main" id="{2BAD89EC-DD04-5B47-BF66-AD4B6A3B78F2}"/>
              </a:ext>
            </a:extLst>
          </p:cNvPr>
          <p:cNvPicPr>
            <a:picLocks noChangeAspect="1"/>
          </p:cNvPicPr>
          <p:nvPr/>
        </p:nvPicPr>
        <p:blipFill>
          <a:blip r:embed="rId4"/>
          <a:stretch>
            <a:fillRect/>
          </a:stretch>
        </p:blipFill>
        <p:spPr>
          <a:xfrm>
            <a:off x="3440197" y="2499240"/>
            <a:ext cx="5401545" cy="2666147"/>
          </a:xfrm>
          <a:prstGeom prst="rect">
            <a:avLst/>
          </a:prstGeom>
        </p:spPr>
      </p:pic>
      <p:pic>
        <p:nvPicPr>
          <p:cNvPr id="7" name="Picture 6">
            <a:extLst>
              <a:ext uri="{FF2B5EF4-FFF2-40B4-BE49-F238E27FC236}">
                <a16:creationId xmlns:a16="http://schemas.microsoft.com/office/drawing/2014/main" id="{DC88B1E8-0138-7B43-A5AC-EAB8F1BBED61}"/>
              </a:ext>
            </a:extLst>
          </p:cNvPr>
          <p:cNvPicPr>
            <a:picLocks noChangeAspect="1"/>
          </p:cNvPicPr>
          <p:nvPr/>
        </p:nvPicPr>
        <p:blipFill>
          <a:blip r:embed="rId5"/>
          <a:stretch>
            <a:fillRect/>
          </a:stretch>
        </p:blipFill>
        <p:spPr>
          <a:xfrm>
            <a:off x="3678663" y="5754629"/>
            <a:ext cx="4924612" cy="522009"/>
          </a:xfrm>
          <a:prstGeom prst="rect">
            <a:avLst/>
          </a:prstGeom>
        </p:spPr>
      </p:pic>
    </p:spTree>
    <p:extLst>
      <p:ext uri="{BB962C8B-B14F-4D97-AF65-F5344CB8AC3E}">
        <p14:creationId xmlns:p14="http://schemas.microsoft.com/office/powerpoint/2010/main" val="38783334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883170" y="224877"/>
            <a:ext cx="10515600" cy="1008905"/>
          </a:xfrm>
        </p:spPr>
        <p:txBody>
          <a:bodyPr/>
          <a:lstStyle/>
          <a:p>
            <a:pPr algn="ctr"/>
            <a:r>
              <a:rPr lang="en-US" dirty="0"/>
              <a:t>Redirecting (&gt;v5)</a:t>
            </a:r>
            <a:endParaRPr lang="en-US" sz="4267" dirty="0"/>
          </a:p>
        </p:txBody>
      </p:sp>
      <p:sp>
        <p:nvSpPr>
          <p:cNvPr id="5" name="Content Placeholder 2"/>
          <p:cNvSpPr txBox="1">
            <a:spLocks/>
          </p:cNvSpPr>
          <p:nvPr/>
        </p:nvSpPr>
        <p:spPr>
          <a:xfrm>
            <a:off x="883170" y="1298860"/>
            <a:ext cx="10504967" cy="1658350"/>
          </a:xfrm>
          <a:prstGeom prst="rect">
            <a:avLst/>
          </a:prstGeom>
        </p:spPr>
        <p:txBody>
          <a:bodyPr>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en-US" sz="2133" dirty="0">
                <a:solidFill>
                  <a:schemeClr val="bg1"/>
                </a:solidFill>
              </a:rPr>
              <a:t>HOC </a:t>
            </a:r>
            <a:r>
              <a:rPr lang="en-US" sz="2133" dirty="0" err="1">
                <a:solidFill>
                  <a:schemeClr val="bg1"/>
                </a:solidFill>
              </a:rPr>
              <a:t>withRouter</a:t>
            </a:r>
            <a:r>
              <a:rPr lang="en-US" sz="2133" dirty="0">
                <a:solidFill>
                  <a:schemeClr val="bg1"/>
                </a:solidFill>
              </a:rPr>
              <a:t> has been replaced with </a:t>
            </a:r>
            <a:r>
              <a:rPr lang="en-US" sz="2133" dirty="0" err="1">
                <a:solidFill>
                  <a:schemeClr val="bg1"/>
                </a:solidFill>
              </a:rPr>
              <a:t>useNavigate</a:t>
            </a:r>
            <a:r>
              <a:rPr lang="en-US" sz="2133" dirty="0">
                <a:solidFill>
                  <a:schemeClr val="bg1"/>
                </a:solidFill>
              </a:rPr>
              <a:t> hook.  Only problem is that you can’t use Hooks inside of class components.  We will revisit this redirect topic once we cover hooks and convert our </a:t>
            </a:r>
            <a:r>
              <a:rPr lang="en-US" sz="2133" dirty="0" err="1">
                <a:solidFill>
                  <a:schemeClr val="bg1"/>
                </a:solidFill>
              </a:rPr>
              <a:t>AddDeveloper</a:t>
            </a:r>
            <a:r>
              <a:rPr lang="en-US" sz="2133" dirty="0">
                <a:solidFill>
                  <a:schemeClr val="bg1"/>
                </a:solidFill>
              </a:rPr>
              <a:t> component to Hooks</a:t>
            </a:r>
          </a:p>
          <a:p>
            <a:pPr marL="0" indent="0">
              <a:buNone/>
            </a:pPr>
            <a:endParaRPr lang="en-US" sz="2133" dirty="0">
              <a:solidFill>
                <a:srgbClr val="C4E3B0"/>
              </a:solidFill>
            </a:endParaRPr>
          </a:p>
        </p:txBody>
      </p:sp>
      <p:pic>
        <p:nvPicPr>
          <p:cNvPr id="2" name="Picture 1">
            <a:extLst>
              <a:ext uri="{FF2B5EF4-FFF2-40B4-BE49-F238E27FC236}">
                <a16:creationId xmlns:a16="http://schemas.microsoft.com/office/drawing/2014/main" id="{B829B0BF-271C-5FE0-E5A6-3C429C6AF0F0}"/>
              </a:ext>
            </a:extLst>
          </p:cNvPr>
          <p:cNvPicPr>
            <a:picLocks noChangeAspect="1"/>
          </p:cNvPicPr>
          <p:nvPr/>
        </p:nvPicPr>
        <p:blipFill>
          <a:blip r:embed="rId3"/>
          <a:stretch>
            <a:fillRect/>
          </a:stretch>
        </p:blipFill>
        <p:spPr>
          <a:xfrm>
            <a:off x="2462254" y="2957210"/>
            <a:ext cx="7267492" cy="2981183"/>
          </a:xfrm>
          <a:prstGeom prst="rect">
            <a:avLst/>
          </a:prstGeom>
        </p:spPr>
      </p:pic>
      <p:sp>
        <p:nvSpPr>
          <p:cNvPr id="9" name="TextBox 8">
            <a:extLst>
              <a:ext uri="{FF2B5EF4-FFF2-40B4-BE49-F238E27FC236}">
                <a16:creationId xmlns:a16="http://schemas.microsoft.com/office/drawing/2014/main" id="{9B55DECB-A4E4-A3BB-FA9C-F66F5CF81ACA}"/>
              </a:ext>
            </a:extLst>
          </p:cNvPr>
          <p:cNvSpPr txBox="1"/>
          <p:nvPr/>
        </p:nvSpPr>
        <p:spPr>
          <a:xfrm>
            <a:off x="3632700" y="6184328"/>
            <a:ext cx="4926599" cy="369332"/>
          </a:xfrm>
          <a:prstGeom prst="rect">
            <a:avLst/>
          </a:prstGeom>
        </p:spPr>
        <p:txBody>
          <a:bodyPr wrap="square">
            <a:spAutoFit/>
          </a:bodyPr>
          <a:lstStyle>
            <a:defPPr>
              <a:defRPr lang="en-US"/>
            </a:defPPr>
            <a:lvl1pPr>
              <a:defRPr>
                <a:solidFill>
                  <a:schemeClr val="accent2"/>
                </a:solidFill>
              </a:defRPr>
            </a:lvl1pPr>
          </a:lstStyle>
          <a:p>
            <a:r>
              <a:rPr lang="en-US" dirty="0"/>
              <a:t>https://</a:t>
            </a:r>
            <a:r>
              <a:rPr lang="en-US" dirty="0" err="1"/>
              <a:t>reactrouter.com</a:t>
            </a:r>
            <a:r>
              <a:rPr lang="en-US" dirty="0"/>
              <a:t>/docs/</a:t>
            </a:r>
            <a:r>
              <a:rPr lang="en-US" dirty="0" err="1"/>
              <a:t>en</a:t>
            </a:r>
            <a:r>
              <a:rPr lang="en-US" dirty="0"/>
              <a:t>/v6/upgrading/v5</a:t>
            </a:r>
          </a:p>
        </p:txBody>
      </p:sp>
    </p:spTree>
    <p:extLst>
      <p:ext uri="{BB962C8B-B14F-4D97-AF65-F5344CB8AC3E}">
        <p14:creationId xmlns:p14="http://schemas.microsoft.com/office/powerpoint/2010/main" val="4144877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a:xfrm>
            <a:off x="31448" y="2717800"/>
            <a:ext cx="12177485" cy="748988"/>
          </a:xfrm>
        </p:spPr>
        <p:txBody>
          <a:bodyPr/>
          <a:lstStyle/>
          <a:p>
            <a:r>
              <a:rPr lang="en-US" dirty="0">
                <a:solidFill>
                  <a:schemeClr val="bg1"/>
                </a:solidFill>
              </a:rPr>
              <a:t>Component Lifecycle Methods</a:t>
            </a:r>
            <a:endParaRPr lang="en-US" sz="2133" dirty="0">
              <a:solidFill>
                <a:schemeClr val="bg1"/>
              </a:solidFill>
            </a:endParaRPr>
          </a:p>
        </p:txBody>
      </p:sp>
    </p:spTree>
    <p:custDataLst>
      <p:tags r:id="rId1"/>
    </p:custDataLst>
    <p:extLst>
      <p:ext uri="{BB962C8B-B14F-4D97-AF65-F5344CB8AC3E}">
        <p14:creationId xmlns:p14="http://schemas.microsoft.com/office/powerpoint/2010/main" val="27022841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l="4686" t="11193" r="4686" b="12687"/>
          <a:stretch/>
        </p:blipFill>
        <p:spPr>
          <a:xfrm>
            <a:off x="203200" y="1354667"/>
            <a:ext cx="11707907" cy="5528733"/>
          </a:xfrm>
          <a:prstGeom prst="rect">
            <a:avLst/>
          </a:prstGeom>
        </p:spPr>
      </p:pic>
      <p:sp>
        <p:nvSpPr>
          <p:cNvPr id="4" name="Text Placeholder 1"/>
          <p:cNvSpPr txBox="1">
            <a:spLocks/>
          </p:cNvSpPr>
          <p:nvPr/>
        </p:nvSpPr>
        <p:spPr>
          <a:xfrm>
            <a:off x="203200" y="381001"/>
            <a:ext cx="11707907" cy="779700"/>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en-US" b="1" dirty="0">
                <a:solidFill>
                  <a:schemeClr val="accent3">
                    <a:lumMod val="50000"/>
                  </a:schemeClr>
                </a:solidFill>
              </a:rPr>
              <a:t>Component Lifecycle Methods</a:t>
            </a:r>
          </a:p>
        </p:txBody>
      </p:sp>
    </p:spTree>
    <p:extLst>
      <p:ext uri="{BB962C8B-B14F-4D97-AF65-F5344CB8AC3E}">
        <p14:creationId xmlns:p14="http://schemas.microsoft.com/office/powerpoint/2010/main" val="28004166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512064" y="365760"/>
            <a:ext cx="11180064" cy="1060704"/>
          </a:xfrm>
        </p:spPr>
        <p:txBody>
          <a:bodyPr/>
          <a:lstStyle/>
          <a:p>
            <a:r>
              <a:rPr lang="en-US" sz="3200" dirty="0">
                <a:solidFill>
                  <a:schemeClr val="bg1">
                    <a:lumMod val="85000"/>
                  </a:schemeClr>
                </a:solidFill>
              </a:rPr>
              <a:t>Component Lifecycle </a:t>
            </a:r>
          </a:p>
        </p:txBody>
      </p:sp>
      <p:sp>
        <p:nvSpPr>
          <p:cNvPr id="5" name="Content Placeholder 2"/>
          <p:cNvSpPr txBox="1">
            <a:spLocks/>
          </p:cNvSpPr>
          <p:nvPr/>
        </p:nvSpPr>
        <p:spPr>
          <a:xfrm>
            <a:off x="512064" y="1682496"/>
            <a:ext cx="11180064" cy="2864104"/>
          </a:xfrm>
          <a:prstGeom prst="rect">
            <a:avLst/>
          </a:prstGeom>
        </p:spPr>
        <p:txBody>
          <a:bodyPr>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400" dirty="0">
                <a:solidFill>
                  <a:srgbClr val="C4E3B0"/>
                </a:solidFill>
              </a:rPr>
              <a:t>In applications with many components, it’s very important to free up resources taken by the components when they are destroyed.</a:t>
            </a:r>
          </a:p>
          <a:p>
            <a:endParaRPr lang="en-US" sz="2400" dirty="0">
              <a:solidFill>
                <a:srgbClr val="C4E3B0"/>
              </a:solidFill>
            </a:endParaRPr>
          </a:p>
          <a:p>
            <a:r>
              <a:rPr lang="en-US" sz="2400" dirty="0">
                <a:solidFill>
                  <a:srgbClr val="C4E3B0"/>
                </a:solidFill>
              </a:rPr>
              <a:t>We can declare special methods on the component class to run some code when a component mounts and unmounts. These methods are called “lifecycle methods”.</a:t>
            </a:r>
          </a:p>
          <a:p>
            <a:endParaRPr lang="en-US" sz="2400" dirty="0">
              <a:solidFill>
                <a:srgbClr val="C4E3B0"/>
              </a:solidFill>
            </a:endParaRPr>
          </a:p>
          <a:p>
            <a:pPr marL="0" indent="0">
              <a:buNone/>
            </a:pPr>
            <a:endParaRPr lang="en-US" sz="2400" dirty="0">
              <a:solidFill>
                <a:srgbClr val="C4E3B0"/>
              </a:solidFill>
            </a:endParaRPr>
          </a:p>
        </p:txBody>
      </p:sp>
    </p:spTree>
    <p:extLst>
      <p:ext uri="{BB962C8B-B14F-4D97-AF65-F5344CB8AC3E}">
        <p14:creationId xmlns:p14="http://schemas.microsoft.com/office/powerpoint/2010/main" val="25168438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85000"/>
                  </a:schemeClr>
                </a:solidFill>
              </a:rPr>
              <a:t>Component Lifecycle Methods</a:t>
            </a:r>
          </a:p>
        </p:txBody>
      </p:sp>
      <p:sp>
        <p:nvSpPr>
          <p:cNvPr id="4" name="Content Placeholder 2"/>
          <p:cNvSpPr txBox="1">
            <a:spLocks/>
          </p:cNvSpPr>
          <p:nvPr/>
        </p:nvSpPr>
        <p:spPr>
          <a:xfrm>
            <a:off x="1087802" y="1397000"/>
            <a:ext cx="5414599" cy="4673600"/>
          </a:xfrm>
          <a:prstGeom prst="rect">
            <a:avLst/>
          </a:prstGeom>
        </p:spPr>
        <p:txBody>
          <a:bodyPr>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nSpc>
                <a:spcPct val="150000"/>
              </a:lnSpc>
            </a:pPr>
            <a:r>
              <a:rPr lang="en-US" sz="2133" dirty="0">
                <a:solidFill>
                  <a:srgbClr val="C4E3B0"/>
                </a:solidFill>
              </a:rPr>
              <a:t>Constructor</a:t>
            </a:r>
          </a:p>
          <a:p>
            <a:pPr>
              <a:lnSpc>
                <a:spcPct val="150000"/>
              </a:lnSpc>
            </a:pPr>
            <a:r>
              <a:rPr lang="en-US" sz="2133" dirty="0">
                <a:solidFill>
                  <a:srgbClr val="C4E3B0"/>
                </a:solidFill>
              </a:rPr>
              <a:t>ComponentWillMount</a:t>
            </a:r>
          </a:p>
          <a:p>
            <a:pPr>
              <a:lnSpc>
                <a:spcPct val="150000"/>
              </a:lnSpc>
            </a:pPr>
            <a:r>
              <a:rPr lang="en-US" sz="2133" dirty="0">
                <a:solidFill>
                  <a:srgbClr val="C4E3B0"/>
                </a:solidFill>
              </a:rPr>
              <a:t>ComponentDidMount</a:t>
            </a:r>
          </a:p>
          <a:p>
            <a:pPr>
              <a:lnSpc>
                <a:spcPct val="150000"/>
              </a:lnSpc>
            </a:pPr>
            <a:r>
              <a:rPr lang="en-US" sz="2133" dirty="0">
                <a:solidFill>
                  <a:srgbClr val="C4E3B0"/>
                </a:solidFill>
              </a:rPr>
              <a:t>ComponentWillReceiveProps</a:t>
            </a:r>
          </a:p>
          <a:p>
            <a:pPr>
              <a:lnSpc>
                <a:spcPct val="150000"/>
              </a:lnSpc>
            </a:pPr>
            <a:r>
              <a:rPr lang="en-US" sz="2133" dirty="0">
                <a:solidFill>
                  <a:srgbClr val="C4E3B0"/>
                </a:solidFill>
              </a:rPr>
              <a:t>ShouldComponentUpdate</a:t>
            </a:r>
          </a:p>
          <a:p>
            <a:pPr>
              <a:lnSpc>
                <a:spcPct val="150000"/>
              </a:lnSpc>
            </a:pPr>
            <a:r>
              <a:rPr lang="en-US" sz="2133" dirty="0">
                <a:solidFill>
                  <a:srgbClr val="C4E3B0"/>
                </a:solidFill>
              </a:rPr>
              <a:t>ComponentWillUpdate</a:t>
            </a:r>
          </a:p>
          <a:p>
            <a:pPr>
              <a:lnSpc>
                <a:spcPct val="150000"/>
              </a:lnSpc>
            </a:pPr>
            <a:r>
              <a:rPr lang="en-US" sz="2133" dirty="0">
                <a:solidFill>
                  <a:srgbClr val="C4E3B0"/>
                </a:solidFill>
              </a:rPr>
              <a:t>ComponentDidUpdate</a:t>
            </a:r>
          </a:p>
          <a:p>
            <a:pPr>
              <a:lnSpc>
                <a:spcPct val="150000"/>
              </a:lnSpc>
            </a:pPr>
            <a:r>
              <a:rPr lang="en-US" sz="2133" dirty="0" err="1">
                <a:solidFill>
                  <a:srgbClr val="C4E3B0"/>
                </a:solidFill>
              </a:rPr>
              <a:t>ComponentWillUnmount</a:t>
            </a:r>
            <a:endParaRPr lang="en-US" sz="2133" dirty="0">
              <a:solidFill>
                <a:srgbClr val="C4E3B0"/>
              </a:solidFill>
            </a:endParaRPr>
          </a:p>
          <a:p>
            <a:endParaRPr lang="en-US" sz="2133" dirty="0">
              <a:solidFill>
                <a:srgbClr val="C4E3B0"/>
              </a:solidFill>
            </a:endParaRPr>
          </a:p>
          <a:p>
            <a:endParaRPr lang="en-US" sz="2133" dirty="0">
              <a:solidFill>
                <a:srgbClr val="C4E3B0"/>
              </a:solidFill>
            </a:endParaRPr>
          </a:p>
        </p:txBody>
      </p:sp>
      <p:sp>
        <p:nvSpPr>
          <p:cNvPr id="5" name="Content Placeholder 2"/>
          <p:cNvSpPr txBox="1">
            <a:spLocks/>
          </p:cNvSpPr>
          <p:nvPr/>
        </p:nvSpPr>
        <p:spPr>
          <a:xfrm>
            <a:off x="5892800" y="3989832"/>
            <a:ext cx="5486400" cy="1979168"/>
          </a:xfrm>
          <a:prstGeom prst="rect">
            <a:avLst/>
          </a:prstGeom>
        </p:spPr>
        <p:txBody>
          <a:bodyPr>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n-US" sz="2133" dirty="0">
              <a:solidFill>
                <a:srgbClr val="C4E3B0"/>
              </a:solidFill>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05601" y="232593"/>
            <a:ext cx="4876801" cy="6454588"/>
          </a:xfrm>
          <a:prstGeom prst="rect">
            <a:avLst/>
          </a:prstGeom>
        </p:spPr>
      </p:pic>
    </p:spTree>
    <p:extLst>
      <p:ext uri="{BB962C8B-B14F-4D97-AF65-F5344CB8AC3E}">
        <p14:creationId xmlns:p14="http://schemas.microsoft.com/office/powerpoint/2010/main" val="934334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6162" y="8467"/>
            <a:ext cx="11317839" cy="6849533"/>
          </a:xfrm>
          <a:prstGeom prst="rect">
            <a:avLst/>
          </a:prstGeom>
        </p:spPr>
      </p:pic>
    </p:spTree>
    <p:extLst>
      <p:ext uri="{BB962C8B-B14F-4D97-AF65-F5344CB8AC3E}">
        <p14:creationId xmlns:p14="http://schemas.microsoft.com/office/powerpoint/2010/main" val="34843316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1"/>
          <p:cNvSpPr txBox="1">
            <a:spLocks/>
          </p:cNvSpPr>
          <p:nvPr/>
        </p:nvSpPr>
        <p:spPr>
          <a:xfrm>
            <a:off x="474133" y="3835400"/>
            <a:ext cx="11379200" cy="2336800"/>
          </a:xfrm>
          <a:prstGeom prst="rect">
            <a:avLst/>
          </a:prstGeom>
        </p:spPr>
        <p:txBody>
          <a:bodyPr/>
          <a:lstStyle>
            <a:lvl1pPr algn="l" defTabSz="457200" rtl="0" eaLnBrk="1" latinLnBrk="0" hangingPunct="1">
              <a:spcBef>
                <a:spcPct val="0"/>
              </a:spcBef>
              <a:buNone/>
              <a:defRPr sz="2000" b="1" kern="1200" baseline="0">
                <a:solidFill>
                  <a:schemeClr val="bg1"/>
                </a:solidFill>
                <a:latin typeface="+mj-lt"/>
                <a:ea typeface="+mj-ea"/>
                <a:cs typeface="+mj-cs"/>
              </a:defRPr>
            </a:lvl1pPr>
          </a:lstStyle>
          <a:p>
            <a:r>
              <a:rPr lang="en-US" sz="2400" dirty="0" err="1">
                <a:solidFill>
                  <a:schemeClr val="bg1">
                    <a:lumMod val="85000"/>
                  </a:schemeClr>
                </a:solidFill>
              </a:rPr>
              <a:t>componentDidMount</a:t>
            </a:r>
            <a:r>
              <a:rPr lang="en-US" sz="2400" dirty="0">
                <a:solidFill>
                  <a:schemeClr val="bg1">
                    <a:lumMod val="85000"/>
                  </a:schemeClr>
                </a:solidFill>
              </a:rPr>
              <a:t>() </a:t>
            </a:r>
            <a:r>
              <a:rPr lang="en-US" sz="2400" b="0" dirty="0">
                <a:solidFill>
                  <a:srgbClr val="C4E3B0"/>
                </a:solidFill>
              </a:rPr>
              <a:t>- Invoked immediately after a component is mounted.</a:t>
            </a:r>
          </a:p>
          <a:p>
            <a:endParaRPr lang="en-US" sz="2400" b="0" dirty="0">
              <a:solidFill>
                <a:srgbClr val="C4E3B0"/>
              </a:solidFill>
            </a:endParaRPr>
          </a:p>
          <a:p>
            <a:pPr marL="1066773" lvl="1" indent="-457189">
              <a:buFont typeface="Arial" panose="020B0604020202020204" pitchFamily="34" charset="0"/>
              <a:buChar char="•"/>
            </a:pPr>
            <a:r>
              <a:rPr lang="en-US" sz="2400" dirty="0">
                <a:solidFill>
                  <a:srgbClr val="C4E3B0"/>
                </a:solidFill>
              </a:rPr>
              <a:t>Initialization that requires DOM nodes should go here.</a:t>
            </a:r>
          </a:p>
          <a:p>
            <a:pPr marL="1066773" lvl="1" indent="-457189">
              <a:buFont typeface="Arial" panose="020B0604020202020204" pitchFamily="34" charset="0"/>
              <a:buChar char="•"/>
            </a:pPr>
            <a:r>
              <a:rPr lang="en-US" sz="2400" dirty="0">
                <a:solidFill>
                  <a:srgbClr val="C4E3B0"/>
                </a:solidFill>
              </a:rPr>
              <a:t>Its a good place to set up any subscriptions. If you do that, don’t forget to unsubscribe in </a:t>
            </a:r>
            <a:r>
              <a:rPr lang="en-US" sz="2400" dirty="0" err="1">
                <a:solidFill>
                  <a:srgbClr val="C4E3B0"/>
                </a:solidFill>
              </a:rPr>
              <a:t>componentWillUnmount</a:t>
            </a:r>
            <a:r>
              <a:rPr lang="en-US" sz="2400" dirty="0">
                <a:solidFill>
                  <a:srgbClr val="C4E3B0"/>
                </a:solidFill>
              </a:rPr>
              <a:t>(). </a:t>
            </a:r>
          </a:p>
          <a:p>
            <a:endParaRPr lang="en-US" sz="2400" b="0" dirty="0">
              <a:solidFill>
                <a:srgbClr val="C4E3B0"/>
              </a:solidFill>
            </a:endParaRPr>
          </a:p>
          <a:p>
            <a:br>
              <a:rPr lang="en-US" sz="2400" dirty="0">
                <a:solidFill>
                  <a:srgbClr val="C4E3B0"/>
                </a:solidFill>
                <a:latin typeface="+mn-lt"/>
              </a:rPr>
            </a:br>
            <a:endParaRPr lang="en-US" sz="2400" dirty="0">
              <a:solidFill>
                <a:srgbClr val="C4E3B0"/>
              </a:solidFill>
              <a:latin typeface="+mn-lt"/>
            </a:endParaRPr>
          </a:p>
        </p:txBody>
      </p:sp>
      <p:sp>
        <p:nvSpPr>
          <p:cNvPr id="22" name="TextBox 21"/>
          <p:cNvSpPr txBox="1"/>
          <p:nvPr/>
        </p:nvSpPr>
        <p:spPr>
          <a:xfrm>
            <a:off x="474133" y="1394699"/>
            <a:ext cx="10566400" cy="2308324"/>
          </a:xfrm>
          <a:prstGeom prst="rect">
            <a:avLst/>
          </a:prstGeom>
          <a:noFill/>
        </p:spPr>
        <p:txBody>
          <a:bodyPr wrap="square" rtlCol="0">
            <a:spAutoFit/>
          </a:bodyPr>
          <a:lstStyle/>
          <a:p>
            <a:r>
              <a:rPr lang="en-US" sz="2400" dirty="0">
                <a:solidFill>
                  <a:schemeClr val="bg1">
                    <a:lumMod val="85000"/>
                  </a:schemeClr>
                </a:solidFill>
              </a:rPr>
              <a:t> </a:t>
            </a:r>
            <a:r>
              <a:rPr lang="en-US" sz="2400" b="1" dirty="0">
                <a:solidFill>
                  <a:schemeClr val="bg1">
                    <a:lumMod val="85000"/>
                  </a:schemeClr>
                </a:solidFill>
              </a:rPr>
              <a:t>Constructor</a:t>
            </a:r>
            <a:r>
              <a:rPr lang="en-US" sz="2400" dirty="0">
                <a:solidFill>
                  <a:schemeClr val="bg1"/>
                </a:solidFill>
              </a:rPr>
              <a:t> </a:t>
            </a:r>
            <a:r>
              <a:rPr lang="en-US" sz="2400" b="1" dirty="0">
                <a:solidFill>
                  <a:schemeClr val="bg1"/>
                </a:solidFill>
              </a:rPr>
              <a:t>-</a:t>
            </a:r>
            <a:r>
              <a:rPr lang="en-US" sz="2400" dirty="0">
                <a:solidFill>
                  <a:schemeClr val="bg1"/>
                </a:solidFill>
              </a:rPr>
              <a:t> </a:t>
            </a:r>
            <a:r>
              <a:rPr lang="en-US" sz="2400" dirty="0">
                <a:solidFill>
                  <a:srgbClr val="C4E3B0"/>
                </a:solidFill>
              </a:rPr>
              <a:t>It is called before component is mounted. Typically, in React constructors are only used for two purposes:</a:t>
            </a:r>
          </a:p>
          <a:p>
            <a:endParaRPr lang="en-US" sz="2400" dirty="0">
              <a:solidFill>
                <a:srgbClr val="C4E3B0"/>
              </a:solidFill>
            </a:endParaRPr>
          </a:p>
          <a:p>
            <a:pPr marL="990575" lvl="1" indent="-380990">
              <a:buFont typeface="Arial" panose="020B0604020202020204" pitchFamily="34" charset="0"/>
              <a:buChar char="•"/>
            </a:pPr>
            <a:r>
              <a:rPr lang="en-US" sz="2400" dirty="0">
                <a:solidFill>
                  <a:srgbClr val="C4E3B0"/>
                </a:solidFill>
              </a:rPr>
              <a:t>Binding event handler methods to an instance</a:t>
            </a:r>
          </a:p>
          <a:p>
            <a:pPr marL="990575" lvl="1" indent="-380990">
              <a:buFont typeface="Arial" panose="020B0604020202020204" pitchFamily="34" charset="0"/>
              <a:buChar char="•"/>
            </a:pPr>
            <a:r>
              <a:rPr lang="en-US" sz="2400" dirty="0">
                <a:solidFill>
                  <a:srgbClr val="C4E3B0"/>
                </a:solidFill>
              </a:rPr>
              <a:t>Initializing local state by assigning an object to this.state.</a:t>
            </a:r>
          </a:p>
          <a:p>
            <a:endParaRPr lang="en-US" sz="2400" dirty="0">
              <a:solidFill>
                <a:schemeClr val="bg1"/>
              </a:solidFill>
            </a:endParaRPr>
          </a:p>
        </p:txBody>
      </p:sp>
      <p:sp>
        <p:nvSpPr>
          <p:cNvPr id="23" name="Title 1"/>
          <p:cNvSpPr txBox="1">
            <a:spLocks/>
          </p:cNvSpPr>
          <p:nvPr/>
        </p:nvSpPr>
        <p:spPr>
          <a:xfrm>
            <a:off x="982133" y="2819400"/>
            <a:ext cx="11514667" cy="812800"/>
          </a:xfrm>
          <a:prstGeom prst="rect">
            <a:avLst/>
          </a:prstGeom>
        </p:spPr>
        <p:txBody>
          <a:bodyPr/>
          <a:lstStyle>
            <a:lvl1pPr algn="l" defTabSz="457200" rtl="0" eaLnBrk="1" latinLnBrk="0" hangingPunct="1">
              <a:spcBef>
                <a:spcPct val="0"/>
              </a:spcBef>
              <a:buNone/>
              <a:defRPr sz="2000" b="1" kern="1200" baseline="0">
                <a:solidFill>
                  <a:schemeClr val="bg1"/>
                </a:solidFill>
                <a:latin typeface="+mj-lt"/>
                <a:ea typeface="+mj-ea"/>
                <a:cs typeface="+mj-cs"/>
              </a:defRPr>
            </a:lvl1pPr>
          </a:lstStyle>
          <a:p>
            <a:pPr marL="380990" indent="-380990">
              <a:buFont typeface="Arial" panose="020B0604020202020204" pitchFamily="34" charset="0"/>
              <a:buChar char="•"/>
            </a:pPr>
            <a:endParaRPr lang="en-US" sz="2400" dirty="0">
              <a:solidFill>
                <a:srgbClr val="C4E3B0"/>
              </a:solidFill>
              <a:latin typeface="+mn-lt"/>
              <a:ea typeface="+mn-ea"/>
              <a:cs typeface="+mn-cs"/>
            </a:endParaRPr>
          </a:p>
        </p:txBody>
      </p:sp>
      <p:sp>
        <p:nvSpPr>
          <p:cNvPr id="24" name="Title 1"/>
          <p:cNvSpPr txBox="1">
            <a:spLocks/>
          </p:cNvSpPr>
          <p:nvPr/>
        </p:nvSpPr>
        <p:spPr>
          <a:xfrm>
            <a:off x="474134" y="374875"/>
            <a:ext cx="11186220" cy="607259"/>
          </a:xfrm>
          <a:prstGeom prst="rect">
            <a:avLst/>
          </a:prstGeom>
        </p:spPr>
        <p:txBody>
          <a:bodyPr/>
          <a:lstStyle>
            <a:lvl1pPr algn="l" defTabSz="457200" rtl="0" eaLnBrk="1" latinLnBrk="0" hangingPunct="1">
              <a:spcBef>
                <a:spcPct val="0"/>
              </a:spcBef>
              <a:buNone/>
              <a:defRPr sz="2000" b="1" kern="1200" baseline="0">
                <a:solidFill>
                  <a:schemeClr val="bg1"/>
                </a:solidFill>
                <a:latin typeface="+mj-lt"/>
                <a:ea typeface="+mj-ea"/>
                <a:cs typeface="+mj-cs"/>
              </a:defRPr>
            </a:lvl1pPr>
          </a:lstStyle>
          <a:p>
            <a:r>
              <a:rPr lang="en-US" sz="3200" dirty="0">
                <a:solidFill>
                  <a:schemeClr val="bg1">
                    <a:lumMod val="85000"/>
                  </a:schemeClr>
                </a:solidFill>
              </a:rPr>
              <a:t>Commonly Used Lifecycle Methods</a:t>
            </a:r>
          </a:p>
        </p:txBody>
      </p:sp>
    </p:spTree>
    <p:extLst>
      <p:ext uri="{BB962C8B-B14F-4D97-AF65-F5344CB8AC3E}">
        <p14:creationId xmlns:p14="http://schemas.microsoft.com/office/powerpoint/2010/main" val="616511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1"/>
          <p:cNvSpPr>
            <a:spLocks noChangeArrowheads="1"/>
          </p:cNvSpPr>
          <p:nvPr/>
        </p:nvSpPr>
        <p:spPr bwMode="auto">
          <a:xfrm>
            <a:off x="648574" y="3022632"/>
            <a:ext cx="10847548" cy="2322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r>
              <a:rPr lang="en-US" sz="2400" b="1" dirty="0" err="1">
                <a:solidFill>
                  <a:schemeClr val="bg1">
                    <a:lumMod val="85000"/>
                  </a:schemeClr>
                </a:solidFill>
              </a:rPr>
              <a:t>componentWillUnmount</a:t>
            </a:r>
            <a:r>
              <a:rPr lang="en-US" sz="2133" dirty="0">
                <a:solidFill>
                  <a:srgbClr val="C4E3B0"/>
                </a:solidFill>
              </a:rPr>
              <a:t>() </a:t>
            </a:r>
          </a:p>
          <a:p>
            <a:endParaRPr lang="en-US" sz="2133" dirty="0">
              <a:solidFill>
                <a:srgbClr val="C4E3B0"/>
              </a:solidFill>
            </a:endParaRPr>
          </a:p>
          <a:p>
            <a:pPr marL="1066773" lvl="1" indent="-457189" defTabSz="609585">
              <a:spcBef>
                <a:spcPct val="20000"/>
              </a:spcBef>
              <a:buFont typeface="Arial"/>
              <a:buChar char="•"/>
            </a:pPr>
            <a:r>
              <a:rPr lang="en-US" sz="2400" dirty="0">
                <a:solidFill>
                  <a:srgbClr val="C4E3B0"/>
                </a:solidFill>
              </a:rPr>
              <a:t>Invoked immediately before a component is unmounted and destroyed.</a:t>
            </a:r>
          </a:p>
          <a:p>
            <a:pPr marL="1066773" lvl="1" indent="-457189" defTabSz="609585">
              <a:spcBef>
                <a:spcPct val="20000"/>
              </a:spcBef>
              <a:buFont typeface="Arial"/>
              <a:buChar char="•"/>
            </a:pPr>
            <a:r>
              <a:rPr lang="en-US" sz="2400" dirty="0">
                <a:solidFill>
                  <a:srgbClr val="C4E3B0"/>
                </a:solidFill>
              </a:rPr>
              <a:t>Perform any necessary cleanup in this method, such as invalidating timers, canceling network requests, or cleaning up any subscriptions that were created in componentDidMount().</a:t>
            </a:r>
            <a:endParaRPr lang="en-US" altLang="en-US" sz="2400" dirty="0">
              <a:solidFill>
                <a:srgbClr val="C4E3B0"/>
              </a:solidFill>
              <a:latin typeface="Arial" panose="020B0604020202020204" pitchFamily="34" charset="0"/>
            </a:endParaRPr>
          </a:p>
        </p:txBody>
      </p:sp>
      <p:sp>
        <p:nvSpPr>
          <p:cNvPr id="8" name="Rectangle 11"/>
          <p:cNvSpPr>
            <a:spLocks noChangeArrowheads="1"/>
          </p:cNvSpPr>
          <p:nvPr/>
        </p:nvSpPr>
        <p:spPr bwMode="auto">
          <a:xfrm>
            <a:off x="648573" y="787431"/>
            <a:ext cx="10972800" cy="19532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r>
              <a:rPr lang="en-US" sz="2400" b="1" dirty="0" err="1">
                <a:solidFill>
                  <a:schemeClr val="bg1">
                    <a:lumMod val="85000"/>
                  </a:schemeClr>
                </a:solidFill>
              </a:rPr>
              <a:t>componentDidUpdate</a:t>
            </a:r>
            <a:r>
              <a:rPr lang="en-US" sz="2400" b="1" dirty="0">
                <a:solidFill>
                  <a:srgbClr val="C4E3B0"/>
                </a:solidFill>
              </a:rPr>
              <a:t>() </a:t>
            </a:r>
          </a:p>
          <a:p>
            <a:endParaRPr lang="en-US" sz="2400" b="1" dirty="0">
              <a:solidFill>
                <a:srgbClr val="C4E3B0"/>
              </a:solidFill>
            </a:endParaRPr>
          </a:p>
          <a:p>
            <a:pPr marL="1066773" lvl="1" indent="-457189" defTabSz="609585">
              <a:spcBef>
                <a:spcPct val="20000"/>
              </a:spcBef>
              <a:buFont typeface="Arial"/>
              <a:buChar char="•"/>
            </a:pPr>
            <a:r>
              <a:rPr lang="en-US" sz="2400" dirty="0">
                <a:solidFill>
                  <a:srgbClr val="C4E3B0"/>
                </a:solidFill>
              </a:rPr>
              <a:t>Invoked immediately after updating occurs.</a:t>
            </a:r>
          </a:p>
          <a:p>
            <a:pPr marL="1066773" lvl="1" indent="-457189" defTabSz="609585">
              <a:spcBef>
                <a:spcPct val="20000"/>
              </a:spcBef>
              <a:buFont typeface="Arial"/>
              <a:buChar char="•"/>
            </a:pPr>
            <a:r>
              <a:rPr lang="en-US" sz="2400" dirty="0">
                <a:solidFill>
                  <a:srgbClr val="C4E3B0"/>
                </a:solidFill>
              </a:rPr>
              <a:t>This is also a good place to do network requests</a:t>
            </a:r>
            <a:r>
              <a:rPr lang="en-US" sz="2133" dirty="0">
                <a:solidFill>
                  <a:srgbClr val="C4E3B0"/>
                </a:solidFill>
              </a:rPr>
              <a:t>.</a:t>
            </a:r>
            <a:endParaRPr lang="en-US" altLang="en-US" sz="2133" dirty="0">
              <a:solidFill>
                <a:srgbClr val="C4E3B0"/>
              </a:solidFill>
              <a:ea typeface="Times New Roman" panose="02020603050405020304" pitchFamily="18" charset="0"/>
            </a:endParaRPr>
          </a:p>
          <a:p>
            <a:pPr lvl="1" eaLnBrk="0" fontAlgn="base" hangingPunct="0">
              <a:spcBef>
                <a:spcPct val="0"/>
              </a:spcBef>
              <a:spcAft>
                <a:spcPct val="0"/>
              </a:spcAft>
            </a:pPr>
            <a:endParaRPr lang="en-US" altLang="en-US" sz="2133" dirty="0">
              <a:solidFill>
                <a:srgbClr val="C4E3B0"/>
              </a:solidFill>
              <a:latin typeface="Arial" panose="020B0604020202020204" pitchFamily="34" charset="0"/>
            </a:endParaRPr>
          </a:p>
        </p:txBody>
      </p:sp>
    </p:spTree>
    <p:extLst>
      <p:ext uri="{BB962C8B-B14F-4D97-AF65-F5344CB8AC3E}">
        <p14:creationId xmlns:p14="http://schemas.microsoft.com/office/powerpoint/2010/main" val="26750550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Course Objective:</a:t>
            </a:r>
          </a:p>
        </p:txBody>
      </p:sp>
      <p:sp>
        <p:nvSpPr>
          <p:cNvPr id="3" name="Text Placeholder 2"/>
          <p:cNvSpPr>
            <a:spLocks noGrp="1"/>
          </p:cNvSpPr>
          <p:nvPr>
            <p:ph type="body" sz="quarter" idx="13"/>
          </p:nvPr>
        </p:nvSpPr>
        <p:spPr>
          <a:xfrm>
            <a:off x="507999" y="1137830"/>
            <a:ext cx="11176004" cy="3638451"/>
          </a:xfrm>
        </p:spPr>
        <p:txBody>
          <a:bodyPr>
            <a:normAutofit/>
          </a:bodyPr>
          <a:lstStyle/>
          <a:p>
            <a:r>
              <a:rPr lang="en-US" sz="2400" dirty="0"/>
              <a:t>At the end this 120 min session, you will be able to</a:t>
            </a:r>
          </a:p>
          <a:p>
            <a:endParaRPr lang="en-US" sz="2400" dirty="0"/>
          </a:p>
          <a:p>
            <a:pPr marL="609585" indent="-609585">
              <a:buFont typeface="Wingdings" panose="05000000000000000000" pitchFamily="2" charset="2"/>
              <a:buChar char="Ø"/>
            </a:pPr>
            <a:r>
              <a:rPr lang="en-US" sz="2400" dirty="0"/>
              <a:t>Implement routing in a React app</a:t>
            </a:r>
          </a:p>
          <a:p>
            <a:pPr marL="609585" indent="-609585">
              <a:buFont typeface="Wingdings" panose="05000000000000000000" pitchFamily="2" charset="2"/>
              <a:buChar char="Ø"/>
            </a:pPr>
            <a:r>
              <a:rPr lang="en-US" sz="2400" dirty="0"/>
              <a:t>Use Component lifecycle methods to retrieve live data from an API</a:t>
            </a:r>
          </a:p>
          <a:p>
            <a:pPr marL="609585" indent="-609585">
              <a:buFont typeface="Wingdings" panose="05000000000000000000" pitchFamily="2" charset="2"/>
              <a:buChar char="Ø"/>
            </a:pPr>
            <a:endParaRPr lang="en-US" sz="2400" dirty="0"/>
          </a:p>
          <a:p>
            <a:endParaRPr lang="en-US" sz="2400" dirty="0"/>
          </a:p>
          <a:p>
            <a:endParaRPr lang="en-US" dirty="0"/>
          </a:p>
        </p:txBody>
      </p:sp>
    </p:spTree>
    <p:extLst>
      <p:ext uri="{BB962C8B-B14F-4D97-AF65-F5344CB8AC3E}">
        <p14:creationId xmlns:p14="http://schemas.microsoft.com/office/powerpoint/2010/main" val="162764001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5C5C5"/>
                </a:solidFill>
              </a:rPr>
              <a:t>Rarely Used Lifecycle Methods</a:t>
            </a:r>
          </a:p>
        </p:txBody>
      </p:sp>
      <p:sp>
        <p:nvSpPr>
          <p:cNvPr id="3" name="Text Placeholder 2"/>
          <p:cNvSpPr>
            <a:spLocks noGrp="1"/>
          </p:cNvSpPr>
          <p:nvPr>
            <p:ph type="body" sz="quarter" idx="13"/>
          </p:nvPr>
        </p:nvSpPr>
        <p:spPr>
          <a:xfrm>
            <a:off x="535154" y="1019774"/>
            <a:ext cx="11176000" cy="1884771"/>
          </a:xfrm>
        </p:spPr>
        <p:txBody>
          <a:bodyPr>
            <a:normAutofit/>
          </a:bodyPr>
          <a:lstStyle/>
          <a:p>
            <a:r>
              <a:rPr lang="en-US" sz="2400" dirty="0">
                <a:solidFill>
                  <a:srgbClr val="C4E3B0"/>
                </a:solidFill>
              </a:rPr>
              <a:t>shouldComponentUpdate()</a:t>
            </a:r>
          </a:p>
          <a:p>
            <a:r>
              <a:rPr lang="en-US" sz="2400" dirty="0">
                <a:solidFill>
                  <a:srgbClr val="C4E3B0"/>
                </a:solidFill>
              </a:rPr>
              <a:t>Static getDerivedStateFromProps()</a:t>
            </a:r>
          </a:p>
          <a:p>
            <a:r>
              <a:rPr lang="en-US" sz="2400" dirty="0">
                <a:solidFill>
                  <a:srgbClr val="C4E3B0"/>
                </a:solidFill>
              </a:rPr>
              <a:t>getSnapshotBeforeUpdate()</a:t>
            </a:r>
          </a:p>
          <a:p>
            <a:endParaRPr lang="en-US" sz="2400" dirty="0">
              <a:solidFill>
                <a:srgbClr val="C4E3B0"/>
              </a:solidFill>
            </a:endParaRPr>
          </a:p>
          <a:p>
            <a:endParaRPr lang="en-US" sz="2400" dirty="0">
              <a:solidFill>
                <a:srgbClr val="C4E3B0"/>
              </a:solidFill>
            </a:endParaRPr>
          </a:p>
        </p:txBody>
      </p:sp>
      <p:sp>
        <p:nvSpPr>
          <p:cNvPr id="7" name="Title 1"/>
          <p:cNvSpPr txBox="1">
            <a:spLocks/>
          </p:cNvSpPr>
          <p:nvPr/>
        </p:nvSpPr>
        <p:spPr>
          <a:xfrm>
            <a:off x="524934" y="3048001"/>
            <a:ext cx="11186220" cy="607259"/>
          </a:xfrm>
          <a:prstGeom prst="rect">
            <a:avLst/>
          </a:prstGeom>
        </p:spPr>
        <p:txBody>
          <a:bodyPr/>
          <a:lstStyle>
            <a:lvl1pPr algn="l" defTabSz="457200" rtl="0" eaLnBrk="1" latinLnBrk="0" hangingPunct="1">
              <a:spcBef>
                <a:spcPct val="0"/>
              </a:spcBef>
              <a:buNone/>
              <a:defRPr sz="2000" b="1" kern="1200" baseline="0">
                <a:solidFill>
                  <a:schemeClr val="bg1"/>
                </a:solidFill>
                <a:latin typeface="+mj-lt"/>
                <a:ea typeface="+mj-ea"/>
                <a:cs typeface="+mj-cs"/>
              </a:defRPr>
            </a:lvl1pPr>
          </a:lstStyle>
          <a:p>
            <a:r>
              <a:rPr lang="en-US" sz="2667" dirty="0">
                <a:solidFill>
                  <a:srgbClr val="C5C5C5"/>
                </a:solidFill>
              </a:rPr>
              <a:t>Legacy Lifecycle Methods</a:t>
            </a:r>
          </a:p>
        </p:txBody>
      </p:sp>
      <p:sp>
        <p:nvSpPr>
          <p:cNvPr id="9" name="Text Placeholder 2"/>
          <p:cNvSpPr txBox="1">
            <a:spLocks/>
          </p:cNvSpPr>
          <p:nvPr/>
        </p:nvSpPr>
        <p:spPr>
          <a:xfrm>
            <a:off x="524933" y="4038600"/>
            <a:ext cx="11176000" cy="1884771"/>
          </a:xfrm>
          <a:prstGeom prst="rect">
            <a:avLst/>
          </a:prstGeom>
        </p:spPr>
        <p:txBody>
          <a:bodyPr vert="horz">
            <a:normAutofit/>
          </a:bodyPr>
          <a:lstStyle>
            <a:lvl1pPr marL="0" indent="0" algn="l" defTabSz="457200" rtl="0" eaLnBrk="1" latinLnBrk="0" hangingPunct="1">
              <a:spcBef>
                <a:spcPct val="20000"/>
              </a:spcBef>
              <a:buFont typeface="Arial"/>
              <a:buNone/>
              <a:defRPr sz="2800" kern="1200">
                <a:solidFill>
                  <a:schemeClr val="bg2"/>
                </a:solidFill>
                <a:latin typeface="+mn-lt"/>
                <a:ea typeface="+mn-ea"/>
                <a:cs typeface="+mn-cs"/>
              </a:defRPr>
            </a:lvl1pPr>
            <a:lvl2pPr marL="228600" indent="-227013" algn="l" defTabSz="457200" rtl="0" eaLnBrk="1" latinLnBrk="0" hangingPunct="1">
              <a:spcBef>
                <a:spcPct val="20000"/>
              </a:spcBef>
              <a:buClr>
                <a:schemeClr val="bg1"/>
              </a:buClr>
              <a:buFont typeface="Arial"/>
              <a:buChar char="•"/>
              <a:defRPr sz="2400" kern="1200">
                <a:solidFill>
                  <a:schemeClr val="bg2"/>
                </a:solidFill>
                <a:latin typeface="+mn-lt"/>
                <a:ea typeface="+mn-ea"/>
                <a:cs typeface="+mn-cs"/>
              </a:defRPr>
            </a:lvl2pPr>
            <a:lvl3pPr marL="287338" indent="-166688" algn="l" defTabSz="457200" rtl="0" eaLnBrk="1" latinLnBrk="0" hangingPunct="1">
              <a:spcBef>
                <a:spcPct val="20000"/>
              </a:spcBef>
              <a:buClr>
                <a:schemeClr val="bg1"/>
              </a:buClr>
              <a:buFont typeface="Arial"/>
              <a:buChar char="•"/>
              <a:defRPr sz="2000" kern="1200">
                <a:solidFill>
                  <a:schemeClr val="bg2"/>
                </a:solidFill>
                <a:latin typeface="+mn-lt"/>
                <a:ea typeface="+mn-ea"/>
                <a:cs typeface="+mn-cs"/>
              </a:defRPr>
            </a:lvl3pPr>
            <a:lvl4pPr marL="393700" indent="-176213" algn="l" defTabSz="457200" rtl="0" eaLnBrk="1" latinLnBrk="0" hangingPunct="1">
              <a:spcBef>
                <a:spcPct val="20000"/>
              </a:spcBef>
              <a:buClr>
                <a:schemeClr val="bg1"/>
              </a:buClr>
              <a:buFont typeface="Arial"/>
              <a:buChar char="•"/>
              <a:defRPr sz="1800" kern="1200">
                <a:solidFill>
                  <a:schemeClr val="bg2"/>
                </a:solidFill>
                <a:latin typeface="+mn-lt"/>
                <a:ea typeface="+mn-ea"/>
                <a:cs typeface="+mn-cs"/>
              </a:defRPr>
            </a:lvl4pPr>
            <a:lvl5pPr marL="512763" indent="-176213" algn="l" defTabSz="457200" rtl="0" eaLnBrk="1" latinLnBrk="0" hangingPunct="1">
              <a:spcBef>
                <a:spcPct val="20000"/>
              </a:spcBef>
              <a:buClr>
                <a:schemeClr val="bg1"/>
              </a:buClr>
              <a:buFont typeface="Arial"/>
              <a:buChar char="•"/>
              <a:defRPr sz="1800" kern="1200">
                <a:solidFill>
                  <a:schemeClr val="bg2"/>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400" dirty="0">
                <a:solidFill>
                  <a:srgbClr val="C4E3B0"/>
                </a:solidFill>
              </a:rPr>
              <a:t>UNSAFE_componentWillMount()</a:t>
            </a:r>
          </a:p>
          <a:p>
            <a:r>
              <a:rPr lang="en-US" sz="2400" dirty="0">
                <a:solidFill>
                  <a:srgbClr val="C4E3B0"/>
                </a:solidFill>
              </a:rPr>
              <a:t>UNSAFE_componentWillReceiveProps()</a:t>
            </a:r>
          </a:p>
          <a:p>
            <a:r>
              <a:rPr lang="en-US" sz="2400" dirty="0">
                <a:solidFill>
                  <a:srgbClr val="C4E3B0"/>
                </a:solidFill>
              </a:rPr>
              <a:t>UNSAFE_componentWillUpdate()</a:t>
            </a:r>
          </a:p>
        </p:txBody>
      </p:sp>
    </p:spTree>
    <p:extLst>
      <p:ext uri="{BB962C8B-B14F-4D97-AF65-F5344CB8AC3E}">
        <p14:creationId xmlns:p14="http://schemas.microsoft.com/office/powerpoint/2010/main" val="424329094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398" y="228925"/>
            <a:ext cx="11939204" cy="6858000"/>
          </a:xfrm>
          <a:prstGeom prst="rect">
            <a:avLst/>
          </a:prstGeom>
        </p:spPr>
      </p:pic>
    </p:spTree>
    <p:extLst>
      <p:ext uri="{BB962C8B-B14F-4D97-AF65-F5344CB8AC3E}">
        <p14:creationId xmlns:p14="http://schemas.microsoft.com/office/powerpoint/2010/main" val="179194979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53441" y="1918913"/>
            <a:ext cx="1993127" cy="657308"/>
          </a:xfrm>
          <a:prstGeom prst="rect">
            <a:avLst/>
          </a:prstGeom>
          <a:solidFill>
            <a:srgbClr val="3FD6FF"/>
          </a:solidFill>
          <a:ln>
            <a:solidFill>
              <a:srgbClr val="3FD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harsh" dir="t"/>
            </a:scene3d>
            <a:sp3d extrusionH="57150" prstMaterial="matte">
              <a:bevelT w="63500" h="12700" prst="angle"/>
              <a:contourClr>
                <a:schemeClr val="bg1">
                  <a:lumMod val="65000"/>
                </a:schemeClr>
              </a:contourClr>
            </a:sp3d>
          </a:bodyPr>
          <a:lstStyle/>
          <a:p>
            <a:pPr algn="ctr"/>
            <a:r>
              <a:rPr lang="en-US" sz="2133" b="1" dirty="0">
                <a:ln w="0"/>
                <a:solidFill>
                  <a:schemeClr val="accent5">
                    <a:lumMod val="50000"/>
                  </a:schemeClr>
                </a:solidFill>
                <a:effectLst>
                  <a:outerShdw blurRad="38100" dist="25400" dir="5400000" algn="ctr" rotWithShape="0">
                    <a:srgbClr val="6E747A">
                      <a:alpha val="43000"/>
                    </a:srgbClr>
                  </a:outerShdw>
                </a:effectLst>
              </a:rPr>
              <a:t>Mounting</a:t>
            </a:r>
            <a:endParaRPr lang="en-US" sz="2133" b="1" dirty="0">
              <a:ln/>
              <a:solidFill>
                <a:schemeClr val="accent5">
                  <a:lumMod val="50000"/>
                </a:schemeClr>
              </a:solidFill>
            </a:endParaRPr>
          </a:p>
        </p:txBody>
      </p:sp>
      <p:sp>
        <p:nvSpPr>
          <p:cNvPr id="5" name="Rectangle 4"/>
          <p:cNvSpPr/>
          <p:nvPr/>
        </p:nvSpPr>
        <p:spPr>
          <a:xfrm>
            <a:off x="853439" y="2909382"/>
            <a:ext cx="1993127" cy="657308"/>
          </a:xfrm>
          <a:prstGeom prst="rect">
            <a:avLst/>
          </a:prstGeom>
          <a:solidFill>
            <a:srgbClr val="659A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harsh" dir="t"/>
            </a:scene3d>
            <a:sp3d extrusionH="57150" prstMaterial="matte">
              <a:bevelT w="63500" h="12700" prst="angle"/>
              <a:contourClr>
                <a:schemeClr val="bg1">
                  <a:lumMod val="65000"/>
                </a:schemeClr>
              </a:contourClr>
            </a:sp3d>
          </a:bodyPr>
          <a:lstStyle/>
          <a:p>
            <a:pPr algn="ctr"/>
            <a:r>
              <a:rPr lang="en-US" sz="2133" b="1" dirty="0">
                <a:ln w="0"/>
                <a:solidFill>
                  <a:schemeClr val="accent5">
                    <a:lumMod val="50000"/>
                  </a:schemeClr>
                </a:solidFill>
                <a:effectLst>
                  <a:outerShdw blurRad="38100" dist="25400" dir="5400000" algn="ctr" rotWithShape="0">
                    <a:srgbClr val="6E747A">
                      <a:alpha val="43000"/>
                    </a:srgbClr>
                  </a:outerShdw>
                </a:effectLst>
              </a:rPr>
              <a:t>Updating</a:t>
            </a:r>
            <a:endParaRPr lang="en-US" sz="2133" b="1" dirty="0">
              <a:ln/>
              <a:solidFill>
                <a:schemeClr val="accent5">
                  <a:lumMod val="50000"/>
                </a:schemeClr>
              </a:solidFill>
            </a:endParaRPr>
          </a:p>
        </p:txBody>
      </p:sp>
      <p:sp>
        <p:nvSpPr>
          <p:cNvPr id="6" name="Rectangle 5"/>
          <p:cNvSpPr/>
          <p:nvPr/>
        </p:nvSpPr>
        <p:spPr>
          <a:xfrm>
            <a:off x="890543" y="3895343"/>
            <a:ext cx="1993127" cy="657308"/>
          </a:xfrm>
          <a:prstGeom prst="rect">
            <a:avLst/>
          </a:prstGeom>
          <a:solidFill>
            <a:srgbClr val="FFDB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harsh" dir="t"/>
            </a:scene3d>
            <a:sp3d extrusionH="57150" prstMaterial="matte">
              <a:bevelT w="63500" h="12700" prst="angle"/>
              <a:contourClr>
                <a:schemeClr val="bg1">
                  <a:lumMod val="65000"/>
                </a:schemeClr>
              </a:contourClr>
            </a:sp3d>
          </a:bodyPr>
          <a:lstStyle/>
          <a:p>
            <a:pPr algn="ctr"/>
            <a:r>
              <a:rPr lang="en-US" sz="2133" b="1" dirty="0">
                <a:ln w="0"/>
                <a:solidFill>
                  <a:schemeClr val="accent5">
                    <a:lumMod val="50000"/>
                  </a:schemeClr>
                </a:solidFill>
              </a:rPr>
              <a:t>Unmounting</a:t>
            </a:r>
            <a:endParaRPr lang="en-US" sz="2133" b="1" dirty="0">
              <a:ln/>
              <a:solidFill>
                <a:schemeClr val="accent5">
                  <a:lumMod val="50000"/>
                </a:schemeClr>
              </a:solidFill>
            </a:endParaRPr>
          </a:p>
        </p:txBody>
      </p:sp>
      <p:sp>
        <p:nvSpPr>
          <p:cNvPr id="7" name="Rectangle 6"/>
          <p:cNvSpPr/>
          <p:nvPr/>
        </p:nvSpPr>
        <p:spPr>
          <a:xfrm>
            <a:off x="890543" y="4881305"/>
            <a:ext cx="1993127" cy="657308"/>
          </a:xfrm>
          <a:prstGeom prst="rect">
            <a:avLst/>
          </a:prstGeom>
          <a:solidFill>
            <a:srgbClr val="FF4F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33" b="1" spc="67" dirty="0">
                <a:ln w="0"/>
                <a:solidFill>
                  <a:schemeClr val="accent5">
                    <a:lumMod val="50000"/>
                  </a:schemeClr>
                </a:solidFill>
                <a:effectLst>
                  <a:innerShdw blurRad="63500" dist="50800" dir="13500000">
                    <a:srgbClr val="000000">
                      <a:alpha val="50000"/>
                    </a:srgbClr>
                  </a:innerShdw>
                </a:effectLst>
              </a:rPr>
              <a:t>Error Handling</a:t>
            </a:r>
          </a:p>
        </p:txBody>
      </p:sp>
      <p:sp>
        <p:nvSpPr>
          <p:cNvPr id="8" name="Rectangle 7"/>
          <p:cNvSpPr/>
          <p:nvPr/>
        </p:nvSpPr>
        <p:spPr>
          <a:xfrm>
            <a:off x="3187943" y="1908307"/>
            <a:ext cx="8131531" cy="657308"/>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67" dirty="0">
                <a:solidFill>
                  <a:schemeClr val="bg1">
                    <a:lumMod val="95000"/>
                  </a:schemeClr>
                </a:solidFill>
              </a:rPr>
              <a:t>A component is generally mounted when its first created and implanted into the DOM. It usually takes place when it is rendered for the first time.</a:t>
            </a:r>
          </a:p>
        </p:txBody>
      </p:sp>
      <p:sp>
        <p:nvSpPr>
          <p:cNvPr id="9" name="Rectangle 8"/>
          <p:cNvSpPr/>
          <p:nvPr/>
        </p:nvSpPr>
        <p:spPr>
          <a:xfrm>
            <a:off x="3187940" y="2909381"/>
            <a:ext cx="8131533" cy="657308"/>
          </a:xfrm>
          <a:prstGeom prst="rect">
            <a:avLst/>
          </a:pr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67" dirty="0">
                <a:solidFill>
                  <a:schemeClr val="bg1">
                    <a:lumMod val="95000"/>
                  </a:schemeClr>
                </a:solidFill>
              </a:rPr>
              <a:t>An update can be caused by changes to props or state</a:t>
            </a:r>
          </a:p>
        </p:txBody>
      </p:sp>
      <p:sp>
        <p:nvSpPr>
          <p:cNvPr id="10" name="Rectangle 9"/>
          <p:cNvSpPr/>
          <p:nvPr/>
        </p:nvSpPr>
        <p:spPr>
          <a:xfrm>
            <a:off x="3262148" y="3892959"/>
            <a:ext cx="8131533" cy="657308"/>
          </a:xfrm>
          <a:prstGeom prst="rect">
            <a:avLst/>
          </a:pr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67" dirty="0">
                <a:solidFill>
                  <a:schemeClr val="bg1">
                    <a:lumMod val="95000"/>
                  </a:schemeClr>
                </a:solidFill>
              </a:rPr>
              <a:t>This method is called when a component is being removed from the DOM</a:t>
            </a:r>
          </a:p>
        </p:txBody>
      </p:sp>
      <p:sp>
        <p:nvSpPr>
          <p:cNvPr id="11" name="Rectangle 10"/>
          <p:cNvSpPr/>
          <p:nvPr/>
        </p:nvSpPr>
        <p:spPr>
          <a:xfrm>
            <a:off x="3187940" y="4876538"/>
            <a:ext cx="8131533" cy="657308"/>
          </a:xfrm>
          <a:prstGeom prst="rect">
            <a:avLst/>
          </a:pr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67" dirty="0">
                <a:solidFill>
                  <a:schemeClr val="bg1">
                    <a:lumMod val="95000"/>
                  </a:schemeClr>
                </a:solidFill>
              </a:rPr>
              <a:t>These methods are called when there is an error during rendering, in a lifecycle method, or in the constructor of any child component.</a:t>
            </a:r>
          </a:p>
        </p:txBody>
      </p:sp>
      <p:sp>
        <p:nvSpPr>
          <p:cNvPr id="12" name="Title 1"/>
          <p:cNvSpPr>
            <a:spLocks noGrp="1"/>
          </p:cNvSpPr>
          <p:nvPr>
            <p:ph type="title"/>
          </p:nvPr>
        </p:nvSpPr>
        <p:spPr>
          <a:xfrm>
            <a:off x="512064" y="365760"/>
            <a:ext cx="11180064" cy="1060704"/>
          </a:xfrm>
        </p:spPr>
        <p:txBody>
          <a:bodyPr/>
          <a:lstStyle/>
          <a:p>
            <a:r>
              <a:rPr lang="en-US" sz="3200" dirty="0">
                <a:solidFill>
                  <a:schemeClr val="bg1">
                    <a:lumMod val="85000"/>
                  </a:schemeClr>
                </a:solidFill>
              </a:rPr>
              <a:t>New Component Lifecycle </a:t>
            </a:r>
          </a:p>
        </p:txBody>
      </p:sp>
    </p:spTree>
    <p:extLst>
      <p:ext uri="{BB962C8B-B14F-4D97-AF65-F5344CB8AC3E}">
        <p14:creationId xmlns:p14="http://schemas.microsoft.com/office/powerpoint/2010/main" val="20437492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187943" y="1908307"/>
            <a:ext cx="8131531" cy="657308"/>
          </a:xfrm>
          <a:prstGeom prst="rect">
            <a:avLst/>
          </a:pr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67" dirty="0">
                <a:solidFill>
                  <a:schemeClr val="bg1">
                    <a:lumMod val="95000"/>
                  </a:schemeClr>
                </a:solidFill>
              </a:rPr>
              <a:t>constructor(), static getDerivedStateFromProps(), render(), componentDidMount()</a:t>
            </a:r>
          </a:p>
        </p:txBody>
      </p:sp>
      <p:sp>
        <p:nvSpPr>
          <p:cNvPr id="6" name="Rectangle 5"/>
          <p:cNvSpPr/>
          <p:nvPr/>
        </p:nvSpPr>
        <p:spPr>
          <a:xfrm>
            <a:off x="3187940" y="2909381"/>
            <a:ext cx="8131533" cy="657308"/>
          </a:xfrm>
          <a:prstGeom prst="rect">
            <a:avLst/>
          </a:pr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67" dirty="0">
                <a:solidFill>
                  <a:schemeClr val="bg1">
                    <a:lumMod val="95000"/>
                  </a:schemeClr>
                </a:solidFill>
              </a:rPr>
              <a:t>static getDerivedStateFromProps(), shouldComponentUpdate(), render(), getSnapshotBeforeUpdate(), componentDidUpdate()</a:t>
            </a:r>
          </a:p>
        </p:txBody>
      </p:sp>
      <p:sp>
        <p:nvSpPr>
          <p:cNvPr id="7" name="Rectangle 6"/>
          <p:cNvSpPr/>
          <p:nvPr/>
        </p:nvSpPr>
        <p:spPr>
          <a:xfrm>
            <a:off x="3262148" y="3892959"/>
            <a:ext cx="8131533" cy="657308"/>
          </a:xfrm>
          <a:prstGeom prst="rect">
            <a:avLst/>
          </a:pr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67" dirty="0">
                <a:solidFill>
                  <a:schemeClr val="bg1">
                    <a:lumMod val="95000"/>
                  </a:schemeClr>
                </a:solidFill>
              </a:rPr>
              <a:t>componentWillUnmount()</a:t>
            </a:r>
          </a:p>
        </p:txBody>
      </p:sp>
      <p:sp>
        <p:nvSpPr>
          <p:cNvPr id="8" name="Rectangle 7"/>
          <p:cNvSpPr/>
          <p:nvPr/>
        </p:nvSpPr>
        <p:spPr>
          <a:xfrm>
            <a:off x="3187940" y="4876538"/>
            <a:ext cx="8131533" cy="657308"/>
          </a:xfrm>
          <a:prstGeom prst="rect">
            <a:avLst/>
          </a:pr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67" dirty="0">
                <a:solidFill>
                  <a:schemeClr val="bg1">
                    <a:lumMod val="95000"/>
                  </a:schemeClr>
                </a:solidFill>
              </a:rPr>
              <a:t>static getDerivedStateFromError(), componentDidCatch()</a:t>
            </a:r>
          </a:p>
        </p:txBody>
      </p:sp>
      <p:sp>
        <p:nvSpPr>
          <p:cNvPr id="17" name="Rectangle 16"/>
          <p:cNvSpPr/>
          <p:nvPr/>
        </p:nvSpPr>
        <p:spPr>
          <a:xfrm>
            <a:off x="853441" y="1918913"/>
            <a:ext cx="1993127" cy="657308"/>
          </a:xfrm>
          <a:prstGeom prst="rect">
            <a:avLst/>
          </a:prstGeom>
          <a:solidFill>
            <a:srgbClr val="3FD6FF"/>
          </a:solidFill>
          <a:ln>
            <a:solidFill>
              <a:srgbClr val="3FD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harsh" dir="t"/>
            </a:scene3d>
            <a:sp3d extrusionH="57150" prstMaterial="matte">
              <a:bevelT w="63500" h="12700" prst="angle"/>
              <a:contourClr>
                <a:schemeClr val="bg1">
                  <a:lumMod val="65000"/>
                </a:schemeClr>
              </a:contourClr>
            </a:sp3d>
          </a:bodyPr>
          <a:lstStyle/>
          <a:p>
            <a:pPr algn="ctr"/>
            <a:r>
              <a:rPr lang="en-US" sz="2133" b="1" dirty="0">
                <a:ln w="0"/>
                <a:solidFill>
                  <a:schemeClr val="accent5">
                    <a:lumMod val="50000"/>
                  </a:schemeClr>
                </a:solidFill>
                <a:effectLst>
                  <a:outerShdw blurRad="38100" dist="25400" dir="5400000" algn="ctr" rotWithShape="0">
                    <a:srgbClr val="6E747A">
                      <a:alpha val="43000"/>
                    </a:srgbClr>
                  </a:outerShdw>
                </a:effectLst>
              </a:rPr>
              <a:t>Mounting</a:t>
            </a:r>
            <a:endParaRPr lang="en-US" sz="2133" b="1" dirty="0">
              <a:ln/>
              <a:solidFill>
                <a:schemeClr val="accent5">
                  <a:lumMod val="50000"/>
                </a:schemeClr>
              </a:solidFill>
            </a:endParaRPr>
          </a:p>
        </p:txBody>
      </p:sp>
      <p:sp>
        <p:nvSpPr>
          <p:cNvPr id="18" name="Rectangle 17"/>
          <p:cNvSpPr/>
          <p:nvPr/>
        </p:nvSpPr>
        <p:spPr>
          <a:xfrm>
            <a:off x="853439" y="2909382"/>
            <a:ext cx="1993127" cy="657308"/>
          </a:xfrm>
          <a:prstGeom prst="rect">
            <a:avLst/>
          </a:prstGeom>
          <a:solidFill>
            <a:srgbClr val="659A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harsh" dir="t"/>
            </a:scene3d>
            <a:sp3d extrusionH="57150" prstMaterial="matte">
              <a:bevelT w="63500" h="12700" prst="angle"/>
              <a:contourClr>
                <a:schemeClr val="bg1">
                  <a:lumMod val="65000"/>
                </a:schemeClr>
              </a:contourClr>
            </a:sp3d>
          </a:bodyPr>
          <a:lstStyle/>
          <a:p>
            <a:pPr algn="ctr"/>
            <a:r>
              <a:rPr lang="en-US" sz="2133" b="1" dirty="0">
                <a:ln w="0"/>
                <a:solidFill>
                  <a:schemeClr val="accent5">
                    <a:lumMod val="50000"/>
                  </a:schemeClr>
                </a:solidFill>
                <a:effectLst>
                  <a:outerShdw blurRad="38100" dist="25400" dir="5400000" algn="ctr" rotWithShape="0">
                    <a:srgbClr val="6E747A">
                      <a:alpha val="43000"/>
                    </a:srgbClr>
                  </a:outerShdw>
                </a:effectLst>
              </a:rPr>
              <a:t>Updating</a:t>
            </a:r>
            <a:endParaRPr lang="en-US" sz="2133" b="1" dirty="0">
              <a:ln/>
              <a:solidFill>
                <a:schemeClr val="accent5">
                  <a:lumMod val="50000"/>
                </a:schemeClr>
              </a:solidFill>
            </a:endParaRPr>
          </a:p>
        </p:txBody>
      </p:sp>
      <p:sp>
        <p:nvSpPr>
          <p:cNvPr id="19" name="Rectangle 18"/>
          <p:cNvSpPr/>
          <p:nvPr/>
        </p:nvSpPr>
        <p:spPr>
          <a:xfrm>
            <a:off x="890543" y="3895343"/>
            <a:ext cx="1993127" cy="657308"/>
          </a:xfrm>
          <a:prstGeom prst="rect">
            <a:avLst/>
          </a:prstGeom>
          <a:solidFill>
            <a:srgbClr val="FFDB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harsh" dir="t"/>
            </a:scene3d>
            <a:sp3d extrusionH="57150" prstMaterial="matte">
              <a:bevelT w="63500" h="12700" prst="angle"/>
              <a:contourClr>
                <a:schemeClr val="bg1">
                  <a:lumMod val="65000"/>
                </a:schemeClr>
              </a:contourClr>
            </a:sp3d>
          </a:bodyPr>
          <a:lstStyle/>
          <a:p>
            <a:pPr algn="ctr"/>
            <a:r>
              <a:rPr lang="en-US" sz="2133" b="1" dirty="0">
                <a:ln w="0"/>
                <a:solidFill>
                  <a:schemeClr val="accent5">
                    <a:lumMod val="50000"/>
                  </a:schemeClr>
                </a:solidFill>
              </a:rPr>
              <a:t>Unmounting</a:t>
            </a:r>
            <a:endParaRPr lang="en-US" sz="2133" b="1" dirty="0">
              <a:ln/>
              <a:solidFill>
                <a:schemeClr val="accent5">
                  <a:lumMod val="50000"/>
                </a:schemeClr>
              </a:solidFill>
            </a:endParaRPr>
          </a:p>
        </p:txBody>
      </p:sp>
      <p:sp>
        <p:nvSpPr>
          <p:cNvPr id="20" name="Rectangle 19"/>
          <p:cNvSpPr/>
          <p:nvPr/>
        </p:nvSpPr>
        <p:spPr>
          <a:xfrm>
            <a:off x="890543" y="4881305"/>
            <a:ext cx="1993127" cy="657308"/>
          </a:xfrm>
          <a:prstGeom prst="rect">
            <a:avLst/>
          </a:prstGeom>
          <a:solidFill>
            <a:srgbClr val="FF4F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33" b="1" spc="67" dirty="0">
                <a:ln w="0"/>
                <a:solidFill>
                  <a:schemeClr val="accent5">
                    <a:lumMod val="50000"/>
                  </a:schemeClr>
                </a:solidFill>
                <a:effectLst>
                  <a:innerShdw blurRad="63500" dist="50800" dir="13500000">
                    <a:srgbClr val="000000">
                      <a:alpha val="50000"/>
                    </a:srgbClr>
                  </a:innerShdw>
                </a:effectLst>
              </a:rPr>
              <a:t>Error Handling</a:t>
            </a:r>
          </a:p>
        </p:txBody>
      </p:sp>
      <p:sp>
        <p:nvSpPr>
          <p:cNvPr id="21" name="Title 1"/>
          <p:cNvSpPr>
            <a:spLocks noGrp="1"/>
          </p:cNvSpPr>
          <p:nvPr>
            <p:ph type="title"/>
          </p:nvPr>
        </p:nvSpPr>
        <p:spPr>
          <a:xfrm>
            <a:off x="512064" y="365760"/>
            <a:ext cx="11180064" cy="1060704"/>
          </a:xfrm>
        </p:spPr>
        <p:txBody>
          <a:bodyPr/>
          <a:lstStyle/>
          <a:p>
            <a:r>
              <a:rPr lang="en-US" sz="3200" dirty="0">
                <a:solidFill>
                  <a:schemeClr val="bg1">
                    <a:lumMod val="85000"/>
                  </a:schemeClr>
                </a:solidFill>
              </a:rPr>
              <a:t>New Component Lifecycle (Contd..) </a:t>
            </a:r>
          </a:p>
        </p:txBody>
      </p:sp>
    </p:spTree>
    <p:extLst>
      <p:ext uri="{BB962C8B-B14F-4D97-AF65-F5344CB8AC3E}">
        <p14:creationId xmlns:p14="http://schemas.microsoft.com/office/powerpoint/2010/main" val="384318404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a:xfrm>
            <a:off x="31448" y="2717800"/>
            <a:ext cx="12177485" cy="748988"/>
          </a:xfrm>
        </p:spPr>
        <p:txBody>
          <a:bodyPr/>
          <a:lstStyle/>
          <a:p>
            <a:r>
              <a:rPr lang="en-US" dirty="0">
                <a:solidFill>
                  <a:schemeClr val="bg1"/>
                </a:solidFill>
              </a:rPr>
              <a:t>Fetching from Remote Repository</a:t>
            </a:r>
            <a:endParaRPr lang="en-US" sz="2133" dirty="0">
              <a:solidFill>
                <a:schemeClr val="bg1"/>
              </a:solidFill>
            </a:endParaRPr>
          </a:p>
        </p:txBody>
      </p:sp>
    </p:spTree>
    <p:custDataLst>
      <p:tags r:id="rId1"/>
    </p:custDataLst>
    <p:extLst>
      <p:ext uri="{BB962C8B-B14F-4D97-AF65-F5344CB8AC3E}">
        <p14:creationId xmlns:p14="http://schemas.microsoft.com/office/powerpoint/2010/main" val="168358798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9B3B049-1410-9447-AB10-9B74AE714FC9}"/>
              </a:ext>
            </a:extLst>
          </p:cNvPr>
          <p:cNvSpPr/>
          <p:nvPr/>
        </p:nvSpPr>
        <p:spPr>
          <a:xfrm>
            <a:off x="2483796" y="6004677"/>
            <a:ext cx="7263319" cy="369332"/>
          </a:xfrm>
          <a:prstGeom prst="rect">
            <a:avLst/>
          </a:prstGeom>
        </p:spPr>
        <p:txBody>
          <a:bodyPr wrap="square">
            <a:spAutoFit/>
          </a:bodyPr>
          <a:lstStyle/>
          <a:p>
            <a:r>
              <a:rPr lang="en-US" dirty="0">
                <a:solidFill>
                  <a:srgbClr val="FFC000"/>
                </a:solidFill>
                <a:hlinkClick r:id="rId2">
                  <a:extLst>
                    <a:ext uri="{A12FA001-AC4F-418D-AE19-62706E023703}">
                      <ahyp:hlinkClr xmlns:ahyp="http://schemas.microsoft.com/office/drawing/2018/hyperlinkcolor" val="tx"/>
                    </a:ext>
                  </a:extLst>
                </a:hlinkClick>
              </a:rPr>
              <a:t>https://developer.mozilla.org/en-US/docs/Web/API/Fetch_API/Using_Fetch</a:t>
            </a:r>
            <a:endParaRPr lang="en-US" dirty="0">
              <a:solidFill>
                <a:srgbClr val="FFC000"/>
              </a:solidFill>
            </a:endParaRPr>
          </a:p>
        </p:txBody>
      </p:sp>
      <p:sp>
        <p:nvSpPr>
          <p:cNvPr id="3" name="Title 1">
            <a:extLst>
              <a:ext uri="{FF2B5EF4-FFF2-40B4-BE49-F238E27FC236}">
                <a16:creationId xmlns:a16="http://schemas.microsoft.com/office/drawing/2014/main" id="{03D7A232-2688-3E41-B05C-CF58A967B869}"/>
              </a:ext>
            </a:extLst>
          </p:cNvPr>
          <p:cNvSpPr txBox="1">
            <a:spLocks/>
          </p:cNvSpPr>
          <p:nvPr/>
        </p:nvSpPr>
        <p:spPr>
          <a:xfrm>
            <a:off x="512064" y="365760"/>
            <a:ext cx="11180064" cy="106070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dirty="0">
                <a:solidFill>
                  <a:schemeClr val="bg1">
                    <a:lumMod val="85000"/>
                  </a:schemeClr>
                </a:solidFill>
              </a:rPr>
              <a:t>Fetch API</a:t>
            </a:r>
          </a:p>
        </p:txBody>
      </p:sp>
      <p:sp>
        <p:nvSpPr>
          <p:cNvPr id="5" name="TextBox 4">
            <a:extLst>
              <a:ext uri="{FF2B5EF4-FFF2-40B4-BE49-F238E27FC236}">
                <a16:creationId xmlns:a16="http://schemas.microsoft.com/office/drawing/2014/main" id="{12DCAA3A-2194-664D-B1CC-BA810AE59CFF}"/>
              </a:ext>
            </a:extLst>
          </p:cNvPr>
          <p:cNvSpPr txBox="1"/>
          <p:nvPr/>
        </p:nvSpPr>
        <p:spPr>
          <a:xfrm>
            <a:off x="1264595" y="1971605"/>
            <a:ext cx="3939702" cy="2308324"/>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accent4">
                    <a:lumMod val="40000"/>
                    <a:lumOff val="60000"/>
                  </a:schemeClr>
                </a:solidFill>
              </a:rPr>
              <a:t>fetch</a:t>
            </a:r>
            <a:r>
              <a:rPr lang="en-US" dirty="0">
                <a:solidFill>
                  <a:schemeClr val="bg1"/>
                </a:solidFill>
              </a:rPr>
              <a:t> function executes GET request to supplied endpoint</a:t>
            </a:r>
          </a:p>
          <a:p>
            <a:pPr marL="285750" indent="-285750">
              <a:buFont typeface="Arial" panose="020B0604020202020204" pitchFamily="34" charset="0"/>
              <a:buChar char="•"/>
            </a:pPr>
            <a:r>
              <a:rPr lang="en-US" dirty="0">
                <a:solidFill>
                  <a:schemeClr val="accent4">
                    <a:lumMod val="40000"/>
                    <a:lumOff val="60000"/>
                  </a:schemeClr>
                </a:solidFill>
              </a:rPr>
              <a:t>then</a:t>
            </a:r>
            <a:r>
              <a:rPr lang="en-US" dirty="0">
                <a:solidFill>
                  <a:schemeClr val="bg1"/>
                </a:solidFill>
              </a:rPr>
              <a:t> function can chain together additional actions</a:t>
            </a:r>
          </a:p>
          <a:p>
            <a:pPr marL="285750" indent="-285750">
              <a:buFont typeface="Arial" panose="020B0604020202020204" pitchFamily="34" charset="0"/>
              <a:buChar char="•"/>
            </a:pPr>
            <a:r>
              <a:rPr lang="en-US" dirty="0">
                <a:solidFill>
                  <a:schemeClr val="bg1"/>
                </a:solidFill>
              </a:rPr>
              <a:t>Response must be processed (cast to </a:t>
            </a:r>
            <a:r>
              <a:rPr lang="en-US" dirty="0" err="1">
                <a:solidFill>
                  <a:schemeClr val="accent4">
                    <a:lumMod val="40000"/>
                    <a:lumOff val="60000"/>
                  </a:schemeClr>
                </a:solidFill>
              </a:rPr>
              <a:t>json</a:t>
            </a:r>
            <a:r>
              <a:rPr lang="en-US" dirty="0">
                <a:solidFill>
                  <a:schemeClr val="bg1"/>
                </a:solidFill>
              </a:rPr>
              <a:t>)</a:t>
            </a:r>
          </a:p>
          <a:p>
            <a:pPr marL="285750" indent="-285750">
              <a:buFont typeface="Arial" panose="020B0604020202020204" pitchFamily="34" charset="0"/>
              <a:buChar char="•"/>
            </a:pPr>
            <a:r>
              <a:rPr lang="en-US" dirty="0">
                <a:solidFill>
                  <a:schemeClr val="bg1"/>
                </a:solidFill>
              </a:rPr>
              <a:t>Data can then be used</a:t>
            </a:r>
          </a:p>
          <a:p>
            <a:pPr marL="285750" indent="-285750">
              <a:buFont typeface="Arial" panose="020B0604020202020204" pitchFamily="34" charset="0"/>
              <a:buChar char="•"/>
            </a:pPr>
            <a:r>
              <a:rPr lang="en-US" dirty="0">
                <a:solidFill>
                  <a:schemeClr val="accent4">
                    <a:lumMod val="40000"/>
                    <a:lumOff val="60000"/>
                  </a:schemeClr>
                </a:solidFill>
              </a:rPr>
              <a:t>catch</a:t>
            </a:r>
            <a:r>
              <a:rPr lang="en-US" dirty="0">
                <a:solidFill>
                  <a:schemeClr val="bg1"/>
                </a:solidFill>
              </a:rPr>
              <a:t> used to handle errors</a:t>
            </a:r>
          </a:p>
        </p:txBody>
      </p:sp>
      <p:pic>
        <p:nvPicPr>
          <p:cNvPr id="6" name="Picture 5">
            <a:extLst>
              <a:ext uri="{FF2B5EF4-FFF2-40B4-BE49-F238E27FC236}">
                <a16:creationId xmlns:a16="http://schemas.microsoft.com/office/drawing/2014/main" id="{FE99B851-5E59-A74B-A242-85FD09CDAC76}"/>
              </a:ext>
            </a:extLst>
          </p:cNvPr>
          <p:cNvPicPr>
            <a:picLocks noChangeAspect="1"/>
          </p:cNvPicPr>
          <p:nvPr/>
        </p:nvPicPr>
        <p:blipFill>
          <a:blip r:embed="rId3"/>
          <a:stretch>
            <a:fillRect/>
          </a:stretch>
        </p:blipFill>
        <p:spPr>
          <a:xfrm>
            <a:off x="6115455" y="2073219"/>
            <a:ext cx="4953165" cy="2105095"/>
          </a:xfrm>
          <a:prstGeom prst="rect">
            <a:avLst/>
          </a:prstGeom>
        </p:spPr>
      </p:pic>
    </p:spTree>
    <p:extLst>
      <p:ext uri="{BB962C8B-B14F-4D97-AF65-F5344CB8AC3E}">
        <p14:creationId xmlns:p14="http://schemas.microsoft.com/office/powerpoint/2010/main" val="224902493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9B3B049-1410-9447-AB10-9B74AE714FC9}"/>
              </a:ext>
            </a:extLst>
          </p:cNvPr>
          <p:cNvSpPr/>
          <p:nvPr/>
        </p:nvSpPr>
        <p:spPr>
          <a:xfrm>
            <a:off x="2483796" y="6004677"/>
            <a:ext cx="7263319" cy="369332"/>
          </a:xfrm>
          <a:prstGeom prst="rect">
            <a:avLst/>
          </a:prstGeom>
        </p:spPr>
        <p:txBody>
          <a:bodyPr wrap="square">
            <a:spAutoFit/>
          </a:bodyPr>
          <a:lstStyle/>
          <a:p>
            <a:r>
              <a:rPr lang="en-US" dirty="0">
                <a:solidFill>
                  <a:srgbClr val="FFC000"/>
                </a:solidFill>
                <a:hlinkClick r:id="rId2">
                  <a:extLst>
                    <a:ext uri="{A12FA001-AC4F-418D-AE19-62706E023703}">
                      <ahyp:hlinkClr xmlns:ahyp="http://schemas.microsoft.com/office/drawing/2018/hyperlinkcolor" val="tx"/>
                    </a:ext>
                  </a:extLst>
                </a:hlinkClick>
              </a:rPr>
              <a:t>https://developer.mozilla.org/en-US/docs/Web/API/Fetch_API/Using_Fetch</a:t>
            </a:r>
            <a:endParaRPr lang="en-US" dirty="0">
              <a:solidFill>
                <a:srgbClr val="FFC000"/>
              </a:solidFill>
            </a:endParaRPr>
          </a:p>
        </p:txBody>
      </p:sp>
      <p:sp>
        <p:nvSpPr>
          <p:cNvPr id="3" name="Title 1">
            <a:extLst>
              <a:ext uri="{FF2B5EF4-FFF2-40B4-BE49-F238E27FC236}">
                <a16:creationId xmlns:a16="http://schemas.microsoft.com/office/drawing/2014/main" id="{03D7A232-2688-3E41-B05C-CF58A967B869}"/>
              </a:ext>
            </a:extLst>
          </p:cNvPr>
          <p:cNvSpPr txBox="1">
            <a:spLocks/>
          </p:cNvSpPr>
          <p:nvPr/>
        </p:nvSpPr>
        <p:spPr>
          <a:xfrm>
            <a:off x="512064" y="365760"/>
            <a:ext cx="11180064" cy="106070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dirty="0">
                <a:solidFill>
                  <a:schemeClr val="bg1">
                    <a:lumMod val="85000"/>
                  </a:schemeClr>
                </a:solidFill>
              </a:rPr>
              <a:t>Fetch API - POST</a:t>
            </a:r>
          </a:p>
        </p:txBody>
      </p:sp>
      <p:sp>
        <p:nvSpPr>
          <p:cNvPr id="5" name="TextBox 4">
            <a:extLst>
              <a:ext uri="{FF2B5EF4-FFF2-40B4-BE49-F238E27FC236}">
                <a16:creationId xmlns:a16="http://schemas.microsoft.com/office/drawing/2014/main" id="{12DCAA3A-2194-664D-B1CC-BA810AE59CFF}"/>
              </a:ext>
            </a:extLst>
          </p:cNvPr>
          <p:cNvSpPr txBox="1"/>
          <p:nvPr/>
        </p:nvSpPr>
        <p:spPr>
          <a:xfrm>
            <a:off x="1254867" y="2238242"/>
            <a:ext cx="3939702" cy="1477328"/>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rPr>
              <a:t>Supply an object as a second parameter to issue POST or PUT</a:t>
            </a:r>
          </a:p>
          <a:p>
            <a:pPr marL="285750" indent="-285750">
              <a:buFont typeface="Arial" panose="020B0604020202020204" pitchFamily="34" charset="0"/>
              <a:buChar char="•"/>
            </a:pPr>
            <a:r>
              <a:rPr lang="en-US" dirty="0">
                <a:solidFill>
                  <a:schemeClr val="bg1"/>
                </a:solidFill>
              </a:rPr>
              <a:t>Method, Headers and body can be object properties </a:t>
            </a:r>
          </a:p>
          <a:p>
            <a:pPr marL="285750" indent="-285750">
              <a:buFont typeface="Arial" panose="020B0604020202020204" pitchFamily="34" charset="0"/>
              <a:buChar char="•"/>
            </a:pPr>
            <a:r>
              <a:rPr lang="en-US" dirty="0">
                <a:solidFill>
                  <a:schemeClr val="bg1"/>
                </a:solidFill>
              </a:rPr>
              <a:t>Many other properties available</a:t>
            </a:r>
          </a:p>
        </p:txBody>
      </p:sp>
      <p:pic>
        <p:nvPicPr>
          <p:cNvPr id="6" name="Picture 5">
            <a:extLst>
              <a:ext uri="{FF2B5EF4-FFF2-40B4-BE49-F238E27FC236}">
                <a16:creationId xmlns:a16="http://schemas.microsoft.com/office/drawing/2014/main" id="{C4076F2D-39D3-C04A-8E3A-B92999E5E512}"/>
              </a:ext>
            </a:extLst>
          </p:cNvPr>
          <p:cNvPicPr>
            <a:picLocks noChangeAspect="1"/>
          </p:cNvPicPr>
          <p:nvPr/>
        </p:nvPicPr>
        <p:blipFill>
          <a:blip r:embed="rId3"/>
          <a:stretch>
            <a:fillRect/>
          </a:stretch>
        </p:blipFill>
        <p:spPr>
          <a:xfrm>
            <a:off x="5634477" y="1963654"/>
            <a:ext cx="5689600" cy="2070100"/>
          </a:xfrm>
          <a:prstGeom prst="rect">
            <a:avLst/>
          </a:prstGeom>
        </p:spPr>
      </p:pic>
    </p:spTree>
    <p:extLst>
      <p:ext uri="{BB962C8B-B14F-4D97-AF65-F5344CB8AC3E}">
        <p14:creationId xmlns:p14="http://schemas.microsoft.com/office/powerpoint/2010/main" val="278304072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9B3B049-1410-9447-AB10-9B74AE714FC9}"/>
              </a:ext>
            </a:extLst>
          </p:cNvPr>
          <p:cNvSpPr/>
          <p:nvPr/>
        </p:nvSpPr>
        <p:spPr>
          <a:xfrm>
            <a:off x="4923867" y="3059668"/>
            <a:ext cx="5666291" cy="369332"/>
          </a:xfrm>
          <a:prstGeom prst="rect">
            <a:avLst/>
          </a:prstGeom>
        </p:spPr>
        <p:txBody>
          <a:bodyPr wrap="square">
            <a:spAutoFit/>
          </a:bodyPr>
          <a:lstStyle/>
          <a:p>
            <a:r>
              <a:rPr lang="en-US" dirty="0">
                <a:solidFill>
                  <a:srgbClr val="FFC000"/>
                </a:solidFill>
              </a:rPr>
              <a:t>https://</a:t>
            </a:r>
            <a:r>
              <a:rPr lang="en-US" dirty="0" err="1">
                <a:solidFill>
                  <a:srgbClr val="FFC000"/>
                </a:solidFill>
              </a:rPr>
              <a:t>bobbyhadz.com</a:t>
            </a:r>
            <a:r>
              <a:rPr lang="en-US" dirty="0">
                <a:solidFill>
                  <a:srgbClr val="FFC000"/>
                </a:solidFill>
              </a:rPr>
              <a:t>/blog/typescript-http-request-</a:t>
            </a:r>
            <a:r>
              <a:rPr lang="en-US" dirty="0" err="1">
                <a:solidFill>
                  <a:srgbClr val="FFC000"/>
                </a:solidFill>
              </a:rPr>
              <a:t>axios</a:t>
            </a:r>
            <a:endParaRPr lang="en-US" dirty="0">
              <a:solidFill>
                <a:srgbClr val="FFC000"/>
              </a:solidFill>
            </a:endParaRPr>
          </a:p>
        </p:txBody>
      </p:sp>
      <p:sp>
        <p:nvSpPr>
          <p:cNvPr id="3" name="Title 1">
            <a:extLst>
              <a:ext uri="{FF2B5EF4-FFF2-40B4-BE49-F238E27FC236}">
                <a16:creationId xmlns:a16="http://schemas.microsoft.com/office/drawing/2014/main" id="{03D7A232-2688-3E41-B05C-CF58A967B869}"/>
              </a:ext>
            </a:extLst>
          </p:cNvPr>
          <p:cNvSpPr txBox="1">
            <a:spLocks/>
          </p:cNvSpPr>
          <p:nvPr/>
        </p:nvSpPr>
        <p:spPr>
          <a:xfrm>
            <a:off x="512064" y="365760"/>
            <a:ext cx="11180064" cy="106070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dirty="0" err="1">
                <a:solidFill>
                  <a:schemeClr val="bg1">
                    <a:lumMod val="85000"/>
                  </a:schemeClr>
                </a:solidFill>
              </a:rPr>
              <a:t>Axios</a:t>
            </a:r>
            <a:r>
              <a:rPr lang="en-US" sz="3200" dirty="0">
                <a:solidFill>
                  <a:schemeClr val="bg1">
                    <a:lumMod val="85000"/>
                  </a:schemeClr>
                </a:solidFill>
              </a:rPr>
              <a:t> API</a:t>
            </a:r>
          </a:p>
        </p:txBody>
      </p:sp>
      <p:pic>
        <p:nvPicPr>
          <p:cNvPr id="8" name="Picture 7">
            <a:extLst>
              <a:ext uri="{FF2B5EF4-FFF2-40B4-BE49-F238E27FC236}">
                <a16:creationId xmlns:a16="http://schemas.microsoft.com/office/drawing/2014/main" id="{A1C104DE-FE5F-F279-4504-DEC82AB1587E}"/>
              </a:ext>
            </a:extLst>
          </p:cNvPr>
          <p:cNvPicPr>
            <a:picLocks noChangeAspect="1"/>
          </p:cNvPicPr>
          <p:nvPr/>
        </p:nvPicPr>
        <p:blipFill>
          <a:blip r:embed="rId2"/>
          <a:stretch>
            <a:fillRect/>
          </a:stretch>
        </p:blipFill>
        <p:spPr>
          <a:xfrm>
            <a:off x="0" y="0"/>
            <a:ext cx="3821897" cy="6858054"/>
          </a:xfrm>
          <a:prstGeom prst="rect">
            <a:avLst/>
          </a:prstGeom>
        </p:spPr>
      </p:pic>
    </p:spTree>
    <p:extLst>
      <p:ext uri="{BB962C8B-B14F-4D97-AF65-F5344CB8AC3E}">
        <p14:creationId xmlns:p14="http://schemas.microsoft.com/office/powerpoint/2010/main" val="305705685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1B527-EA49-6742-8825-7DED866D2D15}"/>
              </a:ext>
            </a:extLst>
          </p:cNvPr>
          <p:cNvSpPr>
            <a:spLocks noGrp="1"/>
          </p:cNvSpPr>
          <p:nvPr>
            <p:ph type="title"/>
          </p:nvPr>
        </p:nvSpPr>
        <p:spPr>
          <a:xfrm>
            <a:off x="497779" y="330261"/>
            <a:ext cx="11186220" cy="607259"/>
          </a:xfrm>
        </p:spPr>
        <p:txBody>
          <a:bodyPr/>
          <a:lstStyle/>
          <a:p>
            <a:pPr algn="ctr"/>
            <a:r>
              <a:rPr lang="en-US" dirty="0"/>
              <a:t>Code Along Practice – Hit Live API for Developers</a:t>
            </a:r>
          </a:p>
        </p:txBody>
      </p:sp>
      <p:sp>
        <p:nvSpPr>
          <p:cNvPr id="3" name="Text Placeholder 2">
            <a:extLst>
              <a:ext uri="{FF2B5EF4-FFF2-40B4-BE49-F238E27FC236}">
                <a16:creationId xmlns:a16="http://schemas.microsoft.com/office/drawing/2014/main" id="{9188C8EE-9EE3-F246-91B7-3118444C624B}"/>
              </a:ext>
            </a:extLst>
          </p:cNvPr>
          <p:cNvSpPr>
            <a:spLocks noGrp="1"/>
          </p:cNvSpPr>
          <p:nvPr>
            <p:ph type="body" sz="quarter" idx="13"/>
          </p:nvPr>
        </p:nvSpPr>
        <p:spPr>
          <a:xfrm>
            <a:off x="2435704" y="1137830"/>
            <a:ext cx="9248296" cy="4316201"/>
          </a:xfrm>
        </p:spPr>
        <p:txBody>
          <a:bodyPr>
            <a:normAutofit fontScale="85000" lnSpcReduction="20000"/>
          </a:bodyPr>
          <a:lstStyle/>
          <a:p>
            <a:pPr marL="742950" indent="-742950">
              <a:buFont typeface="Arial" panose="020B0604020202020204" pitchFamily="34" charset="0"/>
              <a:buAutoNum type="arabicPeriod"/>
            </a:pPr>
            <a:r>
              <a:rPr lang="en-US" sz="2800" dirty="0">
                <a:latin typeface="Arial" panose="020B0604020202020204" pitchFamily="34" charset="0"/>
                <a:cs typeface="Arial" panose="020B0604020202020204" pitchFamily="34" charset="0"/>
              </a:rPr>
              <a:t>Add fetch to </a:t>
            </a:r>
            <a:r>
              <a:rPr lang="en-US" sz="2800" dirty="0" err="1">
                <a:latin typeface="Arial" panose="020B0604020202020204" pitchFamily="34" charset="0"/>
                <a:cs typeface="Arial" panose="020B0604020202020204" pitchFamily="34" charset="0"/>
              </a:rPr>
              <a:t>App.js</a:t>
            </a:r>
            <a:r>
              <a:rPr lang="en-US" sz="2800" dirty="0">
                <a:latin typeface="Arial" panose="020B0604020202020204" pitchFamily="34" charset="0"/>
                <a:cs typeface="Arial" panose="020B0604020202020204" pitchFamily="34" charset="0"/>
              </a:rPr>
              <a:t> in </a:t>
            </a:r>
            <a:r>
              <a:rPr lang="en-US" sz="2800" dirty="0" err="1">
                <a:latin typeface="Arial" panose="020B0604020202020204" pitchFamily="34" charset="0"/>
                <a:cs typeface="Arial" panose="020B0604020202020204" pitchFamily="34" charset="0"/>
              </a:rPr>
              <a:t>componentDidMount</a:t>
            </a:r>
            <a:r>
              <a:rPr lang="en-US" sz="2800" dirty="0">
                <a:latin typeface="Arial" panose="020B0604020202020204" pitchFamily="34" charset="0"/>
                <a:cs typeface="Arial" panose="020B0604020202020204" pitchFamily="34" charset="0"/>
              </a:rPr>
              <a:t>() hook which accesses </a:t>
            </a:r>
            <a:r>
              <a:rPr lang="en-US" sz="2800" dirty="0">
                <a:solidFill>
                  <a:schemeClr val="accent2"/>
                </a:solidFill>
                <a:latin typeface="Arial" panose="020B060402020202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https://tech-services-1000201953.uc.r.appspot.com/developers</a:t>
            </a:r>
            <a:r>
              <a:rPr lang="en-US" sz="2800" dirty="0">
                <a:solidFill>
                  <a:schemeClr val="accent2"/>
                </a:solidFill>
                <a:latin typeface="Arial" panose="020B0604020202020204" pitchFamily="34" charset="0"/>
                <a:cs typeface="Arial" panose="020B0604020202020204" pitchFamily="34" charset="0"/>
              </a:rPr>
              <a:t> </a:t>
            </a:r>
            <a:r>
              <a:rPr lang="en-US" sz="2800" dirty="0">
                <a:solidFill>
                  <a:schemeClr val="bg1"/>
                </a:solidFill>
                <a:latin typeface="Arial" panose="020B0604020202020204" pitchFamily="34" charset="0"/>
                <a:cs typeface="Arial" panose="020B0604020202020204" pitchFamily="34" charset="0"/>
              </a:rPr>
              <a:t>and</a:t>
            </a:r>
            <a:r>
              <a:rPr lang="en-US" sz="2800" dirty="0">
                <a:solidFill>
                  <a:schemeClr val="accent2"/>
                </a:solidFill>
                <a:latin typeface="Arial" panose="020B0604020202020204" pitchFamily="34" charset="0"/>
                <a:cs typeface="Arial" panose="020B0604020202020204" pitchFamily="34" charset="0"/>
              </a:rPr>
              <a:t> </a:t>
            </a:r>
            <a:r>
              <a:rPr lang="en-US" sz="2800" dirty="0">
                <a:solidFill>
                  <a:schemeClr val="bg1"/>
                </a:solidFill>
                <a:latin typeface="Arial" panose="020B0604020202020204" pitchFamily="34" charset="0"/>
                <a:cs typeface="Arial" panose="020B0604020202020204" pitchFamily="34" charset="0"/>
              </a:rPr>
              <a:t>sets developer state to the response.  Delete the hard-coded developers from the state.</a:t>
            </a:r>
          </a:p>
          <a:p>
            <a:pPr marL="742950" indent="-742950">
              <a:buAutoNum type="arabicPeriod"/>
            </a:pPr>
            <a:endParaRPr lang="en-US" sz="2800" dirty="0">
              <a:solidFill>
                <a:schemeClr val="bg1"/>
              </a:solidFill>
              <a:latin typeface="Arial" panose="020B0604020202020204" pitchFamily="34" charset="0"/>
              <a:cs typeface="Arial" panose="020B0604020202020204" pitchFamily="34" charset="0"/>
            </a:endParaRPr>
          </a:p>
          <a:p>
            <a:pPr marL="742950" indent="-742950">
              <a:buFont typeface="Arial" panose="020B0604020202020204" pitchFamily="34" charset="0"/>
              <a:buAutoNum type="arabicPeriod"/>
            </a:pPr>
            <a:r>
              <a:rPr lang="en-US" sz="2800" dirty="0">
                <a:latin typeface="Arial" panose="020B0604020202020204" pitchFamily="34" charset="0"/>
                <a:cs typeface="Arial" panose="020B0604020202020204" pitchFamily="34" charset="0"/>
              </a:rPr>
              <a:t>Add fetch with post object to </a:t>
            </a:r>
            <a:r>
              <a:rPr lang="en-US" sz="2800" dirty="0" err="1">
                <a:latin typeface="Arial" panose="020B0604020202020204" pitchFamily="34" charset="0"/>
                <a:cs typeface="Arial" panose="020B0604020202020204" pitchFamily="34" charset="0"/>
              </a:rPr>
              <a:t>submitForm</a:t>
            </a:r>
            <a:r>
              <a:rPr lang="en-US" sz="2800" dirty="0">
                <a:latin typeface="Arial" panose="020B0604020202020204" pitchFamily="34" charset="0"/>
                <a:cs typeface="Arial" panose="020B0604020202020204" pitchFamily="34" charset="0"/>
              </a:rPr>
              <a:t>() in </a:t>
            </a:r>
            <a:r>
              <a:rPr lang="en-US" sz="2800" dirty="0" err="1">
                <a:latin typeface="Arial" panose="020B0604020202020204" pitchFamily="34" charset="0"/>
                <a:cs typeface="Arial" panose="020B0604020202020204" pitchFamily="34" charset="0"/>
              </a:rPr>
              <a:t>AddDeveloper.js</a:t>
            </a:r>
            <a:r>
              <a:rPr lang="en-US" sz="2800" dirty="0">
                <a:latin typeface="Arial" panose="020B0604020202020204" pitchFamily="34" charset="0"/>
                <a:cs typeface="Arial" panose="020B0604020202020204" pitchFamily="34" charset="0"/>
              </a:rPr>
              <a:t> and change </a:t>
            </a:r>
            <a:r>
              <a:rPr lang="en-US" sz="2800" dirty="0" err="1">
                <a:latin typeface="Arial" panose="020B0604020202020204" pitchFamily="34" charset="0"/>
                <a:cs typeface="Arial" panose="020B0604020202020204" pitchFamily="34" charset="0"/>
              </a:rPr>
              <a:t>addDeveloper</a:t>
            </a:r>
            <a:r>
              <a:rPr lang="en-US" sz="2800" dirty="0">
                <a:latin typeface="Arial" panose="020B0604020202020204" pitchFamily="34" charset="0"/>
                <a:cs typeface="Arial" panose="020B0604020202020204" pitchFamily="34" charset="0"/>
              </a:rPr>
              <a:t> prop call to a regular variable.  The post endpoint is the GET endpoint with the ‘s’ removed: </a:t>
            </a:r>
            <a:r>
              <a:rPr lang="en-US" sz="2800" dirty="0">
                <a:solidFill>
                  <a:schemeClr val="accent2"/>
                </a:solidFill>
                <a:latin typeface="Arial" panose="020B0604020202020204" pitchFamily="34" charset="0"/>
                <a:cs typeface="Arial" panose="020B0604020202020204" pitchFamily="34" charset="0"/>
                <a:hlinkClick r:id="rId3">
                  <a:extLst>
                    <a:ext uri="{A12FA001-AC4F-418D-AE19-62706E023703}">
                      <ahyp:hlinkClr xmlns:ahyp="http://schemas.microsoft.com/office/drawing/2018/hyperlinkcolor" val="tx"/>
                    </a:ext>
                  </a:extLst>
                </a:hlinkClick>
              </a:rPr>
              <a:t>https://tech-services-1000201953.uc.r.appspot.com/developer</a:t>
            </a:r>
            <a:endParaRPr lang="en-US" sz="2800" dirty="0">
              <a:latin typeface="Arial" panose="020B0604020202020204" pitchFamily="34" charset="0"/>
              <a:cs typeface="Arial" panose="020B0604020202020204" pitchFamily="34" charset="0"/>
            </a:endParaRPr>
          </a:p>
          <a:p>
            <a:pPr marL="742950" indent="-742950">
              <a:buFont typeface="Arial" panose="020B0604020202020204" pitchFamily="34" charset="0"/>
              <a:buAutoNum type="arabicPeriod"/>
            </a:pPr>
            <a:endParaRPr lang="en-US" sz="2800" dirty="0">
              <a:latin typeface="Arial" panose="020B0604020202020204" pitchFamily="34" charset="0"/>
              <a:cs typeface="Arial" panose="020B0604020202020204" pitchFamily="34" charset="0"/>
            </a:endParaRPr>
          </a:p>
          <a:p>
            <a:pPr marL="742950" indent="-742950">
              <a:buFont typeface="Arial" panose="020B0604020202020204" pitchFamily="34" charset="0"/>
              <a:buAutoNum type="arabicPeriod"/>
            </a:pPr>
            <a:r>
              <a:rPr lang="en-US" sz="2800" dirty="0">
                <a:latin typeface="Arial" panose="020B0604020202020204" pitchFamily="34" charset="0"/>
                <a:cs typeface="Arial" panose="020B0604020202020204" pitchFamily="34" charset="0"/>
              </a:rPr>
              <a:t>*Optional - Delete </a:t>
            </a:r>
            <a:r>
              <a:rPr lang="en-US" sz="2800" dirty="0" err="1">
                <a:latin typeface="Arial" panose="020B0604020202020204" pitchFamily="34" charset="0"/>
                <a:cs typeface="Arial" panose="020B0604020202020204" pitchFamily="34" charset="0"/>
              </a:rPr>
              <a:t>addDeveloper</a:t>
            </a:r>
            <a:r>
              <a:rPr lang="en-US" sz="2800" dirty="0">
                <a:latin typeface="Arial" panose="020B0604020202020204" pitchFamily="34" charset="0"/>
                <a:cs typeface="Arial" panose="020B0604020202020204" pitchFamily="34" charset="0"/>
              </a:rPr>
              <a:t> from </a:t>
            </a:r>
            <a:r>
              <a:rPr lang="en-US" sz="2800" dirty="0" err="1">
                <a:latin typeface="Arial" panose="020B0604020202020204" pitchFamily="34" charset="0"/>
                <a:cs typeface="Arial" panose="020B0604020202020204" pitchFamily="34" charset="0"/>
              </a:rPr>
              <a:t>App.js</a:t>
            </a:r>
            <a:r>
              <a:rPr lang="en-US" sz="2800" dirty="0">
                <a:latin typeface="Arial" panose="020B0604020202020204" pitchFamily="34" charset="0"/>
                <a:cs typeface="Arial" panose="020B0604020202020204" pitchFamily="34" charset="0"/>
              </a:rPr>
              <a:t> and remove the prop from &lt;</a:t>
            </a:r>
            <a:r>
              <a:rPr lang="en-US" sz="2800" dirty="0" err="1">
                <a:latin typeface="Arial" panose="020B0604020202020204" pitchFamily="34" charset="0"/>
                <a:cs typeface="Arial" panose="020B0604020202020204" pitchFamily="34" charset="0"/>
              </a:rPr>
              <a:t>AddDeveloper</a:t>
            </a:r>
            <a:r>
              <a:rPr lang="en-US" sz="2800" dirty="0">
                <a:latin typeface="Arial" panose="020B0604020202020204" pitchFamily="34" charset="0"/>
                <a:cs typeface="Arial" panose="020B0604020202020204" pitchFamily="34" charset="0"/>
              </a:rPr>
              <a:t> /&gt;</a:t>
            </a:r>
          </a:p>
          <a:p>
            <a:pPr lvl="1" indent="0">
              <a:buNone/>
            </a:pPr>
            <a:endParaRPr lang="en-US" sz="2267" dirty="0">
              <a:latin typeface="Arial" panose="020B0604020202020204" pitchFamily="34" charset="0"/>
              <a:cs typeface="Arial" panose="020B0604020202020204" pitchFamily="34" charset="0"/>
            </a:endParaRPr>
          </a:p>
          <a:p>
            <a:pPr lvl="1" indent="0">
              <a:buNone/>
            </a:pPr>
            <a:endParaRPr lang="en-US" sz="2267" dirty="0">
              <a:latin typeface="Arial" panose="020B0604020202020204" pitchFamily="34" charset="0"/>
              <a:cs typeface="Arial" panose="020B0604020202020204" pitchFamily="34" charset="0"/>
            </a:endParaRPr>
          </a:p>
          <a:p>
            <a:pPr lvl="1" indent="0">
              <a:buNone/>
            </a:pPr>
            <a:endParaRPr lang="en-US" sz="2267" dirty="0">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DD41398B-2AB0-A442-AD24-DE8883ED629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97785" y="330261"/>
            <a:ext cx="1589293" cy="1589293"/>
          </a:xfrm>
          <a:prstGeom prst="rect">
            <a:avLst/>
          </a:prstGeom>
        </p:spPr>
      </p:pic>
    </p:spTree>
    <p:extLst>
      <p:ext uri="{BB962C8B-B14F-4D97-AF65-F5344CB8AC3E}">
        <p14:creationId xmlns:p14="http://schemas.microsoft.com/office/powerpoint/2010/main" val="3469605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dissolv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dissolve">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173E40-85E9-2A49-B7D8-C4E3FA5AF74C}"/>
              </a:ext>
            </a:extLst>
          </p:cNvPr>
          <p:cNvSpPr>
            <a:spLocks noGrp="1"/>
          </p:cNvSpPr>
          <p:nvPr>
            <p:ph type="title"/>
          </p:nvPr>
        </p:nvSpPr>
        <p:spPr/>
        <p:txBody>
          <a:bodyPr/>
          <a:lstStyle/>
          <a:p>
            <a:pPr algn="ctr"/>
            <a:r>
              <a:rPr lang="en-US" dirty="0"/>
              <a:t>#1 </a:t>
            </a:r>
            <a:r>
              <a:rPr lang="en-US" dirty="0" err="1"/>
              <a:t>App.js</a:t>
            </a:r>
            <a:endParaRPr lang="en-US" dirty="0"/>
          </a:p>
        </p:txBody>
      </p:sp>
      <p:pic>
        <p:nvPicPr>
          <p:cNvPr id="5" name="Picture 4">
            <a:extLst>
              <a:ext uri="{FF2B5EF4-FFF2-40B4-BE49-F238E27FC236}">
                <a16:creationId xmlns:a16="http://schemas.microsoft.com/office/drawing/2014/main" id="{A20BD94A-41B0-364F-9B75-D9CB8E6AA865}"/>
              </a:ext>
            </a:extLst>
          </p:cNvPr>
          <p:cNvPicPr>
            <a:picLocks noChangeAspect="1"/>
          </p:cNvPicPr>
          <p:nvPr/>
        </p:nvPicPr>
        <p:blipFill>
          <a:blip r:embed="rId2"/>
          <a:stretch>
            <a:fillRect/>
          </a:stretch>
        </p:blipFill>
        <p:spPr>
          <a:xfrm>
            <a:off x="1035781" y="1392113"/>
            <a:ext cx="10406358" cy="4507326"/>
          </a:xfrm>
          <a:prstGeom prst="rect">
            <a:avLst/>
          </a:prstGeom>
        </p:spPr>
      </p:pic>
    </p:spTree>
    <p:extLst>
      <p:ext uri="{BB962C8B-B14F-4D97-AF65-F5344CB8AC3E}">
        <p14:creationId xmlns:p14="http://schemas.microsoft.com/office/powerpoint/2010/main" val="28033273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1756779" y="1530752"/>
            <a:ext cx="8521540" cy="3662990"/>
          </a:xfrm>
          <a:prstGeom prst="rect">
            <a:avLst/>
          </a:prstGeom>
        </p:spPr>
        <p:txBody>
          <a:bodyPr wrap="square">
            <a:spAutoFit/>
          </a:bodyPr>
          <a:lstStyle/>
          <a:p>
            <a:pPr algn="ctr">
              <a:spcAft>
                <a:spcPts val="1600"/>
              </a:spcAft>
            </a:pPr>
            <a:r>
              <a:rPr lang="en-US" sz="3200" b="1" dirty="0">
                <a:solidFill>
                  <a:schemeClr val="bg1">
                    <a:lumMod val="85000"/>
                  </a:schemeClr>
                </a:solidFill>
              </a:rPr>
              <a:t>Benefits</a:t>
            </a:r>
          </a:p>
          <a:p>
            <a:pPr marL="685749" indent="-228594">
              <a:buFont typeface="Arial" panose="020B0604020202020204" pitchFamily="34" charset="0"/>
              <a:buChar char="•"/>
            </a:pPr>
            <a:r>
              <a:rPr lang="en-US" sz="2667" dirty="0">
                <a:solidFill>
                  <a:srgbClr val="C4E3B0"/>
                </a:solidFill>
              </a:rPr>
              <a:t>Must-know for React development</a:t>
            </a:r>
          </a:p>
          <a:p>
            <a:pPr marL="685749" indent="-228594">
              <a:buFont typeface="Arial" panose="020B0604020202020204" pitchFamily="34" charset="0"/>
              <a:buChar char="•"/>
            </a:pPr>
            <a:r>
              <a:rPr lang="en-US" sz="2667" dirty="0">
                <a:solidFill>
                  <a:srgbClr val="C4E3B0"/>
                </a:solidFill>
              </a:rPr>
              <a:t>Routing helps preserve state, browser history functionality</a:t>
            </a:r>
          </a:p>
          <a:p>
            <a:pPr marL="685749" indent="-228594">
              <a:buFont typeface="Arial" panose="020B0604020202020204" pitchFamily="34" charset="0"/>
              <a:buChar char="•"/>
            </a:pPr>
            <a:r>
              <a:rPr lang="en-US" sz="2667" dirty="0">
                <a:solidFill>
                  <a:srgbClr val="C4E3B0"/>
                </a:solidFill>
              </a:rPr>
              <a:t>Lifecycle methods are key to getting “in the middle” of a page’s rendering so that asynchronous events can be orchestrated such as accessing an API and using the results</a:t>
            </a:r>
          </a:p>
        </p:txBody>
      </p:sp>
    </p:spTree>
    <p:custDataLst>
      <p:tags r:id="rId1"/>
    </p:custDataLst>
    <p:extLst>
      <p:ext uri="{BB962C8B-B14F-4D97-AF65-F5344CB8AC3E}">
        <p14:creationId xmlns:p14="http://schemas.microsoft.com/office/powerpoint/2010/main" val="81969335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173E40-85E9-2A49-B7D8-C4E3FA5AF74C}"/>
              </a:ext>
            </a:extLst>
          </p:cNvPr>
          <p:cNvSpPr>
            <a:spLocks noGrp="1"/>
          </p:cNvSpPr>
          <p:nvPr>
            <p:ph type="title"/>
          </p:nvPr>
        </p:nvSpPr>
        <p:spPr/>
        <p:txBody>
          <a:bodyPr/>
          <a:lstStyle/>
          <a:p>
            <a:pPr algn="ctr"/>
            <a:r>
              <a:rPr lang="en-US" dirty="0"/>
              <a:t>#2. </a:t>
            </a:r>
            <a:r>
              <a:rPr lang="en-US" dirty="0" err="1"/>
              <a:t>AddDeveloper.js</a:t>
            </a:r>
            <a:endParaRPr lang="en-US" dirty="0"/>
          </a:p>
        </p:txBody>
      </p:sp>
      <p:pic>
        <p:nvPicPr>
          <p:cNvPr id="3" name="Picture 2">
            <a:extLst>
              <a:ext uri="{FF2B5EF4-FFF2-40B4-BE49-F238E27FC236}">
                <a16:creationId xmlns:a16="http://schemas.microsoft.com/office/drawing/2014/main" id="{C6527A6F-D9AB-3E4B-988E-8C93DBE6E98A}"/>
              </a:ext>
            </a:extLst>
          </p:cNvPr>
          <p:cNvPicPr>
            <a:picLocks noChangeAspect="1"/>
          </p:cNvPicPr>
          <p:nvPr/>
        </p:nvPicPr>
        <p:blipFill>
          <a:blip r:embed="rId2"/>
          <a:stretch>
            <a:fillRect/>
          </a:stretch>
        </p:blipFill>
        <p:spPr>
          <a:xfrm>
            <a:off x="1969812" y="1071527"/>
            <a:ext cx="8242165" cy="5572387"/>
          </a:xfrm>
          <a:prstGeom prst="rect">
            <a:avLst/>
          </a:prstGeom>
        </p:spPr>
      </p:pic>
    </p:spTree>
    <p:extLst>
      <p:ext uri="{BB962C8B-B14F-4D97-AF65-F5344CB8AC3E}">
        <p14:creationId xmlns:p14="http://schemas.microsoft.com/office/powerpoint/2010/main" val="201645006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fontScale="90000"/>
          </a:bodyPr>
          <a:lstStyle/>
          <a:p>
            <a:r>
              <a:rPr lang="en-US" sz="4267" dirty="0"/>
              <a:t>Recap Of Routing</a:t>
            </a:r>
          </a:p>
        </p:txBody>
      </p:sp>
      <p:sp>
        <p:nvSpPr>
          <p:cNvPr id="9" name="Text Placeholder 8"/>
          <p:cNvSpPr>
            <a:spLocks noGrp="1"/>
          </p:cNvSpPr>
          <p:nvPr>
            <p:ph type="body" sz="quarter" idx="13"/>
          </p:nvPr>
        </p:nvSpPr>
        <p:spPr/>
        <p:txBody>
          <a:bodyPr>
            <a:normAutofit/>
          </a:bodyPr>
          <a:lstStyle/>
          <a:p>
            <a:pPr marL="609585" indent="-609585">
              <a:buFont typeface="Arial" panose="020B0604020202020204" pitchFamily="34" charset="0"/>
              <a:buChar char="•"/>
            </a:pPr>
            <a:r>
              <a:rPr lang="en-US" sz="2133" dirty="0"/>
              <a:t>Routing is an important part of any application.</a:t>
            </a:r>
          </a:p>
          <a:p>
            <a:pPr marL="609585" indent="-609585">
              <a:buFont typeface="Arial" panose="020B0604020202020204" pitchFamily="34" charset="0"/>
              <a:buChar char="•"/>
            </a:pPr>
            <a:r>
              <a:rPr lang="en-US" sz="2133" dirty="0"/>
              <a:t>There are many routers available to be used with React.</a:t>
            </a:r>
          </a:p>
          <a:p>
            <a:pPr marL="609585" indent="-609585">
              <a:buFont typeface="Arial" panose="020B0604020202020204" pitchFamily="34" charset="0"/>
              <a:buChar char="•"/>
            </a:pPr>
            <a:r>
              <a:rPr lang="en-US" sz="2133" dirty="0"/>
              <a:t>Important one is React Router.</a:t>
            </a:r>
          </a:p>
          <a:p>
            <a:pPr marL="609585" indent="-609585">
              <a:buFont typeface="Arial" panose="020B0604020202020204" pitchFamily="34" charset="0"/>
              <a:buChar char="•"/>
            </a:pPr>
            <a:r>
              <a:rPr lang="en-US" sz="2133" dirty="0"/>
              <a:t>It helps us to create Single Page Applications with dynamic Routing.</a:t>
            </a:r>
          </a:p>
          <a:p>
            <a:pPr marL="609585" indent="-609585">
              <a:buFont typeface="Arial" panose="020B0604020202020204" pitchFamily="34" charset="0"/>
              <a:buChar char="•"/>
            </a:pPr>
            <a:r>
              <a:rPr lang="en-US" sz="2133" dirty="0"/>
              <a:t>Install react-router library to render it’s functionality.</a:t>
            </a:r>
          </a:p>
          <a:p>
            <a:pPr marL="609585" indent="-609585">
              <a:buFont typeface="Arial" panose="020B0604020202020204" pitchFamily="34" charset="0"/>
              <a:buChar char="•"/>
            </a:pPr>
            <a:r>
              <a:rPr lang="en-US" sz="2133" dirty="0"/>
              <a:t>&lt;Router&gt; contains all the routes, defined by &lt;Route&gt;</a:t>
            </a:r>
          </a:p>
          <a:p>
            <a:pPr marL="609585" indent="-609585">
              <a:buFont typeface="Arial" panose="020B0604020202020204" pitchFamily="34" charset="0"/>
              <a:buChar char="•"/>
            </a:pPr>
            <a:r>
              <a:rPr lang="en-US" sz="2133" dirty="0"/>
              <a:t>When a path matches path of &lt;Route&gt;, it returns the component.</a:t>
            </a:r>
          </a:p>
          <a:p>
            <a:pPr marL="609585" indent="-609585">
              <a:buFont typeface="Arial" panose="020B0604020202020204" pitchFamily="34" charset="0"/>
              <a:buChar char="•"/>
            </a:pPr>
            <a:r>
              <a:rPr lang="en-US" sz="2133" dirty="0"/>
              <a:t>&lt;Link&gt; provides navigation.</a:t>
            </a:r>
          </a:p>
          <a:p>
            <a:pPr marL="609585" indent="-609585">
              <a:buFont typeface="Arial" panose="020B0604020202020204" pitchFamily="34" charset="0"/>
              <a:buChar char="•"/>
            </a:pPr>
            <a:r>
              <a:rPr lang="en-US" sz="2133" dirty="0"/>
              <a:t>&lt;HashRouter&gt; contains classic URLs with hash.</a:t>
            </a:r>
          </a:p>
          <a:p>
            <a:pPr marL="609585" indent="-609585">
              <a:buFont typeface="Arial" panose="020B0604020202020204" pitchFamily="34" charset="0"/>
              <a:buChar char="•"/>
            </a:pPr>
            <a:r>
              <a:rPr lang="en-US" sz="2133" dirty="0"/>
              <a:t>&lt;</a:t>
            </a:r>
            <a:r>
              <a:rPr lang="en-US" sz="2133" dirty="0" err="1"/>
              <a:t>BrowserRouter</a:t>
            </a:r>
            <a:r>
              <a:rPr lang="en-US" sz="2133" dirty="0"/>
              <a:t>&gt; uses History API.</a:t>
            </a:r>
          </a:p>
        </p:txBody>
      </p:sp>
    </p:spTree>
    <p:custDataLst>
      <p:tags r:id="rId1"/>
    </p:custDataLst>
    <p:extLst>
      <p:ext uri="{BB962C8B-B14F-4D97-AF65-F5344CB8AC3E}">
        <p14:creationId xmlns:p14="http://schemas.microsoft.com/office/powerpoint/2010/main" val="210802047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962400" y="76200"/>
            <a:ext cx="3454400" cy="628185"/>
          </a:xfrm>
          <a:prstGeom prst="rect">
            <a:avLst/>
          </a:prstGeom>
          <a:noFill/>
        </p:spPr>
        <p:txBody>
          <a:bodyPr wrap="square" rtlCol="0">
            <a:spAutoFit/>
          </a:bodyPr>
          <a:lstStyle/>
          <a:p>
            <a:pPr>
              <a:lnSpc>
                <a:spcPts val="4623"/>
              </a:lnSpc>
            </a:pPr>
            <a:r>
              <a:rPr lang="en-US" sz="3200" b="1" dirty="0">
                <a:solidFill>
                  <a:schemeClr val="bg1">
                    <a:lumMod val="95000"/>
                  </a:schemeClr>
                </a:solidFill>
                <a:latin typeface="Arial" panose="020B0604020202020204" pitchFamily="34" charset="0"/>
                <a:cs typeface="Arial" panose="020B0604020202020204" pitchFamily="34" charset="0"/>
              </a:rPr>
              <a:t>Practice Check</a:t>
            </a:r>
          </a:p>
        </p:txBody>
      </p:sp>
      <p:sp>
        <p:nvSpPr>
          <p:cNvPr id="6" name="Rectangle 5"/>
          <p:cNvSpPr/>
          <p:nvPr/>
        </p:nvSpPr>
        <p:spPr>
          <a:xfrm>
            <a:off x="304800" y="685801"/>
            <a:ext cx="11277600" cy="7090659"/>
          </a:xfrm>
          <a:prstGeom prst="rect">
            <a:avLst/>
          </a:prstGeom>
        </p:spPr>
        <p:txBody>
          <a:bodyPr wrap="square">
            <a:spAutoFit/>
          </a:bodyPr>
          <a:lstStyle/>
          <a:p>
            <a:pPr marL="457189" indent="-457189">
              <a:buFont typeface="+mj-lt"/>
              <a:buAutoNum type="arabicPeriod"/>
            </a:pPr>
            <a:r>
              <a:rPr lang="en-US" sz="1867" dirty="0">
                <a:solidFill>
                  <a:schemeClr val="bg1">
                    <a:lumMod val="85000"/>
                  </a:schemeClr>
                </a:solidFill>
              </a:rPr>
              <a:t>__________ means that routing takes place as app is rendering ?</a:t>
            </a:r>
          </a:p>
          <a:p>
            <a:pPr marL="457189" indent="-457189">
              <a:buFont typeface="+mj-lt"/>
              <a:buAutoNum type="arabicPeriod"/>
            </a:pPr>
            <a:endParaRPr lang="en-US" sz="1867" dirty="0">
              <a:solidFill>
                <a:schemeClr val="bg1">
                  <a:lumMod val="85000"/>
                </a:schemeClr>
              </a:solidFill>
            </a:endParaRPr>
          </a:p>
          <a:p>
            <a:pPr marL="1066773" lvl="1" indent="-457189">
              <a:buFont typeface="+mj-lt"/>
              <a:buAutoNum type="alphaUcPeriod"/>
            </a:pPr>
            <a:r>
              <a:rPr lang="en-US" sz="1867" dirty="0">
                <a:solidFill>
                  <a:schemeClr val="bg1">
                    <a:lumMod val="85000"/>
                  </a:schemeClr>
                </a:solidFill>
              </a:rPr>
              <a:t>Static Routing</a:t>
            </a:r>
          </a:p>
          <a:p>
            <a:pPr marL="1066773" lvl="1" indent="-457189">
              <a:buFont typeface="+mj-lt"/>
              <a:buAutoNum type="alphaUcPeriod"/>
            </a:pPr>
            <a:r>
              <a:rPr lang="en-US" sz="1867" dirty="0">
                <a:solidFill>
                  <a:schemeClr val="bg1">
                    <a:lumMod val="85000"/>
                  </a:schemeClr>
                </a:solidFill>
              </a:rPr>
              <a:t>React  Routing</a:t>
            </a:r>
          </a:p>
          <a:p>
            <a:pPr marL="1066773" lvl="1" indent="-457189">
              <a:buFont typeface="+mj-lt"/>
              <a:buAutoNum type="alphaUcPeriod"/>
            </a:pPr>
            <a:r>
              <a:rPr lang="en-US" sz="1867" dirty="0">
                <a:solidFill>
                  <a:schemeClr val="bg1">
                    <a:lumMod val="85000"/>
                  </a:schemeClr>
                </a:solidFill>
              </a:rPr>
              <a:t>Dynamic Routing</a:t>
            </a:r>
          </a:p>
          <a:p>
            <a:pPr marL="1066773" lvl="1" indent="-457189">
              <a:buFont typeface="+mj-lt"/>
              <a:buAutoNum type="alphaUcPeriod"/>
            </a:pPr>
            <a:r>
              <a:rPr lang="en-US" sz="1867" dirty="0">
                <a:solidFill>
                  <a:schemeClr val="bg1">
                    <a:lumMod val="85000"/>
                  </a:schemeClr>
                </a:solidFill>
              </a:rPr>
              <a:t>None of the above</a:t>
            </a:r>
          </a:p>
          <a:p>
            <a:pPr marL="457189" indent="-457189">
              <a:buFont typeface="+mj-lt"/>
              <a:buAutoNum type="arabicPeriod"/>
            </a:pPr>
            <a:endParaRPr lang="en-US" sz="1867" dirty="0">
              <a:solidFill>
                <a:schemeClr val="bg1">
                  <a:lumMod val="85000"/>
                </a:schemeClr>
              </a:solidFill>
            </a:endParaRPr>
          </a:p>
          <a:p>
            <a:pPr marL="457189" indent="-457189">
              <a:spcAft>
                <a:spcPts val="800"/>
              </a:spcAft>
              <a:buFont typeface="+mj-lt"/>
              <a:buAutoNum type="arabicPeriod"/>
            </a:pPr>
            <a:r>
              <a:rPr lang="en-US" sz="1867" dirty="0">
                <a:solidFill>
                  <a:schemeClr val="bg1">
                    <a:lumMod val="85000"/>
                  </a:schemeClr>
                </a:solidFill>
              </a:rPr>
              <a:t>Name the properties that &lt;Route &gt; component takes:</a:t>
            </a:r>
          </a:p>
          <a:p>
            <a:pPr marL="457189" indent="-457189">
              <a:buFont typeface="+mj-lt"/>
              <a:buAutoNum type="arabicPeriod"/>
            </a:pPr>
            <a:endParaRPr lang="en-US" sz="1867" dirty="0">
              <a:solidFill>
                <a:schemeClr val="bg1">
                  <a:lumMod val="85000"/>
                </a:schemeClr>
              </a:solidFill>
            </a:endParaRPr>
          </a:p>
          <a:p>
            <a:pPr marL="1066773" lvl="1" indent="-457189">
              <a:buFont typeface="+mj-lt"/>
              <a:buAutoNum type="alphaUcPeriod"/>
            </a:pPr>
            <a:r>
              <a:rPr lang="en-US" sz="1867" dirty="0">
                <a:solidFill>
                  <a:schemeClr val="bg1">
                    <a:lumMod val="85000"/>
                  </a:schemeClr>
                </a:solidFill>
              </a:rPr>
              <a:t>to , component</a:t>
            </a:r>
          </a:p>
          <a:p>
            <a:pPr marL="1066773" lvl="1" indent="-457189">
              <a:buFont typeface="+mj-lt"/>
              <a:buAutoNum type="alphaUcPeriod"/>
            </a:pPr>
            <a:r>
              <a:rPr lang="en-US" sz="1867" dirty="0">
                <a:solidFill>
                  <a:schemeClr val="bg1">
                    <a:lumMod val="85000"/>
                  </a:schemeClr>
                </a:solidFill>
              </a:rPr>
              <a:t>pathname, to</a:t>
            </a:r>
          </a:p>
          <a:p>
            <a:pPr marL="1066773" lvl="1" indent="-457189">
              <a:buFont typeface="+mj-lt"/>
              <a:buAutoNum type="alphaUcPeriod"/>
            </a:pPr>
            <a:r>
              <a:rPr lang="en-US" sz="1867" dirty="0">
                <a:solidFill>
                  <a:schemeClr val="bg1">
                    <a:lumMod val="85000"/>
                  </a:schemeClr>
                </a:solidFill>
              </a:rPr>
              <a:t>to , render</a:t>
            </a:r>
          </a:p>
          <a:p>
            <a:pPr marL="1066773" lvl="1" indent="-457189">
              <a:buFont typeface="+mj-lt"/>
              <a:buAutoNum type="alphaUcPeriod"/>
            </a:pPr>
            <a:r>
              <a:rPr lang="en-US" sz="1867" dirty="0">
                <a:solidFill>
                  <a:schemeClr val="bg1">
                    <a:lumMod val="85000"/>
                  </a:schemeClr>
                </a:solidFill>
              </a:rPr>
              <a:t>path, element</a:t>
            </a:r>
          </a:p>
          <a:p>
            <a:pPr marL="457189" indent="-457189">
              <a:buFont typeface="+mj-lt"/>
              <a:buAutoNum type="arabicPeriod"/>
            </a:pPr>
            <a:endParaRPr lang="en-US" sz="1867" dirty="0">
              <a:solidFill>
                <a:schemeClr val="bg1">
                  <a:lumMod val="85000"/>
                </a:schemeClr>
              </a:solidFill>
            </a:endParaRPr>
          </a:p>
          <a:p>
            <a:pPr marL="457189" indent="-457189">
              <a:buFont typeface="+mj-lt"/>
              <a:buAutoNum type="arabicPeriod"/>
            </a:pPr>
            <a:r>
              <a:rPr lang="en-US" sz="1867" dirty="0">
                <a:solidFill>
                  <a:schemeClr val="bg1">
                    <a:lumMod val="85000"/>
                  </a:schemeClr>
                </a:solidFill>
              </a:rPr>
              <a:t>Which component wraps all of the routes in react app using react-router (&gt;=v6)?</a:t>
            </a:r>
          </a:p>
          <a:p>
            <a:endParaRPr lang="en-US" sz="1867" dirty="0">
              <a:solidFill>
                <a:schemeClr val="bg1">
                  <a:lumMod val="85000"/>
                </a:schemeClr>
              </a:solidFill>
            </a:endParaRPr>
          </a:p>
          <a:p>
            <a:pPr marL="1066773" lvl="1" indent="-457189">
              <a:buFont typeface="+mj-lt"/>
              <a:buAutoNum type="alphaUcPeriod"/>
            </a:pPr>
            <a:r>
              <a:rPr lang="en-US" sz="1867" dirty="0">
                <a:solidFill>
                  <a:schemeClr val="bg1">
                    <a:lumMod val="85000"/>
                  </a:schemeClr>
                </a:solidFill>
              </a:rPr>
              <a:t>&lt;Link&gt;</a:t>
            </a:r>
          </a:p>
          <a:p>
            <a:pPr marL="1066773" lvl="1" indent="-457189">
              <a:buFont typeface="+mj-lt"/>
              <a:buAutoNum type="alphaUcPeriod"/>
            </a:pPr>
            <a:r>
              <a:rPr lang="en-US" sz="1867" dirty="0">
                <a:solidFill>
                  <a:schemeClr val="bg1">
                    <a:lumMod val="85000"/>
                  </a:schemeClr>
                </a:solidFill>
              </a:rPr>
              <a:t>&lt;Route&gt;</a:t>
            </a:r>
          </a:p>
          <a:p>
            <a:pPr marL="1066773" lvl="1" indent="-457189">
              <a:buFont typeface="+mj-lt"/>
              <a:buAutoNum type="alphaUcPeriod"/>
            </a:pPr>
            <a:r>
              <a:rPr lang="en-US" sz="1867" dirty="0">
                <a:solidFill>
                  <a:schemeClr val="bg1">
                    <a:lumMod val="85000"/>
                  </a:schemeClr>
                </a:solidFill>
              </a:rPr>
              <a:t>&lt;</a:t>
            </a:r>
            <a:r>
              <a:rPr lang="en-US" sz="1867" dirty="0" err="1">
                <a:solidFill>
                  <a:schemeClr val="bg1">
                    <a:lumMod val="85000"/>
                  </a:schemeClr>
                </a:solidFill>
              </a:rPr>
              <a:t>Nav</a:t>
            </a:r>
            <a:r>
              <a:rPr lang="en-US" sz="1867" dirty="0">
                <a:solidFill>
                  <a:schemeClr val="bg1">
                    <a:lumMod val="85000"/>
                  </a:schemeClr>
                </a:solidFill>
              </a:rPr>
              <a:t>&gt;</a:t>
            </a:r>
          </a:p>
          <a:p>
            <a:pPr marL="1066773" lvl="1" indent="-457189">
              <a:buFont typeface="+mj-lt"/>
              <a:buAutoNum type="alphaUcPeriod"/>
            </a:pPr>
            <a:r>
              <a:rPr lang="en-US" sz="1867" dirty="0">
                <a:solidFill>
                  <a:schemeClr val="bg1">
                    <a:lumMod val="85000"/>
                  </a:schemeClr>
                </a:solidFill>
              </a:rPr>
              <a:t>&lt;Routes&gt;</a:t>
            </a:r>
          </a:p>
          <a:p>
            <a:pPr marL="457189" indent="-457189">
              <a:buFont typeface="+mj-lt"/>
              <a:buAutoNum type="alphaUcPeriod"/>
            </a:pPr>
            <a:endParaRPr lang="en-US" sz="1867" dirty="0">
              <a:solidFill>
                <a:schemeClr val="bg1">
                  <a:lumMod val="85000"/>
                </a:schemeClr>
              </a:solidFill>
            </a:endParaRPr>
          </a:p>
          <a:p>
            <a:endParaRPr lang="en-US" sz="1867" dirty="0">
              <a:solidFill>
                <a:schemeClr val="bg1">
                  <a:lumMod val="85000"/>
                </a:schemeClr>
              </a:solidFill>
            </a:endParaRPr>
          </a:p>
          <a:p>
            <a:endParaRPr lang="en-US" sz="1867" dirty="0">
              <a:solidFill>
                <a:schemeClr val="bg1">
                  <a:lumMod val="85000"/>
                </a:schemeClr>
              </a:solidFill>
            </a:endParaRPr>
          </a:p>
          <a:p>
            <a:endParaRPr lang="en-US" sz="1867" dirty="0">
              <a:solidFill>
                <a:schemeClr val="bg1">
                  <a:lumMod val="85000"/>
                </a:schemeClr>
              </a:solidFill>
              <a:latin typeface="Merriweather Sans"/>
            </a:endParaRPr>
          </a:p>
        </p:txBody>
      </p:sp>
      <p:pic>
        <p:nvPicPr>
          <p:cNvPr id="7" name="Picture 6"/>
          <p:cNvPicPr>
            <a:picLocks noChangeAspect="1"/>
          </p:cNvPicPr>
          <p:nvPr/>
        </p:nvPicPr>
        <p:blipFill rotWithShape="1">
          <a:blip r:embed="rId4">
            <a:extLst>
              <a:ext uri="{28A0092B-C50C-407E-A947-70E740481C1C}">
                <a14:useLocalDpi xmlns:a14="http://schemas.microsoft.com/office/drawing/2010/main" val="0"/>
              </a:ext>
            </a:extLst>
          </a:blip>
          <a:srcRect l="24392" t="18144" r="27671" b="16102"/>
          <a:stretch/>
        </p:blipFill>
        <p:spPr>
          <a:xfrm>
            <a:off x="10261600" y="4294688"/>
            <a:ext cx="1887256" cy="2588713"/>
          </a:xfrm>
          <a:prstGeom prst="rect">
            <a:avLst/>
          </a:prstGeom>
        </p:spPr>
      </p:pic>
    </p:spTree>
    <p:custDataLst>
      <p:tags r:id="rId1"/>
    </p:custDataLst>
    <p:extLst>
      <p:ext uri="{BB962C8B-B14F-4D97-AF65-F5344CB8AC3E}">
        <p14:creationId xmlns:p14="http://schemas.microsoft.com/office/powerpoint/2010/main" val="277205305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129790" y="0"/>
            <a:ext cx="3454400" cy="628185"/>
          </a:xfrm>
          <a:prstGeom prst="rect">
            <a:avLst/>
          </a:prstGeom>
          <a:noFill/>
        </p:spPr>
        <p:txBody>
          <a:bodyPr wrap="square" rtlCol="0">
            <a:spAutoFit/>
          </a:bodyPr>
          <a:lstStyle/>
          <a:p>
            <a:pPr algn="ctr">
              <a:lnSpc>
                <a:spcPts val="4623"/>
              </a:lnSpc>
            </a:pPr>
            <a:r>
              <a:rPr lang="en-US" sz="3200" b="1" dirty="0">
                <a:solidFill>
                  <a:schemeClr val="bg1">
                    <a:lumMod val="95000"/>
                  </a:schemeClr>
                </a:solidFill>
                <a:latin typeface="Arial" panose="020B0604020202020204" pitchFamily="34" charset="0"/>
                <a:cs typeface="Arial" panose="020B0604020202020204" pitchFamily="34" charset="0"/>
              </a:rPr>
              <a:t>Quiz</a:t>
            </a:r>
          </a:p>
        </p:txBody>
      </p:sp>
      <p:pic>
        <p:nvPicPr>
          <p:cNvPr id="5" name="Picture 4"/>
          <p:cNvPicPr>
            <a:picLocks noChangeAspect="1"/>
          </p:cNvPicPr>
          <p:nvPr/>
        </p:nvPicPr>
        <p:blipFill rotWithShape="1">
          <a:blip r:embed="rId4">
            <a:extLst>
              <a:ext uri="{28A0092B-C50C-407E-A947-70E740481C1C}">
                <a14:useLocalDpi xmlns:a14="http://schemas.microsoft.com/office/drawing/2010/main" val="0"/>
              </a:ext>
            </a:extLst>
          </a:blip>
          <a:srcRect l="24392" t="18144" r="27671" b="16102"/>
          <a:stretch/>
        </p:blipFill>
        <p:spPr>
          <a:xfrm>
            <a:off x="10295909" y="4318630"/>
            <a:ext cx="1887256" cy="2588713"/>
          </a:xfrm>
          <a:prstGeom prst="rect">
            <a:avLst/>
          </a:prstGeom>
        </p:spPr>
      </p:pic>
      <p:sp>
        <p:nvSpPr>
          <p:cNvPr id="6" name="Rectangle 5"/>
          <p:cNvSpPr/>
          <p:nvPr/>
        </p:nvSpPr>
        <p:spPr>
          <a:xfrm>
            <a:off x="319790" y="627506"/>
            <a:ext cx="11074400" cy="4689489"/>
          </a:xfrm>
          <a:prstGeom prst="rect">
            <a:avLst/>
          </a:prstGeom>
        </p:spPr>
        <p:txBody>
          <a:bodyPr wrap="square">
            <a:spAutoFit/>
          </a:bodyPr>
          <a:lstStyle/>
          <a:p>
            <a:pPr marL="457189" indent="-457189">
              <a:buFont typeface="+mj-lt"/>
              <a:buAutoNum type="arabicPeriod"/>
            </a:pPr>
            <a:endParaRPr lang="en-US" sz="1867" dirty="0">
              <a:solidFill>
                <a:schemeClr val="bg1">
                  <a:lumMod val="85000"/>
                </a:schemeClr>
              </a:solidFill>
            </a:endParaRPr>
          </a:p>
          <a:p>
            <a:pPr marL="457200" indent="-457200">
              <a:buFont typeface="+mj-lt"/>
              <a:buAutoNum type="arabicPeriod" startAt="4"/>
            </a:pPr>
            <a:r>
              <a:rPr lang="en-US" sz="1867" dirty="0">
                <a:solidFill>
                  <a:schemeClr val="bg1">
                    <a:lumMod val="85000"/>
                  </a:schemeClr>
                </a:solidFill>
              </a:rPr>
              <a:t>Identify the life cycle method that can be used to stop a component update or re-render.</a:t>
            </a:r>
          </a:p>
          <a:p>
            <a:r>
              <a:rPr lang="en-US" sz="1867" dirty="0">
                <a:solidFill>
                  <a:schemeClr val="bg1">
                    <a:lumMod val="85000"/>
                  </a:schemeClr>
                </a:solidFill>
              </a:rPr>
              <a:t>	I </a:t>
            </a:r>
            <a:r>
              <a:rPr lang="en-US" sz="1867" dirty="0" err="1">
                <a:solidFill>
                  <a:schemeClr val="bg1">
                    <a:lumMod val="85000"/>
                  </a:schemeClr>
                </a:solidFill>
              </a:rPr>
              <a:t>componentWillUpdate</a:t>
            </a:r>
            <a:r>
              <a:rPr lang="en-US" sz="1867" dirty="0">
                <a:solidFill>
                  <a:schemeClr val="bg1">
                    <a:lumMod val="85000"/>
                  </a:schemeClr>
                </a:solidFill>
              </a:rPr>
              <a:t>()</a:t>
            </a:r>
          </a:p>
          <a:p>
            <a:r>
              <a:rPr lang="en-US" sz="1867" dirty="0">
                <a:solidFill>
                  <a:schemeClr val="bg1">
                    <a:lumMod val="85000"/>
                  </a:schemeClr>
                </a:solidFill>
              </a:rPr>
              <a:t>	II </a:t>
            </a:r>
            <a:r>
              <a:rPr lang="en-US" sz="1867" dirty="0" err="1">
                <a:solidFill>
                  <a:schemeClr val="bg1">
                    <a:lumMod val="85000"/>
                  </a:schemeClr>
                </a:solidFill>
              </a:rPr>
              <a:t>shouldComponentUpdate</a:t>
            </a:r>
            <a:r>
              <a:rPr lang="en-US" sz="1867" dirty="0">
                <a:solidFill>
                  <a:schemeClr val="bg1">
                    <a:lumMod val="85000"/>
                  </a:schemeClr>
                </a:solidFill>
              </a:rPr>
              <a:t>()</a:t>
            </a:r>
          </a:p>
          <a:p>
            <a:r>
              <a:rPr lang="en-US" sz="1867" dirty="0">
                <a:solidFill>
                  <a:schemeClr val="bg1">
                    <a:lumMod val="85000"/>
                  </a:schemeClr>
                </a:solidFill>
              </a:rPr>
              <a:t>	III </a:t>
            </a:r>
            <a:r>
              <a:rPr lang="en-US" sz="1867" dirty="0" err="1">
                <a:solidFill>
                  <a:schemeClr val="bg1">
                    <a:lumMod val="85000"/>
                  </a:schemeClr>
                </a:solidFill>
              </a:rPr>
              <a:t>componentDidUpdate</a:t>
            </a:r>
            <a:r>
              <a:rPr lang="en-US" sz="1867" dirty="0">
                <a:solidFill>
                  <a:schemeClr val="bg1">
                    <a:lumMod val="85000"/>
                  </a:schemeClr>
                </a:solidFill>
              </a:rPr>
              <a:t>() </a:t>
            </a:r>
          </a:p>
          <a:p>
            <a:pPr marL="1066773" lvl="1" indent="-457189">
              <a:buFont typeface="+mj-lt"/>
              <a:buAutoNum type="alphaUcPeriod"/>
            </a:pPr>
            <a:r>
              <a:rPr lang="en-US" sz="1867" dirty="0">
                <a:solidFill>
                  <a:schemeClr val="bg1">
                    <a:lumMod val="85000"/>
                  </a:schemeClr>
                </a:solidFill>
              </a:rPr>
              <a:t>I only</a:t>
            </a:r>
          </a:p>
          <a:p>
            <a:pPr marL="1066773" lvl="1" indent="-457189">
              <a:buFont typeface="+mj-lt"/>
              <a:buAutoNum type="alphaUcPeriod"/>
            </a:pPr>
            <a:r>
              <a:rPr lang="en-US" sz="1867" dirty="0">
                <a:solidFill>
                  <a:schemeClr val="bg1">
                    <a:lumMod val="85000"/>
                  </a:schemeClr>
                </a:solidFill>
              </a:rPr>
              <a:t>II only</a:t>
            </a:r>
          </a:p>
          <a:p>
            <a:pPr marL="1066773" lvl="1" indent="-457189">
              <a:buFont typeface="+mj-lt"/>
              <a:buAutoNum type="alphaUcPeriod"/>
            </a:pPr>
            <a:r>
              <a:rPr lang="en-US" sz="1867" dirty="0">
                <a:solidFill>
                  <a:schemeClr val="bg1">
                    <a:lumMod val="85000"/>
                  </a:schemeClr>
                </a:solidFill>
              </a:rPr>
              <a:t>I, II, and II</a:t>
            </a:r>
          </a:p>
          <a:p>
            <a:pPr marL="1066773" lvl="1" indent="-457189">
              <a:buFont typeface="+mj-lt"/>
              <a:buAutoNum type="alphaUcPeriod"/>
            </a:pPr>
            <a:r>
              <a:rPr lang="en-US" sz="1867" dirty="0">
                <a:solidFill>
                  <a:schemeClr val="bg1">
                    <a:lumMod val="85000"/>
                  </a:schemeClr>
                </a:solidFill>
              </a:rPr>
              <a:t>III only</a:t>
            </a:r>
          </a:p>
          <a:p>
            <a:endParaRPr lang="en-US" sz="1867" dirty="0">
              <a:solidFill>
                <a:schemeClr val="bg1">
                  <a:lumMod val="85000"/>
                </a:schemeClr>
              </a:solidFill>
            </a:endParaRPr>
          </a:p>
          <a:p>
            <a:r>
              <a:rPr lang="en-US" sz="1867" dirty="0">
                <a:solidFill>
                  <a:schemeClr val="bg1">
                    <a:lumMod val="85000"/>
                  </a:schemeClr>
                </a:solidFill>
              </a:rPr>
              <a:t>5.      Which method in a React Component is called after the component is rendered for the first time?</a:t>
            </a:r>
          </a:p>
          <a:p>
            <a:pPr marL="1066773" lvl="1" indent="-457189">
              <a:buFont typeface="+mj-lt"/>
              <a:buAutoNum type="alphaUcPeriod"/>
            </a:pPr>
            <a:r>
              <a:rPr lang="en-US" sz="1867" dirty="0">
                <a:solidFill>
                  <a:schemeClr val="bg1">
                    <a:lumMod val="85000"/>
                  </a:schemeClr>
                </a:solidFill>
              </a:rPr>
              <a:t>componentDidUpdate</a:t>
            </a:r>
          </a:p>
          <a:p>
            <a:pPr marL="1066773" lvl="1" indent="-457189">
              <a:buFont typeface="+mj-lt"/>
              <a:buAutoNum type="alphaUcPeriod"/>
            </a:pPr>
            <a:r>
              <a:rPr lang="en-US" sz="1867" dirty="0">
                <a:solidFill>
                  <a:schemeClr val="bg1">
                    <a:lumMod val="85000"/>
                  </a:schemeClr>
                </a:solidFill>
              </a:rPr>
              <a:t>componentDidMount</a:t>
            </a:r>
          </a:p>
          <a:p>
            <a:pPr marL="1066773" lvl="1" indent="-457189">
              <a:buFont typeface="+mj-lt"/>
              <a:buAutoNum type="alphaUcPeriod"/>
            </a:pPr>
            <a:r>
              <a:rPr lang="en-US" sz="1867" dirty="0">
                <a:solidFill>
                  <a:schemeClr val="bg1">
                    <a:lumMod val="85000"/>
                  </a:schemeClr>
                </a:solidFill>
              </a:rPr>
              <a:t>componentMounted</a:t>
            </a:r>
          </a:p>
          <a:p>
            <a:pPr marL="1066773" lvl="1" indent="-457189">
              <a:buFont typeface="+mj-lt"/>
              <a:buAutoNum type="alphaUcPeriod"/>
            </a:pPr>
            <a:r>
              <a:rPr lang="en-US" sz="1867" dirty="0">
                <a:solidFill>
                  <a:schemeClr val="bg1">
                    <a:lumMod val="85000"/>
                  </a:schemeClr>
                </a:solidFill>
              </a:rPr>
              <a:t>componentUpdated</a:t>
            </a:r>
          </a:p>
          <a:p>
            <a:endParaRPr lang="en-US" sz="1867" dirty="0">
              <a:solidFill>
                <a:schemeClr val="bg1">
                  <a:lumMod val="85000"/>
                </a:schemeClr>
              </a:solidFill>
            </a:endParaRPr>
          </a:p>
        </p:txBody>
      </p:sp>
    </p:spTree>
    <p:custDataLst>
      <p:tags r:id="rId1"/>
    </p:custDataLst>
    <p:extLst>
      <p:ext uri="{BB962C8B-B14F-4D97-AF65-F5344CB8AC3E}">
        <p14:creationId xmlns:p14="http://schemas.microsoft.com/office/powerpoint/2010/main" val="167736397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962400" y="177801"/>
            <a:ext cx="3454400" cy="628185"/>
          </a:xfrm>
          <a:prstGeom prst="rect">
            <a:avLst/>
          </a:prstGeom>
          <a:noFill/>
        </p:spPr>
        <p:txBody>
          <a:bodyPr wrap="square" rtlCol="0">
            <a:spAutoFit/>
          </a:bodyPr>
          <a:lstStyle/>
          <a:p>
            <a:pPr algn="ctr">
              <a:lnSpc>
                <a:spcPts val="4623"/>
              </a:lnSpc>
            </a:pPr>
            <a:r>
              <a:rPr lang="en-US" sz="3200" b="1" dirty="0">
                <a:solidFill>
                  <a:schemeClr val="bg1">
                    <a:lumMod val="95000"/>
                  </a:schemeClr>
                </a:solidFill>
                <a:latin typeface="Arial" panose="020B0604020202020204" pitchFamily="34" charset="0"/>
                <a:cs typeface="Arial" panose="020B0604020202020204" pitchFamily="34" charset="0"/>
              </a:rPr>
              <a:t>Quiz</a:t>
            </a:r>
          </a:p>
        </p:txBody>
      </p:sp>
      <p:pic>
        <p:nvPicPr>
          <p:cNvPr id="5" name="Picture 4"/>
          <p:cNvPicPr>
            <a:picLocks noChangeAspect="1"/>
          </p:cNvPicPr>
          <p:nvPr/>
        </p:nvPicPr>
        <p:blipFill rotWithShape="1">
          <a:blip r:embed="rId4">
            <a:extLst>
              <a:ext uri="{28A0092B-C50C-407E-A947-70E740481C1C}">
                <a14:useLocalDpi xmlns:a14="http://schemas.microsoft.com/office/drawing/2010/main" val="0"/>
              </a:ext>
            </a:extLst>
          </a:blip>
          <a:srcRect l="24392" t="18144" r="27671" b="16102"/>
          <a:stretch/>
        </p:blipFill>
        <p:spPr>
          <a:xfrm>
            <a:off x="10261600" y="4294688"/>
            <a:ext cx="1887256" cy="2588713"/>
          </a:xfrm>
          <a:prstGeom prst="rect">
            <a:avLst/>
          </a:prstGeom>
        </p:spPr>
      </p:pic>
      <p:sp>
        <p:nvSpPr>
          <p:cNvPr id="6" name="Rectangle 5"/>
          <p:cNvSpPr/>
          <p:nvPr/>
        </p:nvSpPr>
        <p:spPr>
          <a:xfrm>
            <a:off x="304800" y="1092200"/>
            <a:ext cx="11074400" cy="5551456"/>
          </a:xfrm>
          <a:prstGeom prst="rect">
            <a:avLst/>
          </a:prstGeom>
        </p:spPr>
        <p:txBody>
          <a:bodyPr wrap="square">
            <a:spAutoFit/>
          </a:bodyPr>
          <a:lstStyle/>
          <a:p>
            <a:pPr marL="457200" indent="-457200">
              <a:buFont typeface="+mj-lt"/>
              <a:buAutoNum type="arabicPeriod" startAt="6"/>
            </a:pPr>
            <a:r>
              <a:rPr lang="en-US" sz="1867" dirty="0">
                <a:solidFill>
                  <a:schemeClr val="bg1">
                    <a:lumMod val="85000"/>
                  </a:schemeClr>
                </a:solidFill>
              </a:rPr>
              <a:t>Which of the following is correct syntax for a button click event handler, foo?</a:t>
            </a:r>
          </a:p>
          <a:p>
            <a:pPr marL="457189" indent="-457189">
              <a:buFont typeface="+mj-lt"/>
              <a:buAutoNum type="arabicPeriod" startAt="6"/>
            </a:pPr>
            <a:endParaRPr lang="en-US" sz="1867" dirty="0">
              <a:solidFill>
                <a:schemeClr val="bg1">
                  <a:lumMod val="85000"/>
                </a:schemeClr>
              </a:solidFill>
            </a:endParaRPr>
          </a:p>
          <a:p>
            <a:pPr marL="1066773" lvl="1" indent="-457189">
              <a:buFont typeface="+mj-lt"/>
              <a:buAutoNum type="alphaUcPeriod"/>
            </a:pPr>
            <a:r>
              <a:rPr lang="en-US" sz="1867" dirty="0">
                <a:solidFill>
                  <a:schemeClr val="bg1">
                    <a:lumMod val="85000"/>
                  </a:schemeClr>
                </a:solidFill>
              </a:rPr>
              <a:t>&lt;button onclick={this.foo()}&gt;</a:t>
            </a:r>
          </a:p>
          <a:p>
            <a:pPr marL="1066773" lvl="1" indent="-457189">
              <a:buFont typeface="+mj-lt"/>
              <a:buAutoNum type="alphaUcPeriod"/>
            </a:pPr>
            <a:r>
              <a:rPr lang="en-US" sz="1867" dirty="0">
                <a:solidFill>
                  <a:schemeClr val="bg1">
                    <a:lumMod val="85000"/>
                  </a:schemeClr>
                </a:solidFill>
              </a:rPr>
              <a:t>&lt;button onclick={this.foo}&gt;</a:t>
            </a:r>
          </a:p>
          <a:p>
            <a:pPr marL="1066773" lvl="1" indent="-457189">
              <a:buFont typeface="+mj-lt"/>
              <a:buAutoNum type="alphaUcPeriod"/>
            </a:pPr>
            <a:r>
              <a:rPr lang="en-US" sz="1867" dirty="0">
                <a:solidFill>
                  <a:schemeClr val="bg1">
                    <a:lumMod val="85000"/>
                  </a:schemeClr>
                </a:solidFill>
              </a:rPr>
              <a:t>&lt;button onClick={this.foo()}&gt;</a:t>
            </a:r>
          </a:p>
          <a:p>
            <a:pPr marL="1066773" lvl="1" indent="-457189">
              <a:buFont typeface="+mj-lt"/>
              <a:buAutoNum type="alphaUcPeriod"/>
            </a:pPr>
            <a:r>
              <a:rPr lang="en-US" sz="1867" dirty="0">
                <a:solidFill>
                  <a:schemeClr val="bg1">
                    <a:lumMod val="85000"/>
                  </a:schemeClr>
                </a:solidFill>
              </a:rPr>
              <a:t>&lt;button onClick={this.foo}&gt;</a:t>
            </a:r>
          </a:p>
          <a:p>
            <a:pPr marL="457189" indent="-457189">
              <a:buFont typeface="+mj-lt"/>
              <a:buAutoNum type="arabicPeriod" startAt="6"/>
            </a:pPr>
            <a:endParaRPr lang="en-US" sz="1867" dirty="0">
              <a:solidFill>
                <a:schemeClr val="bg1">
                  <a:lumMod val="85000"/>
                </a:schemeClr>
              </a:solidFill>
            </a:endParaRPr>
          </a:p>
          <a:p>
            <a:pPr marL="457189" indent="-457189">
              <a:buFont typeface="+mj-lt"/>
              <a:buAutoNum type="arabicPeriod" startAt="6"/>
            </a:pPr>
            <a:r>
              <a:rPr lang="en-US" sz="1867" dirty="0">
                <a:solidFill>
                  <a:schemeClr val="bg1">
                    <a:lumMod val="85000"/>
                  </a:schemeClr>
                </a:solidFill>
              </a:rPr>
              <a:t>What happens when you call setState() inside render() method?</a:t>
            </a:r>
          </a:p>
          <a:p>
            <a:pPr marL="1066773" lvl="1" indent="-457189">
              <a:buFont typeface="+mj-lt"/>
              <a:buAutoNum type="alphaUcPeriod"/>
            </a:pPr>
            <a:r>
              <a:rPr lang="en-US" sz="1867" dirty="0">
                <a:solidFill>
                  <a:schemeClr val="bg1">
                    <a:lumMod val="85000"/>
                  </a:schemeClr>
                </a:solidFill>
              </a:rPr>
              <a:t>Repetitive output appears on the screen</a:t>
            </a:r>
          </a:p>
          <a:p>
            <a:pPr marL="1066773" lvl="1" indent="-457189">
              <a:buFont typeface="+mj-lt"/>
              <a:buAutoNum type="alphaUcPeriod"/>
            </a:pPr>
            <a:r>
              <a:rPr lang="en-US" sz="1867" dirty="0">
                <a:solidFill>
                  <a:schemeClr val="bg1">
                    <a:lumMod val="85000"/>
                  </a:schemeClr>
                </a:solidFill>
              </a:rPr>
              <a:t>Maximum update depth exceeded (React limits to prevent infinite loops)</a:t>
            </a:r>
          </a:p>
          <a:p>
            <a:pPr marL="1066773" lvl="1" indent="-457189">
              <a:buFont typeface="+mj-lt"/>
              <a:buAutoNum type="alphaUcPeriod"/>
            </a:pPr>
            <a:r>
              <a:rPr lang="en-US" sz="1867" dirty="0">
                <a:solidFill>
                  <a:schemeClr val="bg1">
                    <a:lumMod val="85000"/>
                  </a:schemeClr>
                </a:solidFill>
              </a:rPr>
              <a:t>Duplicate key error</a:t>
            </a:r>
          </a:p>
          <a:p>
            <a:pPr marL="1066773" lvl="1" indent="-457189">
              <a:buFont typeface="+mj-lt"/>
              <a:buAutoNum type="alphaUcPeriod"/>
            </a:pPr>
            <a:r>
              <a:rPr lang="en-US" sz="1867" dirty="0">
                <a:solidFill>
                  <a:schemeClr val="bg1">
                    <a:lumMod val="85000"/>
                  </a:schemeClr>
                </a:solidFill>
              </a:rPr>
              <a:t>Nothing happens. Life goes on!</a:t>
            </a:r>
          </a:p>
          <a:p>
            <a:pPr marL="457189" indent="-457189">
              <a:buFont typeface="+mj-lt"/>
              <a:buAutoNum type="arabicPeriod" startAt="6"/>
            </a:pPr>
            <a:endParaRPr lang="en-US" sz="1867" dirty="0">
              <a:solidFill>
                <a:schemeClr val="bg1">
                  <a:lumMod val="85000"/>
                </a:schemeClr>
              </a:solidFill>
            </a:endParaRPr>
          </a:p>
          <a:p>
            <a:pPr marL="457189" indent="-457189">
              <a:buFont typeface="+mj-lt"/>
              <a:buAutoNum type="arabicPeriod" startAt="6"/>
            </a:pPr>
            <a:r>
              <a:rPr lang="en-US" sz="1867" dirty="0">
                <a:solidFill>
                  <a:schemeClr val="bg1">
                    <a:lumMod val="85000"/>
                  </a:schemeClr>
                </a:solidFill>
              </a:rPr>
              <a:t>How do you write an inline style specifying the font-size:12px and color:red; in JSX?</a:t>
            </a:r>
          </a:p>
          <a:p>
            <a:pPr marL="457189" indent="-457189">
              <a:buFont typeface="+mj-lt"/>
              <a:buAutoNum type="arabicPeriod" startAt="6"/>
            </a:pPr>
            <a:endParaRPr lang="en-US" sz="1867" dirty="0">
              <a:solidFill>
                <a:schemeClr val="bg1">
                  <a:lumMod val="85000"/>
                </a:schemeClr>
              </a:solidFill>
            </a:endParaRPr>
          </a:p>
          <a:p>
            <a:pPr marL="1066773" lvl="1" indent="-457189">
              <a:buFont typeface="+mj-lt"/>
              <a:buAutoNum type="alphaUcPeriod"/>
            </a:pPr>
            <a:r>
              <a:rPr lang="en-US" sz="1867" dirty="0">
                <a:solidFill>
                  <a:schemeClr val="bg1">
                    <a:lumMod val="85000"/>
                  </a:schemeClr>
                </a:solidFill>
              </a:rPr>
              <a:t>style={{font-size:12,color:'red'}}</a:t>
            </a:r>
          </a:p>
          <a:p>
            <a:pPr marL="1066773" lvl="1" indent="-457189">
              <a:buFont typeface="+mj-lt"/>
              <a:buAutoNum type="alphaUcPeriod"/>
            </a:pPr>
            <a:r>
              <a:rPr lang="en-US" sz="1867" dirty="0">
                <a:solidFill>
                  <a:schemeClr val="bg1">
                    <a:lumMod val="85000"/>
                  </a:schemeClr>
                </a:solidFill>
              </a:rPr>
              <a:t>style={{fontSize:'12px',color:'red'}}</a:t>
            </a:r>
          </a:p>
          <a:p>
            <a:pPr marL="1066773" lvl="1" indent="-457189">
              <a:buFont typeface="+mj-lt"/>
              <a:buAutoNum type="alphaUcPeriod"/>
            </a:pPr>
            <a:r>
              <a:rPr lang="en-US" sz="1867" dirty="0">
                <a:solidFill>
                  <a:schemeClr val="bg1">
                    <a:lumMod val="85000"/>
                  </a:schemeClr>
                </a:solidFill>
              </a:rPr>
              <a:t>style={fontSize:'12px',color:'red'}</a:t>
            </a:r>
          </a:p>
          <a:p>
            <a:pPr marL="1066773" lvl="1" indent="-457189">
              <a:buFont typeface="+mj-lt"/>
              <a:buAutoNum type="alphaUcPeriod"/>
            </a:pPr>
            <a:r>
              <a:rPr lang="en-US" sz="1867" dirty="0">
                <a:solidFill>
                  <a:schemeClr val="bg1">
                    <a:lumMod val="85000"/>
                  </a:schemeClr>
                </a:solidFill>
              </a:rPr>
              <a:t>style={{font-size:12px,color:'red'}}</a:t>
            </a:r>
          </a:p>
        </p:txBody>
      </p:sp>
    </p:spTree>
    <p:custDataLst>
      <p:tags r:id="rId1"/>
    </p:custDataLst>
    <p:extLst>
      <p:ext uri="{BB962C8B-B14F-4D97-AF65-F5344CB8AC3E}">
        <p14:creationId xmlns:p14="http://schemas.microsoft.com/office/powerpoint/2010/main" val="208465080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8" name="Title 7"/>
          <p:cNvSpPr>
            <a:spLocks noGrp="1"/>
          </p:cNvSpPr>
          <p:nvPr>
            <p:ph type="title"/>
          </p:nvPr>
        </p:nvSpPr>
        <p:spPr>
          <a:xfrm>
            <a:off x="436730" y="18148"/>
            <a:ext cx="11186220" cy="607259"/>
          </a:xfrm>
        </p:spPr>
        <p:txBody>
          <a:bodyPr/>
          <a:lstStyle/>
          <a:p>
            <a:pPr algn="ctr"/>
            <a:r>
              <a:rPr lang="en-US" dirty="0"/>
              <a:t>Review</a:t>
            </a:r>
          </a:p>
        </p:txBody>
      </p:sp>
      <p:sp>
        <p:nvSpPr>
          <p:cNvPr id="15" name="TextBox 14">
            <a:extLst>
              <a:ext uri="{FF2B5EF4-FFF2-40B4-BE49-F238E27FC236}">
                <a16:creationId xmlns:a16="http://schemas.microsoft.com/office/drawing/2014/main" id="{EB9BFFD5-501D-424A-804E-56C0D59D6638}"/>
              </a:ext>
            </a:extLst>
          </p:cNvPr>
          <p:cNvSpPr txBox="1"/>
          <p:nvPr/>
        </p:nvSpPr>
        <p:spPr>
          <a:xfrm>
            <a:off x="614555" y="1498600"/>
            <a:ext cx="11186220" cy="3352800"/>
          </a:xfrm>
          <a:prstGeom prst="rect">
            <a:avLst/>
          </a:prstGeom>
        </p:spPr>
        <p:txBody>
          <a:bodyPr vert="horz">
            <a:normAutofit/>
          </a:bodyPr>
          <a:lstStyle>
            <a:defPPr>
              <a:defRPr lang="en-US"/>
            </a:defPPr>
            <a:lvl1pPr indent="0" defTabSz="457200">
              <a:spcBef>
                <a:spcPct val="20000"/>
              </a:spcBef>
              <a:buFont typeface="Arial"/>
              <a:buNone/>
              <a:defRPr sz="2800" baseline="0">
                <a:solidFill>
                  <a:schemeClr val="bg2"/>
                </a:solidFill>
              </a:defRPr>
            </a:lvl1pPr>
            <a:lvl2pPr marL="228600" indent="-227013" defTabSz="457200">
              <a:spcBef>
                <a:spcPct val="20000"/>
              </a:spcBef>
              <a:buClr>
                <a:schemeClr val="accent2"/>
              </a:buClr>
              <a:buFont typeface="Arial"/>
              <a:buChar char="•"/>
              <a:defRPr sz="2400">
                <a:solidFill>
                  <a:schemeClr val="bg2"/>
                </a:solidFill>
              </a:defRPr>
            </a:lvl2pPr>
            <a:lvl3pPr marL="287338" indent="-166688" defTabSz="457200">
              <a:spcBef>
                <a:spcPct val="20000"/>
              </a:spcBef>
              <a:buClr>
                <a:schemeClr val="accent2"/>
              </a:buClr>
              <a:buFont typeface="Arial"/>
              <a:buChar char="•"/>
              <a:defRPr sz="2000">
                <a:solidFill>
                  <a:schemeClr val="bg2"/>
                </a:solidFill>
              </a:defRPr>
            </a:lvl3pPr>
            <a:lvl4pPr marL="393700" indent="-176213" defTabSz="457200">
              <a:spcBef>
                <a:spcPct val="20000"/>
              </a:spcBef>
              <a:buClr>
                <a:schemeClr val="accent2"/>
              </a:buClr>
              <a:buFont typeface="Arial"/>
              <a:buChar char="•"/>
              <a:defRPr>
                <a:solidFill>
                  <a:schemeClr val="bg2"/>
                </a:solidFill>
              </a:defRPr>
            </a:lvl4pPr>
            <a:lvl5pPr marL="512763" indent="-176213" defTabSz="457200">
              <a:spcBef>
                <a:spcPct val="20000"/>
              </a:spcBef>
              <a:buClr>
                <a:schemeClr val="accent2"/>
              </a:buClr>
              <a:buFont typeface="Arial"/>
              <a:buChar char="•"/>
              <a:defRPr>
                <a:solidFill>
                  <a:schemeClr val="bg2"/>
                </a:solidFill>
              </a:defRPr>
            </a:lvl5pPr>
            <a:lvl6pPr marL="2514600" indent="-228600" defTabSz="457200">
              <a:spcBef>
                <a:spcPct val="20000"/>
              </a:spcBef>
              <a:buFont typeface="Arial"/>
              <a:buChar char="•"/>
              <a:defRPr sz="2000"/>
            </a:lvl6pPr>
            <a:lvl7pPr marL="2971800" indent="-228600" defTabSz="457200">
              <a:spcBef>
                <a:spcPct val="20000"/>
              </a:spcBef>
              <a:buFont typeface="Arial"/>
              <a:buChar char="•"/>
              <a:defRPr sz="2000"/>
            </a:lvl7pPr>
            <a:lvl8pPr marL="3429000" indent="-228600" defTabSz="457200">
              <a:spcBef>
                <a:spcPct val="20000"/>
              </a:spcBef>
              <a:buFont typeface="Arial"/>
              <a:buChar char="•"/>
              <a:defRPr sz="2000"/>
            </a:lvl8pPr>
            <a:lvl9pPr marL="3886200" indent="-228600" defTabSz="457200">
              <a:spcBef>
                <a:spcPct val="20000"/>
              </a:spcBef>
              <a:buFont typeface="Arial"/>
              <a:buChar char="•"/>
              <a:defRPr sz="2000"/>
            </a:lvl9pPr>
          </a:lstStyle>
          <a:p>
            <a:pPr marL="609585" indent="-609585">
              <a:buFont typeface="Arial" panose="020B0604020202020204" pitchFamily="34" charset="0"/>
              <a:buChar char="•"/>
            </a:pPr>
            <a:r>
              <a:rPr lang="en-US" sz="3733" dirty="0"/>
              <a:t>Installing Routing</a:t>
            </a:r>
          </a:p>
          <a:p>
            <a:pPr marL="609585" indent="-609585">
              <a:buFont typeface="Arial" panose="020B0604020202020204" pitchFamily="34" charset="0"/>
              <a:buChar char="•"/>
            </a:pPr>
            <a:r>
              <a:rPr lang="en-US" sz="3733" dirty="0"/>
              <a:t>Import { </a:t>
            </a:r>
            <a:r>
              <a:rPr lang="en-US" sz="3733" dirty="0" err="1"/>
              <a:t>BrowserRouter</a:t>
            </a:r>
            <a:r>
              <a:rPr lang="en-US" sz="3733" dirty="0"/>
              <a:t> as Router}</a:t>
            </a:r>
          </a:p>
          <a:p>
            <a:pPr marL="609585" indent="-609585">
              <a:buFont typeface="Arial" panose="020B0604020202020204" pitchFamily="34" charset="0"/>
              <a:buChar char="•"/>
            </a:pPr>
            <a:r>
              <a:rPr lang="en-US" sz="3733" dirty="0"/>
              <a:t>&lt;Router&gt; &lt;Route &gt; &lt;Link &gt;</a:t>
            </a:r>
          </a:p>
          <a:p>
            <a:pPr marL="609585" indent="-609585">
              <a:buFont typeface="Arial" panose="020B0604020202020204" pitchFamily="34" charset="0"/>
              <a:buChar char="•"/>
            </a:pPr>
            <a:r>
              <a:rPr lang="en-US" sz="3733" dirty="0"/>
              <a:t>Component Lifecycle</a:t>
            </a:r>
          </a:p>
        </p:txBody>
      </p:sp>
    </p:spTree>
    <p:custDataLst>
      <p:tags r:id="rId1"/>
    </p:custDataLst>
    <p:extLst>
      <p:ext uri="{BB962C8B-B14F-4D97-AF65-F5344CB8AC3E}">
        <p14:creationId xmlns:p14="http://schemas.microsoft.com/office/powerpoint/2010/main" val="2744763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Course Objective:</a:t>
            </a:r>
          </a:p>
        </p:txBody>
      </p:sp>
      <p:sp>
        <p:nvSpPr>
          <p:cNvPr id="3" name="Text Placeholder 2"/>
          <p:cNvSpPr>
            <a:spLocks noGrp="1"/>
          </p:cNvSpPr>
          <p:nvPr>
            <p:ph type="body" sz="quarter" idx="13"/>
          </p:nvPr>
        </p:nvSpPr>
        <p:spPr>
          <a:xfrm>
            <a:off x="507999" y="1137830"/>
            <a:ext cx="11176004" cy="3638451"/>
          </a:xfrm>
        </p:spPr>
        <p:txBody>
          <a:bodyPr>
            <a:normAutofit/>
          </a:bodyPr>
          <a:lstStyle/>
          <a:p>
            <a:r>
              <a:rPr lang="en-US" sz="2400" dirty="0"/>
              <a:t>At the end this 120 min session, you will be able to</a:t>
            </a:r>
          </a:p>
          <a:p>
            <a:endParaRPr lang="en-US" sz="2400" dirty="0"/>
          </a:p>
          <a:p>
            <a:pPr marL="609585" indent="-609585">
              <a:buFont typeface="Wingdings" panose="05000000000000000000" pitchFamily="2" charset="2"/>
              <a:buChar char="Ø"/>
            </a:pPr>
            <a:r>
              <a:rPr lang="en-US" sz="2400" dirty="0"/>
              <a:t>Implement routing in a React app</a:t>
            </a:r>
          </a:p>
          <a:p>
            <a:pPr marL="609585" indent="-609585">
              <a:buFont typeface="Wingdings" panose="05000000000000000000" pitchFamily="2" charset="2"/>
              <a:buChar char="Ø"/>
            </a:pPr>
            <a:r>
              <a:rPr lang="en-US" sz="2400" dirty="0"/>
              <a:t>List the common Component lifecycle methods</a:t>
            </a:r>
          </a:p>
          <a:p>
            <a:pPr marL="609585" indent="-609585">
              <a:buFont typeface="Wingdings" panose="05000000000000000000" pitchFamily="2" charset="2"/>
              <a:buChar char="Ø"/>
            </a:pPr>
            <a:endParaRPr lang="en-US" sz="2400" dirty="0"/>
          </a:p>
          <a:p>
            <a:endParaRPr lang="en-US" sz="2400" dirty="0"/>
          </a:p>
          <a:p>
            <a:endParaRPr lang="en-US" dirty="0"/>
          </a:p>
        </p:txBody>
      </p:sp>
    </p:spTree>
    <p:extLst>
      <p:ext uri="{BB962C8B-B14F-4D97-AF65-F5344CB8AC3E}">
        <p14:creationId xmlns:p14="http://schemas.microsoft.com/office/powerpoint/2010/main" val="92285893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gradFill>
          <a:gsLst>
            <a:gs pos="0">
              <a:srgbClr val="0E2D3F"/>
            </a:gs>
            <a:gs pos="100000">
              <a:srgbClr val="0A0D16"/>
            </a:gs>
          </a:gsLst>
          <a:lin ang="5400000" scaled="0"/>
        </a:gradFill>
        <a:effectLst/>
      </p:bgPr>
    </p:bg>
    <p:spTree>
      <p:nvGrpSpPr>
        <p:cNvPr id="1" name=""/>
        <p:cNvGrpSpPr/>
        <p:nvPr/>
      </p:nvGrpSpPr>
      <p:grpSpPr>
        <a:xfrm>
          <a:off x="0" y="0"/>
          <a:ext cx="0" cy="0"/>
          <a:chOff x="0" y="0"/>
          <a:chExt cx="0" cy="0"/>
        </a:xfrm>
      </p:grpSpPr>
      <p:sp>
        <p:nvSpPr>
          <p:cNvPr id="5" name="Text Placeholder 4"/>
          <p:cNvSpPr>
            <a:spLocks noGrp="1"/>
          </p:cNvSpPr>
          <p:nvPr>
            <p:ph type="body" sz="quarter" idx="13"/>
          </p:nvPr>
        </p:nvSpPr>
        <p:spPr/>
        <p:txBody>
          <a:bodyPr/>
          <a:lstStyle/>
          <a:p>
            <a:r>
              <a:rPr lang="en-US" dirty="0"/>
              <a:t>What kind of apps may not use routing at all?</a:t>
            </a:r>
          </a:p>
          <a:p>
            <a:r>
              <a:rPr lang="en-US" dirty="0"/>
              <a:t>What are the benefits of routing?</a:t>
            </a:r>
          </a:p>
        </p:txBody>
      </p:sp>
    </p:spTree>
    <p:custDataLst>
      <p:tags r:id="rId1"/>
    </p:custDataLst>
    <p:extLst>
      <p:ext uri="{BB962C8B-B14F-4D97-AF65-F5344CB8AC3E}">
        <p14:creationId xmlns:p14="http://schemas.microsoft.com/office/powerpoint/2010/main" val="163936504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117601" y="1600200"/>
            <a:ext cx="4821529" cy="914400"/>
          </a:xfrm>
        </p:spPr>
        <p:txBody>
          <a:bodyPr>
            <a:noAutofit/>
          </a:bodyPr>
          <a:lstStyle/>
          <a:p>
            <a:r>
              <a:rPr lang="en-US" sz="5867" dirty="0">
                <a:solidFill>
                  <a:schemeClr val="bg1">
                    <a:lumMod val="85000"/>
                  </a:schemeClr>
                </a:solidFill>
              </a:rPr>
              <a:t>Thank You</a:t>
            </a:r>
          </a:p>
        </p:txBody>
      </p:sp>
    </p:spTree>
    <p:custDataLst>
      <p:tags r:id="rId1"/>
    </p:custDataLst>
    <p:extLst>
      <p:ext uri="{BB962C8B-B14F-4D97-AF65-F5344CB8AC3E}">
        <p14:creationId xmlns:p14="http://schemas.microsoft.com/office/powerpoint/2010/main" val="3866030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E949873-B026-DD4B-B8B8-08C27A5F86AB}"/>
              </a:ext>
            </a:extLst>
          </p:cNvPr>
          <p:cNvSpPr/>
          <p:nvPr/>
        </p:nvSpPr>
        <p:spPr>
          <a:xfrm>
            <a:off x="1895676" y="1704372"/>
            <a:ext cx="8521540" cy="2369944"/>
          </a:xfrm>
          <a:prstGeom prst="rect">
            <a:avLst/>
          </a:prstGeom>
        </p:spPr>
        <p:txBody>
          <a:bodyPr wrap="square">
            <a:spAutoFit/>
          </a:bodyPr>
          <a:lstStyle/>
          <a:p>
            <a:pPr algn="ctr">
              <a:spcAft>
                <a:spcPts val="1600"/>
              </a:spcAft>
            </a:pPr>
            <a:r>
              <a:rPr lang="en-US" sz="3200" b="1" dirty="0">
                <a:solidFill>
                  <a:schemeClr val="bg1">
                    <a:lumMod val="85000"/>
                  </a:schemeClr>
                </a:solidFill>
              </a:rPr>
              <a:t>Key Topics</a:t>
            </a:r>
          </a:p>
          <a:p>
            <a:pPr marL="380990" indent="-380990">
              <a:buFont typeface="Arial" panose="020B0604020202020204" pitchFamily="34" charset="0"/>
              <a:buChar char="•"/>
            </a:pPr>
            <a:r>
              <a:rPr lang="en-US" sz="2800" dirty="0">
                <a:solidFill>
                  <a:srgbClr val="C4E3B0"/>
                </a:solidFill>
              </a:rPr>
              <a:t>React Routing</a:t>
            </a:r>
          </a:p>
          <a:p>
            <a:pPr marL="380990" indent="-380990">
              <a:buFont typeface="Arial" panose="020B0604020202020204" pitchFamily="34" charset="0"/>
              <a:buChar char="•"/>
            </a:pPr>
            <a:r>
              <a:rPr lang="en-US" sz="2400" dirty="0">
                <a:solidFill>
                  <a:srgbClr val="C4E3B0"/>
                </a:solidFill>
              </a:rPr>
              <a:t>Component Lifecycle Methods</a:t>
            </a:r>
          </a:p>
          <a:p>
            <a:pPr marL="380990" indent="-380990">
              <a:buFont typeface="Arial" panose="020B0604020202020204" pitchFamily="34" charset="0"/>
              <a:buChar char="•"/>
            </a:pPr>
            <a:r>
              <a:rPr lang="en-US" sz="2400" dirty="0">
                <a:solidFill>
                  <a:srgbClr val="C4E3B0"/>
                </a:solidFill>
              </a:rPr>
              <a:t>Fetch</a:t>
            </a:r>
          </a:p>
          <a:p>
            <a:pPr marL="380990" indent="-380990">
              <a:buFont typeface="Arial" panose="020B0604020202020204" pitchFamily="34" charset="0"/>
              <a:buChar char="•"/>
            </a:pPr>
            <a:endParaRPr lang="en-US" sz="2667" dirty="0">
              <a:solidFill>
                <a:srgbClr val="C4E3B0"/>
              </a:solidFill>
            </a:endParaRPr>
          </a:p>
        </p:txBody>
      </p:sp>
    </p:spTree>
    <p:custDataLst>
      <p:tags r:id="rId1"/>
    </p:custDataLst>
    <p:extLst>
      <p:ext uri="{BB962C8B-B14F-4D97-AF65-F5344CB8AC3E}">
        <p14:creationId xmlns:p14="http://schemas.microsoft.com/office/powerpoint/2010/main" val="38678599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a:xfrm>
            <a:off x="31448" y="2717800"/>
            <a:ext cx="12177485" cy="748988"/>
          </a:xfrm>
        </p:spPr>
        <p:txBody>
          <a:bodyPr/>
          <a:lstStyle/>
          <a:p>
            <a:r>
              <a:rPr lang="en-US" dirty="0">
                <a:solidFill>
                  <a:schemeClr val="bg1"/>
                </a:solidFill>
              </a:rPr>
              <a:t>Routing in React JS</a:t>
            </a:r>
            <a:endParaRPr lang="en-US" sz="2133" dirty="0">
              <a:solidFill>
                <a:schemeClr val="bg1"/>
              </a:solidFill>
            </a:endParaRPr>
          </a:p>
        </p:txBody>
      </p:sp>
    </p:spTree>
    <p:custDataLst>
      <p:tags r:id="rId1"/>
    </p:custDataLst>
    <p:extLst>
      <p:ext uri="{BB962C8B-B14F-4D97-AF65-F5344CB8AC3E}">
        <p14:creationId xmlns:p14="http://schemas.microsoft.com/office/powerpoint/2010/main" val="5263879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539385" y="329185"/>
            <a:ext cx="11180064" cy="871116"/>
          </a:xfrm>
        </p:spPr>
        <p:txBody>
          <a:bodyPr/>
          <a:lstStyle/>
          <a:p>
            <a:r>
              <a:rPr lang="en-US" sz="4267" dirty="0">
                <a:solidFill>
                  <a:schemeClr val="bg1">
                    <a:lumMod val="85000"/>
                  </a:schemeClr>
                </a:solidFill>
              </a:rPr>
              <a:t>ROUTING</a:t>
            </a:r>
          </a:p>
        </p:txBody>
      </p:sp>
      <p:sp>
        <p:nvSpPr>
          <p:cNvPr id="5" name="Content Placeholder 2"/>
          <p:cNvSpPr txBox="1">
            <a:spLocks/>
          </p:cNvSpPr>
          <p:nvPr/>
        </p:nvSpPr>
        <p:spPr>
          <a:xfrm>
            <a:off x="539385" y="1200300"/>
            <a:ext cx="11180064" cy="2602141"/>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80990" indent="-380990">
              <a:buFont typeface="Arial" panose="020B0604020202020204" pitchFamily="34" charset="0"/>
              <a:buChar char="•"/>
            </a:pPr>
            <a:r>
              <a:rPr lang="en-US" sz="2400" dirty="0">
                <a:solidFill>
                  <a:srgbClr val="C4E3B0"/>
                </a:solidFill>
              </a:rPr>
              <a:t>Routing or Navigation, is an integral and important part of any application.</a:t>
            </a:r>
          </a:p>
          <a:p>
            <a:pPr marL="380990" indent="-380990">
              <a:buFont typeface="Arial" panose="020B0604020202020204" pitchFamily="34" charset="0"/>
              <a:buChar char="•"/>
            </a:pPr>
            <a:r>
              <a:rPr lang="en-US" sz="2400" dirty="0">
                <a:solidFill>
                  <a:srgbClr val="C4E3B0"/>
                </a:solidFill>
              </a:rPr>
              <a:t>It gives us the power of navigating from one page or screen to another.</a:t>
            </a:r>
          </a:p>
          <a:p>
            <a:pPr marL="380990" indent="-380990">
              <a:buFont typeface="Arial" panose="020B0604020202020204" pitchFamily="34" charset="0"/>
              <a:buChar char="•"/>
            </a:pPr>
            <a:r>
              <a:rPr lang="en-US" sz="2400" dirty="0">
                <a:solidFill>
                  <a:srgbClr val="C4E3B0"/>
                </a:solidFill>
              </a:rPr>
              <a:t>This power is provided by React as well.</a:t>
            </a:r>
          </a:p>
          <a:p>
            <a:pPr marL="380990" indent="-380990">
              <a:buFont typeface="Arial" panose="020B0604020202020204" pitchFamily="34" charset="0"/>
              <a:buChar char="•"/>
            </a:pPr>
            <a:r>
              <a:rPr lang="en-US" sz="2400" dirty="0">
                <a:solidFill>
                  <a:srgbClr val="C4E3B0"/>
                </a:solidFill>
              </a:rPr>
              <a:t>There are many ways for routing provided by React.</a:t>
            </a:r>
          </a:p>
          <a:p>
            <a:pPr marL="380990" indent="-380990">
              <a:buFont typeface="Arial" panose="020B0604020202020204" pitchFamily="34" charset="0"/>
              <a:buChar char="•"/>
            </a:pPr>
            <a:r>
              <a:rPr lang="en-US" sz="2400" dirty="0">
                <a:solidFill>
                  <a:srgbClr val="C4E3B0"/>
                </a:solidFill>
              </a:rPr>
              <a:t>But the most important and used one is , REACT ROUTER.</a:t>
            </a:r>
          </a:p>
          <a:p>
            <a:endParaRPr lang="en-US" sz="4267" dirty="0"/>
          </a:p>
        </p:txBody>
      </p:sp>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b="15070"/>
          <a:stretch/>
        </p:blipFill>
        <p:spPr>
          <a:xfrm>
            <a:off x="2868125" y="3535052"/>
            <a:ext cx="6522583" cy="2875101"/>
          </a:xfrm>
          <a:prstGeom prst="rect">
            <a:avLst/>
          </a:prstGeom>
        </p:spPr>
      </p:pic>
    </p:spTree>
    <p:extLst>
      <p:ext uri="{BB962C8B-B14F-4D97-AF65-F5344CB8AC3E}">
        <p14:creationId xmlns:p14="http://schemas.microsoft.com/office/powerpoint/2010/main" val="11640884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333375" y="365125"/>
            <a:ext cx="10515600" cy="1163632"/>
          </a:xfrm>
          <a:prstGeom prst="rect">
            <a:avLst/>
          </a:prstGeom>
        </p:spPr>
        <p:txBody>
          <a:bodyPr/>
          <a:lstStyle>
            <a:lvl1pPr algn="l" defTabSz="457200" rtl="0" eaLnBrk="1" latinLnBrk="0" hangingPunct="1">
              <a:spcBef>
                <a:spcPct val="0"/>
              </a:spcBef>
              <a:buNone/>
              <a:defRPr sz="2000" b="1" kern="1200" baseline="0">
                <a:solidFill>
                  <a:schemeClr val="bg1"/>
                </a:solidFill>
                <a:latin typeface="+mj-lt"/>
                <a:ea typeface="+mj-ea"/>
                <a:cs typeface="+mj-cs"/>
              </a:defRPr>
            </a:lvl1pPr>
          </a:lstStyle>
          <a:p>
            <a:r>
              <a:rPr lang="en-US" sz="4267" dirty="0"/>
              <a:t>Single Page Applications (SPA)</a:t>
            </a:r>
          </a:p>
        </p:txBody>
      </p:sp>
      <p:sp>
        <p:nvSpPr>
          <p:cNvPr id="5" name="Content Placeholder 2"/>
          <p:cNvSpPr txBox="1">
            <a:spLocks/>
          </p:cNvSpPr>
          <p:nvPr/>
        </p:nvSpPr>
        <p:spPr>
          <a:xfrm>
            <a:off x="333375" y="1528758"/>
            <a:ext cx="11163300" cy="1882316"/>
          </a:xfrm>
          <a:prstGeom prst="rect">
            <a:avLst/>
          </a:prstGeom>
        </p:spPr>
        <p:txBody>
          <a:bodyPr>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just"/>
            <a:r>
              <a:rPr lang="en-US" sz="2133" dirty="0">
                <a:solidFill>
                  <a:srgbClr val="C4E3B0"/>
                </a:solidFill>
              </a:rPr>
              <a:t>Web application or Web site that interacts with the user by dynamically rewriting the current page rather than loading entire new pages from a server.</a:t>
            </a:r>
          </a:p>
          <a:p>
            <a:pPr algn="just"/>
            <a:r>
              <a:rPr lang="en-US" sz="2133" dirty="0">
                <a:solidFill>
                  <a:srgbClr val="C4E3B0"/>
                </a:solidFill>
              </a:rPr>
              <a:t>So basically, all the code resources are dynamically loaded and added to the page as necessary, usually in response to user actions.</a:t>
            </a:r>
          </a:p>
        </p:txBody>
      </p:sp>
      <p:sp>
        <p:nvSpPr>
          <p:cNvPr id="2" name="Rectangle 1"/>
          <p:cNvSpPr/>
          <p:nvPr/>
        </p:nvSpPr>
        <p:spPr>
          <a:xfrm>
            <a:off x="914400" y="3225801"/>
            <a:ext cx="10363200" cy="3167527"/>
          </a:xfrm>
          <a:prstGeom prst="rect">
            <a:avLst/>
          </a:prstGeom>
          <a:noFill/>
          <a:ln>
            <a:solidFill>
              <a:schemeClr val="tx2">
                <a:lumMod val="90000"/>
                <a:lumOff val="1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3" name="Rounded Rectangle 2"/>
          <p:cNvSpPr/>
          <p:nvPr/>
        </p:nvSpPr>
        <p:spPr>
          <a:xfrm>
            <a:off x="5326924" y="3358976"/>
            <a:ext cx="2133600" cy="609600"/>
          </a:xfrm>
          <a:prstGeom prst="roundRect">
            <a:avLst/>
          </a:prstGeom>
          <a:noFill/>
          <a:ln>
            <a:solidFill>
              <a:schemeClr val="bg1">
                <a:lumMod val="9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133" dirty="0">
                <a:solidFill>
                  <a:schemeClr val="bg1">
                    <a:lumMod val="85000"/>
                  </a:schemeClr>
                </a:solidFill>
              </a:rPr>
              <a:t>Route</a:t>
            </a:r>
            <a:r>
              <a:rPr lang="en-US" sz="2133" dirty="0">
                <a:solidFill>
                  <a:schemeClr val="tx2"/>
                </a:solidFill>
              </a:rPr>
              <a:t> </a:t>
            </a:r>
            <a:r>
              <a:rPr lang="en-US" sz="2133" dirty="0">
                <a:solidFill>
                  <a:schemeClr val="bg1">
                    <a:lumMod val="85000"/>
                  </a:schemeClr>
                </a:solidFill>
              </a:rPr>
              <a:t>Config</a:t>
            </a:r>
          </a:p>
        </p:txBody>
      </p:sp>
      <p:sp>
        <p:nvSpPr>
          <p:cNvPr id="8" name="Rounded Rectangle 7"/>
          <p:cNvSpPr/>
          <p:nvPr/>
        </p:nvSpPr>
        <p:spPr>
          <a:xfrm>
            <a:off x="5381635" y="4843203"/>
            <a:ext cx="2131877" cy="683348"/>
          </a:xfrm>
          <a:prstGeom prst="roundRect">
            <a:avLst/>
          </a:prstGeom>
          <a:noFill/>
          <a:ln>
            <a:solidFill>
              <a:schemeClr val="bg1">
                <a:lumMod val="9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133" dirty="0">
                <a:solidFill>
                  <a:schemeClr val="bg1">
                    <a:lumMod val="85000"/>
                  </a:schemeClr>
                </a:solidFill>
              </a:rPr>
              <a:t>Router</a:t>
            </a:r>
          </a:p>
        </p:txBody>
      </p:sp>
      <p:sp>
        <p:nvSpPr>
          <p:cNvPr id="9" name="Rounded Rectangle 8"/>
          <p:cNvSpPr/>
          <p:nvPr/>
        </p:nvSpPr>
        <p:spPr>
          <a:xfrm>
            <a:off x="2065523" y="4828566"/>
            <a:ext cx="2235200" cy="683348"/>
          </a:xfrm>
          <a:prstGeom prst="roundRect">
            <a:avLst/>
          </a:prstGeom>
          <a:noFill/>
          <a:ln>
            <a:solidFill>
              <a:schemeClr val="bg1">
                <a:lumMod val="8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133" dirty="0">
                <a:solidFill>
                  <a:schemeClr val="bg1"/>
                </a:solidFill>
              </a:rPr>
              <a:t>Browser History</a:t>
            </a:r>
          </a:p>
        </p:txBody>
      </p:sp>
      <p:sp>
        <p:nvSpPr>
          <p:cNvPr id="10" name="Rounded Rectangle 9"/>
          <p:cNvSpPr/>
          <p:nvPr/>
        </p:nvSpPr>
        <p:spPr>
          <a:xfrm>
            <a:off x="8869963" y="4864690"/>
            <a:ext cx="2032000" cy="683348"/>
          </a:xfrm>
          <a:prstGeom prst="roundRect">
            <a:avLst/>
          </a:prstGeom>
          <a:noFill/>
          <a:ln>
            <a:solidFill>
              <a:schemeClr val="bg1">
                <a:lumMod val="9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133" dirty="0">
                <a:solidFill>
                  <a:schemeClr val="bg1">
                    <a:lumMod val="85000"/>
                  </a:schemeClr>
                </a:solidFill>
              </a:rPr>
              <a:t>View</a:t>
            </a:r>
          </a:p>
        </p:txBody>
      </p:sp>
      <p:sp>
        <p:nvSpPr>
          <p:cNvPr id="13" name="Right Arrow 12"/>
          <p:cNvSpPr/>
          <p:nvPr/>
        </p:nvSpPr>
        <p:spPr>
          <a:xfrm>
            <a:off x="1189430" y="5005570"/>
            <a:ext cx="894935" cy="432677"/>
          </a:xfrm>
          <a:prstGeom prst="rightArrow">
            <a:avLst/>
          </a:prstGeom>
          <a:solidFill>
            <a:srgbClr val="EA8D7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14" name="Right Arrow 13"/>
          <p:cNvSpPr/>
          <p:nvPr/>
        </p:nvSpPr>
        <p:spPr>
          <a:xfrm>
            <a:off x="4300723" y="5034520"/>
            <a:ext cx="1079189" cy="382633"/>
          </a:xfrm>
          <a:prstGeom prst="rightArrow">
            <a:avLst/>
          </a:prstGeom>
          <a:solidFill>
            <a:srgbClr val="EA8D7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15" name="Right Arrow 14"/>
          <p:cNvSpPr/>
          <p:nvPr/>
        </p:nvSpPr>
        <p:spPr>
          <a:xfrm>
            <a:off x="7513512" y="5051188"/>
            <a:ext cx="1356451" cy="387059"/>
          </a:xfrm>
          <a:prstGeom prst="rightArrow">
            <a:avLst/>
          </a:prstGeom>
          <a:solidFill>
            <a:srgbClr val="EA8D7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16" name="Down Arrow 15"/>
          <p:cNvSpPr/>
          <p:nvPr/>
        </p:nvSpPr>
        <p:spPr>
          <a:xfrm>
            <a:off x="6128720" y="3946622"/>
            <a:ext cx="609601" cy="835901"/>
          </a:xfrm>
          <a:prstGeom prst="downArrow">
            <a:avLst>
              <a:gd name="adj1" fmla="val 28948"/>
              <a:gd name="adj2" fmla="val 39473"/>
            </a:avLst>
          </a:prstGeom>
          <a:solidFill>
            <a:srgbClr val="EA8D7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cxnSp>
        <p:nvCxnSpPr>
          <p:cNvPr id="24" name="Straight Connector 23"/>
          <p:cNvCxnSpPr>
            <a:stCxn id="10" idx="3"/>
          </p:cNvCxnSpPr>
          <p:nvPr/>
        </p:nvCxnSpPr>
        <p:spPr>
          <a:xfrm>
            <a:off x="10901964" y="5206364"/>
            <a:ext cx="225425" cy="987"/>
          </a:xfrm>
          <a:prstGeom prst="line">
            <a:avLst/>
          </a:prstGeom>
          <a:ln>
            <a:solidFill>
              <a:srgbClr val="EA8D7A"/>
            </a:solidFill>
          </a:ln>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a:off x="11127388" y="5206365"/>
            <a:ext cx="0" cy="694561"/>
          </a:xfrm>
          <a:prstGeom prst="line">
            <a:avLst/>
          </a:prstGeom>
          <a:ln>
            <a:solidFill>
              <a:srgbClr val="EA8D7A"/>
            </a:solidFill>
          </a:ln>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flipH="1">
            <a:off x="2897788" y="5912957"/>
            <a:ext cx="8229600" cy="0"/>
          </a:xfrm>
          <a:prstGeom prst="line">
            <a:avLst/>
          </a:prstGeom>
          <a:ln>
            <a:solidFill>
              <a:srgbClr val="EA8D7A"/>
            </a:solidFill>
          </a:ln>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p:nvPr/>
        </p:nvCxnSpPr>
        <p:spPr>
          <a:xfrm flipV="1">
            <a:off x="2897788" y="5511913"/>
            <a:ext cx="0" cy="408483"/>
          </a:xfrm>
          <a:prstGeom prst="straightConnector1">
            <a:avLst/>
          </a:prstGeom>
          <a:ln>
            <a:solidFill>
              <a:srgbClr val="EA8D7A"/>
            </a:solidFill>
            <a:tailEnd type="triangle"/>
          </a:ln>
        </p:spPr>
        <p:style>
          <a:lnRef idx="2">
            <a:schemeClr val="accent1"/>
          </a:lnRef>
          <a:fillRef idx="0">
            <a:schemeClr val="accent1"/>
          </a:fillRef>
          <a:effectRef idx="1">
            <a:schemeClr val="accent1"/>
          </a:effectRef>
          <a:fontRef idx="minor">
            <a:schemeClr val="tx1"/>
          </a:fontRef>
        </p:style>
      </p:cxnSp>
      <p:sp>
        <p:nvSpPr>
          <p:cNvPr id="36" name="TextBox 35"/>
          <p:cNvSpPr txBox="1"/>
          <p:nvPr/>
        </p:nvSpPr>
        <p:spPr>
          <a:xfrm>
            <a:off x="4188405" y="4411191"/>
            <a:ext cx="1010790" cy="379656"/>
          </a:xfrm>
          <a:prstGeom prst="rect">
            <a:avLst/>
          </a:prstGeom>
          <a:noFill/>
        </p:spPr>
        <p:txBody>
          <a:bodyPr wrap="none" rtlCol="0">
            <a:spAutoFit/>
          </a:bodyPr>
          <a:lstStyle/>
          <a:p>
            <a:r>
              <a:rPr lang="en-US" sz="1867" dirty="0">
                <a:solidFill>
                  <a:schemeClr val="bg1">
                    <a:lumMod val="85000"/>
                  </a:schemeClr>
                </a:solidFill>
              </a:rPr>
              <a:t>Location</a:t>
            </a:r>
            <a:endParaRPr lang="en-US" sz="2133" dirty="0">
              <a:solidFill>
                <a:schemeClr val="bg1">
                  <a:lumMod val="85000"/>
                </a:schemeClr>
              </a:solidFill>
            </a:endParaRPr>
          </a:p>
        </p:txBody>
      </p:sp>
      <p:sp>
        <p:nvSpPr>
          <p:cNvPr id="37" name="TextBox 36"/>
          <p:cNvSpPr txBox="1"/>
          <p:nvPr/>
        </p:nvSpPr>
        <p:spPr>
          <a:xfrm>
            <a:off x="7482808" y="4418939"/>
            <a:ext cx="961482" cy="379656"/>
          </a:xfrm>
          <a:prstGeom prst="rect">
            <a:avLst/>
          </a:prstGeom>
          <a:noFill/>
        </p:spPr>
        <p:txBody>
          <a:bodyPr wrap="none" rtlCol="0">
            <a:spAutoFit/>
          </a:bodyPr>
          <a:lstStyle/>
          <a:p>
            <a:r>
              <a:rPr lang="en-US" sz="1867" dirty="0">
                <a:solidFill>
                  <a:schemeClr val="bg1">
                    <a:lumMod val="85000"/>
                  </a:schemeClr>
                </a:solidFill>
              </a:rPr>
              <a:t>Content</a:t>
            </a:r>
            <a:endParaRPr lang="en-US" sz="2133" dirty="0">
              <a:solidFill>
                <a:schemeClr val="bg1">
                  <a:lumMod val="85000"/>
                </a:schemeClr>
              </a:solidFill>
            </a:endParaRPr>
          </a:p>
        </p:txBody>
      </p:sp>
      <p:sp>
        <p:nvSpPr>
          <p:cNvPr id="38" name="TextBox 37"/>
          <p:cNvSpPr txBox="1"/>
          <p:nvPr/>
        </p:nvSpPr>
        <p:spPr>
          <a:xfrm>
            <a:off x="930442" y="4007345"/>
            <a:ext cx="1219180" cy="666977"/>
          </a:xfrm>
          <a:prstGeom prst="rect">
            <a:avLst/>
          </a:prstGeom>
          <a:noFill/>
        </p:spPr>
        <p:txBody>
          <a:bodyPr wrap="none" rtlCol="0">
            <a:spAutoFit/>
          </a:bodyPr>
          <a:lstStyle/>
          <a:p>
            <a:r>
              <a:rPr lang="en-US" sz="1867" dirty="0">
                <a:solidFill>
                  <a:schemeClr val="bg1">
                    <a:lumMod val="85000"/>
                  </a:schemeClr>
                </a:solidFill>
              </a:rPr>
              <a:t>External</a:t>
            </a:r>
            <a:r>
              <a:rPr lang="en-US" sz="1867" dirty="0">
                <a:solidFill>
                  <a:schemeClr val="bg1"/>
                </a:solidFill>
              </a:rPr>
              <a:t> </a:t>
            </a:r>
          </a:p>
          <a:p>
            <a:r>
              <a:rPr lang="en-US" sz="1867" dirty="0">
                <a:solidFill>
                  <a:schemeClr val="bg1">
                    <a:lumMod val="85000"/>
                  </a:schemeClr>
                </a:solidFill>
              </a:rPr>
              <a:t>Navigation</a:t>
            </a:r>
          </a:p>
        </p:txBody>
      </p:sp>
      <p:sp>
        <p:nvSpPr>
          <p:cNvPr id="39" name="TextBox 38"/>
          <p:cNvSpPr txBox="1"/>
          <p:nvPr/>
        </p:nvSpPr>
        <p:spPr>
          <a:xfrm>
            <a:off x="5185262" y="5900925"/>
            <a:ext cx="2031903" cy="379656"/>
          </a:xfrm>
          <a:prstGeom prst="rect">
            <a:avLst/>
          </a:prstGeom>
          <a:noFill/>
        </p:spPr>
        <p:txBody>
          <a:bodyPr wrap="none" rtlCol="0">
            <a:spAutoFit/>
          </a:bodyPr>
          <a:lstStyle/>
          <a:p>
            <a:r>
              <a:rPr lang="en-US" sz="1867" dirty="0">
                <a:solidFill>
                  <a:schemeClr val="bg1">
                    <a:lumMod val="85000"/>
                  </a:schemeClr>
                </a:solidFill>
              </a:rPr>
              <a:t>Internal</a:t>
            </a:r>
            <a:r>
              <a:rPr lang="en-US" sz="1867" dirty="0">
                <a:solidFill>
                  <a:schemeClr val="bg1"/>
                </a:solidFill>
              </a:rPr>
              <a:t> </a:t>
            </a:r>
            <a:r>
              <a:rPr lang="en-US" sz="1867" dirty="0">
                <a:solidFill>
                  <a:schemeClr val="bg1">
                    <a:lumMod val="85000"/>
                  </a:schemeClr>
                </a:solidFill>
              </a:rPr>
              <a:t>Navigation</a:t>
            </a:r>
          </a:p>
        </p:txBody>
      </p:sp>
    </p:spTree>
    <p:extLst>
      <p:ext uri="{BB962C8B-B14F-4D97-AF65-F5344CB8AC3E}">
        <p14:creationId xmlns:p14="http://schemas.microsoft.com/office/powerpoint/2010/main" val="41738126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512064" y="365760"/>
            <a:ext cx="11180064" cy="1060704"/>
          </a:xfrm>
          <a:prstGeom prst="rect">
            <a:avLst/>
          </a:prstGeom>
        </p:spPr>
        <p:txBody>
          <a:bodyPr/>
          <a:lstStyle>
            <a:lvl1pPr algn="l" defTabSz="457200" rtl="0" eaLnBrk="1" latinLnBrk="0" hangingPunct="1">
              <a:spcBef>
                <a:spcPct val="0"/>
              </a:spcBef>
              <a:buNone/>
              <a:defRPr sz="2000" b="1" kern="1200" baseline="0">
                <a:solidFill>
                  <a:schemeClr val="bg1"/>
                </a:solidFill>
                <a:latin typeface="+mj-lt"/>
                <a:ea typeface="+mj-ea"/>
                <a:cs typeface="+mj-cs"/>
              </a:defRPr>
            </a:lvl1pPr>
          </a:lstStyle>
          <a:p>
            <a:r>
              <a:rPr lang="en-US" sz="4267" dirty="0"/>
              <a:t>React Router</a:t>
            </a:r>
          </a:p>
        </p:txBody>
      </p:sp>
      <p:sp>
        <p:nvSpPr>
          <p:cNvPr id="5" name="Content Placeholder 2"/>
          <p:cNvSpPr txBox="1">
            <a:spLocks/>
          </p:cNvSpPr>
          <p:nvPr/>
        </p:nvSpPr>
        <p:spPr>
          <a:xfrm>
            <a:off x="512064" y="1682496"/>
            <a:ext cx="11180064" cy="4425696"/>
          </a:xfrm>
          <a:prstGeom prst="rect">
            <a:avLst/>
          </a:prstGeom>
        </p:spPr>
        <p:txBody>
          <a:bodyPr>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nSpc>
                <a:spcPct val="150000"/>
              </a:lnSpc>
            </a:pPr>
            <a:r>
              <a:rPr lang="en-US" sz="2133" dirty="0">
                <a:solidFill>
                  <a:srgbClr val="C4E3B0"/>
                </a:solidFill>
              </a:rPr>
              <a:t>Since we are dealing with a SPA, you need a way to trigger the contents that are loaded on the screen.</a:t>
            </a:r>
          </a:p>
          <a:p>
            <a:pPr>
              <a:lnSpc>
                <a:spcPct val="150000"/>
              </a:lnSpc>
            </a:pPr>
            <a:r>
              <a:rPr lang="en-US" sz="2133" dirty="0">
                <a:solidFill>
                  <a:srgbClr val="C4E3B0"/>
                </a:solidFill>
              </a:rPr>
              <a:t>React Router introduces a concept called “Dynamic Routing”, which is quite different from “Static Routing”.</a:t>
            </a:r>
          </a:p>
          <a:p>
            <a:pPr>
              <a:lnSpc>
                <a:spcPct val="150000"/>
              </a:lnSpc>
            </a:pPr>
            <a:r>
              <a:rPr lang="en-US" sz="2133" dirty="0">
                <a:solidFill>
                  <a:srgbClr val="C4E3B0"/>
                </a:solidFill>
              </a:rPr>
              <a:t>When dealing with “Static Routing”, declare routes as part of app’s initialization before any rendering takes place (Rails, Express, Ember, Angular, and so on).</a:t>
            </a:r>
          </a:p>
          <a:p>
            <a:pPr>
              <a:lnSpc>
                <a:spcPct val="150000"/>
              </a:lnSpc>
            </a:pPr>
            <a:r>
              <a:rPr lang="en-US" sz="2133" dirty="0">
                <a:solidFill>
                  <a:srgbClr val="C4E3B0"/>
                </a:solidFill>
              </a:rPr>
              <a:t>“Dynamic Routing” means that routing takes place as app is rendering, not in a configuration or convention outside of a running app.</a:t>
            </a:r>
          </a:p>
        </p:txBody>
      </p:sp>
    </p:spTree>
    <p:extLst>
      <p:ext uri="{BB962C8B-B14F-4D97-AF65-F5344CB8AC3E}">
        <p14:creationId xmlns:p14="http://schemas.microsoft.com/office/powerpoint/2010/main" val="49023076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35571</TotalTime>
  <Words>1963</Words>
  <Application>Microsoft Macintosh PowerPoint</Application>
  <PresentationFormat>Widescreen</PresentationFormat>
  <Paragraphs>298</Paragraphs>
  <Slides>48</Slides>
  <Notes>32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48</vt:i4>
      </vt:variant>
    </vt:vector>
  </HeadingPairs>
  <TitlesOfParts>
    <vt:vector size="54" baseType="lpstr">
      <vt:lpstr>Arial</vt:lpstr>
      <vt:lpstr>Calibri</vt:lpstr>
      <vt:lpstr>Calibri Light</vt:lpstr>
      <vt:lpstr>Merriweather Sans</vt:lpstr>
      <vt:lpstr>Wingdings</vt:lpstr>
      <vt:lpstr>Office Theme</vt:lpstr>
      <vt:lpstr>PowerPoint Presentation</vt:lpstr>
      <vt:lpstr>App Feature / Scenario</vt:lpstr>
      <vt:lpstr>Course Objective:</vt:lpstr>
      <vt:lpstr>PowerPoint Presentation</vt:lpstr>
      <vt:lpstr>PowerPoint Presentation</vt:lpstr>
      <vt:lpstr>PowerPoint Presentation</vt:lpstr>
      <vt:lpstr>ROUTING</vt:lpstr>
      <vt:lpstr>PowerPoint Presentation</vt:lpstr>
      <vt:lpstr>PowerPoint Presentation</vt:lpstr>
      <vt:lpstr>PowerPoint Presentation</vt:lpstr>
      <vt:lpstr>PowerPoint Presentation</vt:lpstr>
      <vt:lpstr>PowerPoint Presentation</vt:lpstr>
      <vt:lpstr>    &lt;HashRouter&gt; Vs &lt;BrowserRouter&gt;</vt:lpstr>
      <vt:lpstr>Code Along Practice – Navbar for hello-react</vt:lpstr>
      <vt:lpstr>Home.js</vt:lpstr>
      <vt:lpstr>Navbar.js</vt:lpstr>
      <vt:lpstr>Navbar.css</vt:lpstr>
      <vt:lpstr>App.js</vt:lpstr>
      <vt:lpstr>PowerPoint Presentation</vt:lpstr>
      <vt:lpstr>Redirecting (&lt;=v5)</vt:lpstr>
      <vt:lpstr>AddDeveloper.js</vt:lpstr>
      <vt:lpstr>Redirecting (&gt;v5)</vt:lpstr>
      <vt:lpstr>PowerPoint Presentation</vt:lpstr>
      <vt:lpstr>PowerPoint Presentation</vt:lpstr>
      <vt:lpstr>Component Lifecycle </vt:lpstr>
      <vt:lpstr>Component Lifecycle Methods</vt:lpstr>
      <vt:lpstr>PowerPoint Presentation</vt:lpstr>
      <vt:lpstr>PowerPoint Presentation</vt:lpstr>
      <vt:lpstr>PowerPoint Presentation</vt:lpstr>
      <vt:lpstr>Rarely Used Lifecycle Methods</vt:lpstr>
      <vt:lpstr>PowerPoint Presentation</vt:lpstr>
      <vt:lpstr>New Component Lifecycle </vt:lpstr>
      <vt:lpstr>New Component Lifecycle (Contd..) </vt:lpstr>
      <vt:lpstr>PowerPoint Presentation</vt:lpstr>
      <vt:lpstr>PowerPoint Presentation</vt:lpstr>
      <vt:lpstr>PowerPoint Presentation</vt:lpstr>
      <vt:lpstr>PowerPoint Presentation</vt:lpstr>
      <vt:lpstr>Code Along Practice – Hit Live API for Developers</vt:lpstr>
      <vt:lpstr>#1 App.js</vt:lpstr>
      <vt:lpstr>#2. AddDeveloper.js</vt:lpstr>
      <vt:lpstr>Recap Of Routing</vt:lpstr>
      <vt:lpstr>PowerPoint Presentation</vt:lpstr>
      <vt:lpstr>PowerPoint Presentation</vt:lpstr>
      <vt:lpstr>PowerPoint Presentation</vt:lpstr>
      <vt:lpstr>Review</vt:lpstr>
      <vt:lpstr>Course Objective:</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Monroe, Jason (Cognizant)</dc:creator>
  <cp:lastModifiedBy>Monroe, Jason (Cognizant)</cp:lastModifiedBy>
  <cp:revision>111</cp:revision>
  <dcterms:created xsi:type="dcterms:W3CDTF">2019-12-05T00:16:50Z</dcterms:created>
  <dcterms:modified xsi:type="dcterms:W3CDTF">2022-06-21T13:26:54Z</dcterms:modified>
</cp:coreProperties>
</file>