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212994-AC34-4280-BFAD-E73FE692B21F}" v="37" dt="2025-09-30T06:01:17.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44" autoAdjust="0"/>
  </p:normalViewPr>
  <p:slideViewPr>
    <p:cSldViewPr snapToGrid="0">
      <p:cViewPr>
        <p:scale>
          <a:sx n="71" d="100"/>
          <a:sy n="71" d="100"/>
        </p:scale>
        <p:origin x="30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at Tasnim Alvi" userId="590d372037e12ec5" providerId="LiveId" clId="{8B38EDF3-75BE-4B9A-A25A-1275B687BF3F}"/>
    <pc:docChg chg="custSel addSld modSld">
      <pc:chgData name="Nishat Tasnim Alvi" userId="590d372037e12ec5" providerId="LiveId" clId="{8B38EDF3-75BE-4B9A-A25A-1275B687BF3F}" dt="2025-09-30T06:05:16.696" v="3695" actId="20577"/>
      <pc:docMkLst>
        <pc:docMk/>
      </pc:docMkLst>
      <pc:sldChg chg="addSp modSp new mod setBg">
        <pc:chgData name="Nishat Tasnim Alvi" userId="590d372037e12ec5" providerId="LiveId" clId="{8B38EDF3-75BE-4B9A-A25A-1275B687BF3F}" dt="2025-09-30T04:27:25.222" v="259" actId="20577"/>
        <pc:sldMkLst>
          <pc:docMk/>
          <pc:sldMk cId="2137304525" sldId="256"/>
        </pc:sldMkLst>
        <pc:spChg chg="add mod">
          <ac:chgData name="Nishat Tasnim Alvi" userId="590d372037e12ec5" providerId="LiveId" clId="{8B38EDF3-75BE-4B9A-A25A-1275B687BF3F}" dt="2025-09-30T04:24:19.908" v="169" actId="255"/>
          <ac:spMkLst>
            <pc:docMk/>
            <pc:sldMk cId="2137304525" sldId="256"/>
            <ac:spMk id="2" creationId="{6D223EEB-07E5-A833-288A-0FAAF4A9D00D}"/>
          </ac:spMkLst>
        </pc:spChg>
        <pc:spChg chg="add mod">
          <ac:chgData name="Nishat Tasnim Alvi" userId="590d372037e12ec5" providerId="LiveId" clId="{8B38EDF3-75BE-4B9A-A25A-1275B687BF3F}" dt="2025-09-30T04:27:25.222" v="259" actId="20577"/>
          <ac:spMkLst>
            <pc:docMk/>
            <pc:sldMk cId="2137304525" sldId="256"/>
            <ac:spMk id="3" creationId="{27092621-BC8F-4A5A-BFA7-B4AF19F4E4A3}"/>
          </ac:spMkLst>
        </pc:spChg>
      </pc:sldChg>
      <pc:sldChg chg="modSp new mod">
        <pc:chgData name="Nishat Tasnim Alvi" userId="590d372037e12ec5" providerId="LiveId" clId="{8B38EDF3-75BE-4B9A-A25A-1275B687BF3F}" dt="2025-09-30T04:56:10.170" v="1254" actId="20577"/>
        <pc:sldMkLst>
          <pc:docMk/>
          <pc:sldMk cId="1432461166" sldId="257"/>
        </pc:sldMkLst>
        <pc:spChg chg="mod">
          <ac:chgData name="Nishat Tasnim Alvi" userId="590d372037e12ec5" providerId="LiveId" clId="{8B38EDF3-75BE-4B9A-A25A-1275B687BF3F}" dt="2025-09-30T04:56:10.170" v="1254" actId="20577"/>
          <ac:spMkLst>
            <pc:docMk/>
            <pc:sldMk cId="1432461166" sldId="257"/>
            <ac:spMk id="2" creationId="{9402B5D5-5A65-069E-79A2-2E1D328D8E60}"/>
          </ac:spMkLst>
        </pc:spChg>
      </pc:sldChg>
      <pc:sldChg chg="addSp delSp modSp new mod setBg">
        <pc:chgData name="Nishat Tasnim Alvi" userId="590d372037e12ec5" providerId="LiveId" clId="{8B38EDF3-75BE-4B9A-A25A-1275B687BF3F}" dt="2025-09-30T05:15:35.961" v="1654" actId="20577"/>
        <pc:sldMkLst>
          <pc:docMk/>
          <pc:sldMk cId="3065538137" sldId="258"/>
        </pc:sldMkLst>
        <pc:spChg chg="add del mod">
          <ac:chgData name="Nishat Tasnim Alvi" userId="590d372037e12ec5" providerId="LiveId" clId="{8B38EDF3-75BE-4B9A-A25A-1275B687BF3F}" dt="2025-09-30T04:50:07.213" v="1026" actId="478"/>
          <ac:spMkLst>
            <pc:docMk/>
            <pc:sldMk cId="3065538137" sldId="258"/>
            <ac:spMk id="2" creationId="{A94E917D-A2B4-A144-7979-D97A8F418D4F}"/>
          </ac:spMkLst>
        </pc:spChg>
        <pc:spChg chg="add mod">
          <ac:chgData name="Nishat Tasnim Alvi" userId="590d372037e12ec5" providerId="LiveId" clId="{8B38EDF3-75BE-4B9A-A25A-1275B687BF3F}" dt="2025-09-30T05:15:35.961" v="1654" actId="20577"/>
          <ac:spMkLst>
            <pc:docMk/>
            <pc:sldMk cId="3065538137" sldId="258"/>
            <ac:spMk id="3" creationId="{098BA3AE-1318-907B-E66E-AD403872C2DF}"/>
          </ac:spMkLst>
        </pc:spChg>
        <pc:picChg chg="add del mod">
          <ac:chgData name="Nishat Tasnim Alvi" userId="590d372037e12ec5" providerId="LiveId" clId="{8B38EDF3-75BE-4B9A-A25A-1275B687BF3F}" dt="2025-09-30T05:09:56.091" v="1474" actId="478"/>
          <ac:picMkLst>
            <pc:docMk/>
            <pc:sldMk cId="3065538137" sldId="258"/>
            <ac:picMk id="5" creationId="{A8D6AD47-9F90-E6E5-E827-39DEECDC7706}"/>
          </ac:picMkLst>
        </pc:picChg>
        <pc:picChg chg="add mod">
          <ac:chgData name="Nishat Tasnim Alvi" userId="590d372037e12ec5" providerId="LiveId" clId="{8B38EDF3-75BE-4B9A-A25A-1275B687BF3F}" dt="2025-09-30T05:13:58.134" v="1601" actId="14100"/>
          <ac:picMkLst>
            <pc:docMk/>
            <pc:sldMk cId="3065538137" sldId="258"/>
            <ac:picMk id="7" creationId="{FE658A7A-9EF9-DFE2-98B6-642571D30A28}"/>
          </ac:picMkLst>
        </pc:picChg>
      </pc:sldChg>
      <pc:sldChg chg="modSp new mod setBg">
        <pc:chgData name="Nishat Tasnim Alvi" userId="590d372037e12ec5" providerId="LiveId" clId="{8B38EDF3-75BE-4B9A-A25A-1275B687BF3F}" dt="2025-09-30T05:33:52.678" v="2360" actId="313"/>
        <pc:sldMkLst>
          <pc:docMk/>
          <pc:sldMk cId="1766710647" sldId="259"/>
        </pc:sldMkLst>
        <pc:spChg chg="mod">
          <ac:chgData name="Nishat Tasnim Alvi" userId="590d372037e12ec5" providerId="LiveId" clId="{8B38EDF3-75BE-4B9A-A25A-1275B687BF3F}" dt="2025-09-30T05:33:52.678" v="2360" actId="313"/>
          <ac:spMkLst>
            <pc:docMk/>
            <pc:sldMk cId="1766710647" sldId="259"/>
            <ac:spMk id="2" creationId="{889D9E9C-F845-5FCE-5B3A-EAECADC57CB0}"/>
          </ac:spMkLst>
        </pc:spChg>
      </pc:sldChg>
      <pc:sldChg chg="modSp new mod setBg">
        <pc:chgData name="Nishat Tasnim Alvi" userId="590d372037e12ec5" providerId="LiveId" clId="{8B38EDF3-75BE-4B9A-A25A-1275B687BF3F}" dt="2025-09-30T05:50:50.679" v="3268" actId="20577"/>
        <pc:sldMkLst>
          <pc:docMk/>
          <pc:sldMk cId="3209928136" sldId="260"/>
        </pc:sldMkLst>
        <pc:spChg chg="mod">
          <ac:chgData name="Nishat Tasnim Alvi" userId="590d372037e12ec5" providerId="LiveId" clId="{8B38EDF3-75BE-4B9A-A25A-1275B687BF3F}" dt="2025-09-30T05:50:50.679" v="3268" actId="20577"/>
          <ac:spMkLst>
            <pc:docMk/>
            <pc:sldMk cId="3209928136" sldId="260"/>
            <ac:spMk id="2" creationId="{30652203-736D-463D-96EB-DF363337E092}"/>
          </ac:spMkLst>
        </pc:spChg>
      </pc:sldChg>
      <pc:sldChg chg="modSp new mod setBg">
        <pc:chgData name="Nishat Tasnim Alvi" userId="590d372037e12ec5" providerId="LiveId" clId="{8B38EDF3-75BE-4B9A-A25A-1275B687BF3F}" dt="2025-09-30T06:00:36.870" v="3636" actId="20577"/>
        <pc:sldMkLst>
          <pc:docMk/>
          <pc:sldMk cId="3801913415" sldId="261"/>
        </pc:sldMkLst>
        <pc:spChg chg="mod">
          <ac:chgData name="Nishat Tasnim Alvi" userId="590d372037e12ec5" providerId="LiveId" clId="{8B38EDF3-75BE-4B9A-A25A-1275B687BF3F}" dt="2025-09-30T06:00:36.870" v="3636" actId="20577"/>
          <ac:spMkLst>
            <pc:docMk/>
            <pc:sldMk cId="3801913415" sldId="261"/>
            <ac:spMk id="2" creationId="{BB9F1DD5-0A7C-78B3-FAB8-129EFBE92905}"/>
          </ac:spMkLst>
        </pc:spChg>
      </pc:sldChg>
      <pc:sldChg chg="addSp modSp new mod setBg">
        <pc:chgData name="Nishat Tasnim Alvi" userId="590d372037e12ec5" providerId="LiveId" clId="{8B38EDF3-75BE-4B9A-A25A-1275B687BF3F}" dt="2025-09-30T06:05:16.696" v="3695" actId="20577"/>
        <pc:sldMkLst>
          <pc:docMk/>
          <pc:sldMk cId="1587405958" sldId="262"/>
        </pc:sldMkLst>
        <pc:spChg chg="add mod">
          <ac:chgData name="Nishat Tasnim Alvi" userId="590d372037e12ec5" providerId="LiveId" clId="{8B38EDF3-75BE-4B9A-A25A-1275B687BF3F}" dt="2025-09-30T06:05:16.696" v="3695" actId="20577"/>
          <ac:spMkLst>
            <pc:docMk/>
            <pc:sldMk cId="1587405958" sldId="262"/>
            <ac:spMk id="2" creationId="{51D1FC4B-3BC5-77FE-273A-8CDCAEB4EDB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446AB-1C9F-F630-9FBA-AD8F5A6AF6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8B419E-65A5-5E38-196B-C58F8BE02A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3E816C-8E2C-C3CE-E084-4AA0BDBAA31D}"/>
              </a:ext>
            </a:extLst>
          </p:cNvPr>
          <p:cNvSpPr>
            <a:spLocks noGrp="1"/>
          </p:cNvSpPr>
          <p:nvPr>
            <p:ph type="dt" sz="half" idx="10"/>
          </p:nvPr>
        </p:nvSpPr>
        <p:spPr/>
        <p:txBody>
          <a:bodyPr/>
          <a:lstStyle/>
          <a:p>
            <a:fld id="{BC4978D8-456D-4FB4-B131-D3DE46F75A49}" type="datetimeFigureOut">
              <a:rPr lang="en-US" smtClean="0"/>
              <a:t>9/30/2025</a:t>
            </a:fld>
            <a:endParaRPr lang="en-US"/>
          </a:p>
        </p:txBody>
      </p:sp>
      <p:sp>
        <p:nvSpPr>
          <p:cNvPr id="5" name="Footer Placeholder 4">
            <a:extLst>
              <a:ext uri="{FF2B5EF4-FFF2-40B4-BE49-F238E27FC236}">
                <a16:creationId xmlns:a16="http://schemas.microsoft.com/office/drawing/2014/main" id="{542775AD-CCDF-7504-A93C-EE400C84C6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02EA0E-BBAA-9DAA-7843-45CEA788F58E}"/>
              </a:ext>
            </a:extLst>
          </p:cNvPr>
          <p:cNvSpPr>
            <a:spLocks noGrp="1"/>
          </p:cNvSpPr>
          <p:nvPr>
            <p:ph type="sldNum" sz="quarter" idx="12"/>
          </p:nvPr>
        </p:nvSpPr>
        <p:spPr/>
        <p:txBody>
          <a:bodyPr/>
          <a:lstStyle/>
          <a:p>
            <a:fld id="{E58E04B5-1883-4CCE-949C-AC624DDED43C}" type="slidenum">
              <a:rPr lang="en-US" smtClean="0"/>
              <a:t>‹#›</a:t>
            </a:fld>
            <a:endParaRPr lang="en-US"/>
          </a:p>
        </p:txBody>
      </p:sp>
    </p:spTree>
    <p:extLst>
      <p:ext uri="{BB962C8B-B14F-4D97-AF65-F5344CB8AC3E}">
        <p14:creationId xmlns:p14="http://schemas.microsoft.com/office/powerpoint/2010/main" val="2592326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D163D-8E4E-0779-188C-D4B92BE32B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EC2E10-3AD2-AFE3-EBFF-F4C639F7AE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544C3-5D8F-651F-C0E9-B279F54665C6}"/>
              </a:ext>
            </a:extLst>
          </p:cNvPr>
          <p:cNvSpPr>
            <a:spLocks noGrp="1"/>
          </p:cNvSpPr>
          <p:nvPr>
            <p:ph type="dt" sz="half" idx="10"/>
          </p:nvPr>
        </p:nvSpPr>
        <p:spPr/>
        <p:txBody>
          <a:bodyPr/>
          <a:lstStyle/>
          <a:p>
            <a:fld id="{BC4978D8-456D-4FB4-B131-D3DE46F75A49}" type="datetimeFigureOut">
              <a:rPr lang="en-US" smtClean="0"/>
              <a:t>9/30/2025</a:t>
            </a:fld>
            <a:endParaRPr lang="en-US"/>
          </a:p>
        </p:txBody>
      </p:sp>
      <p:sp>
        <p:nvSpPr>
          <p:cNvPr id="5" name="Footer Placeholder 4">
            <a:extLst>
              <a:ext uri="{FF2B5EF4-FFF2-40B4-BE49-F238E27FC236}">
                <a16:creationId xmlns:a16="http://schemas.microsoft.com/office/drawing/2014/main" id="{CC032106-2F37-813C-6991-AFCEEAE147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7BD34-34EF-7774-B21B-1DC51C5D2525}"/>
              </a:ext>
            </a:extLst>
          </p:cNvPr>
          <p:cNvSpPr>
            <a:spLocks noGrp="1"/>
          </p:cNvSpPr>
          <p:nvPr>
            <p:ph type="sldNum" sz="quarter" idx="12"/>
          </p:nvPr>
        </p:nvSpPr>
        <p:spPr/>
        <p:txBody>
          <a:bodyPr/>
          <a:lstStyle/>
          <a:p>
            <a:fld id="{E58E04B5-1883-4CCE-949C-AC624DDED43C}" type="slidenum">
              <a:rPr lang="en-US" smtClean="0"/>
              <a:t>‹#›</a:t>
            </a:fld>
            <a:endParaRPr lang="en-US"/>
          </a:p>
        </p:txBody>
      </p:sp>
    </p:spTree>
    <p:extLst>
      <p:ext uri="{BB962C8B-B14F-4D97-AF65-F5344CB8AC3E}">
        <p14:creationId xmlns:p14="http://schemas.microsoft.com/office/powerpoint/2010/main" val="217084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DDD3AD-D008-0DF2-1E25-7C6B5268D0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01AC58-2DC4-2FEE-DDA0-A6F1DFB4D4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17046D-502B-7F3C-A88A-E34AE60E9488}"/>
              </a:ext>
            </a:extLst>
          </p:cNvPr>
          <p:cNvSpPr>
            <a:spLocks noGrp="1"/>
          </p:cNvSpPr>
          <p:nvPr>
            <p:ph type="dt" sz="half" idx="10"/>
          </p:nvPr>
        </p:nvSpPr>
        <p:spPr/>
        <p:txBody>
          <a:bodyPr/>
          <a:lstStyle/>
          <a:p>
            <a:fld id="{BC4978D8-456D-4FB4-B131-D3DE46F75A49}" type="datetimeFigureOut">
              <a:rPr lang="en-US" smtClean="0"/>
              <a:t>9/30/2025</a:t>
            </a:fld>
            <a:endParaRPr lang="en-US"/>
          </a:p>
        </p:txBody>
      </p:sp>
      <p:sp>
        <p:nvSpPr>
          <p:cNvPr id="5" name="Footer Placeholder 4">
            <a:extLst>
              <a:ext uri="{FF2B5EF4-FFF2-40B4-BE49-F238E27FC236}">
                <a16:creationId xmlns:a16="http://schemas.microsoft.com/office/drawing/2014/main" id="{E52CE4C7-BD2A-55BE-8740-5EC6596AEA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D79A7-DFC7-162E-6F8C-5F2341D1EF43}"/>
              </a:ext>
            </a:extLst>
          </p:cNvPr>
          <p:cNvSpPr>
            <a:spLocks noGrp="1"/>
          </p:cNvSpPr>
          <p:nvPr>
            <p:ph type="sldNum" sz="quarter" idx="12"/>
          </p:nvPr>
        </p:nvSpPr>
        <p:spPr/>
        <p:txBody>
          <a:bodyPr/>
          <a:lstStyle/>
          <a:p>
            <a:fld id="{E58E04B5-1883-4CCE-949C-AC624DDED43C}" type="slidenum">
              <a:rPr lang="en-US" smtClean="0"/>
              <a:t>‹#›</a:t>
            </a:fld>
            <a:endParaRPr lang="en-US"/>
          </a:p>
        </p:txBody>
      </p:sp>
    </p:spTree>
    <p:extLst>
      <p:ext uri="{BB962C8B-B14F-4D97-AF65-F5344CB8AC3E}">
        <p14:creationId xmlns:p14="http://schemas.microsoft.com/office/powerpoint/2010/main" val="2219021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79DD-F9C3-8D82-DD76-3077220D21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D3E6AA-E905-CEE1-0CE5-38223D068D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E453B1-7383-878C-03D6-F6998E4FE460}"/>
              </a:ext>
            </a:extLst>
          </p:cNvPr>
          <p:cNvSpPr>
            <a:spLocks noGrp="1"/>
          </p:cNvSpPr>
          <p:nvPr>
            <p:ph type="dt" sz="half" idx="10"/>
          </p:nvPr>
        </p:nvSpPr>
        <p:spPr/>
        <p:txBody>
          <a:bodyPr/>
          <a:lstStyle/>
          <a:p>
            <a:fld id="{BC4978D8-456D-4FB4-B131-D3DE46F75A49}" type="datetimeFigureOut">
              <a:rPr lang="en-US" smtClean="0"/>
              <a:t>9/30/2025</a:t>
            </a:fld>
            <a:endParaRPr lang="en-US"/>
          </a:p>
        </p:txBody>
      </p:sp>
      <p:sp>
        <p:nvSpPr>
          <p:cNvPr id="5" name="Footer Placeholder 4">
            <a:extLst>
              <a:ext uri="{FF2B5EF4-FFF2-40B4-BE49-F238E27FC236}">
                <a16:creationId xmlns:a16="http://schemas.microsoft.com/office/drawing/2014/main" id="{76C2214F-CF1F-9232-112C-EE3E5BB5FE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317BA4-5EEA-7F7F-2F2F-78EFA74C8DD5}"/>
              </a:ext>
            </a:extLst>
          </p:cNvPr>
          <p:cNvSpPr>
            <a:spLocks noGrp="1"/>
          </p:cNvSpPr>
          <p:nvPr>
            <p:ph type="sldNum" sz="quarter" idx="12"/>
          </p:nvPr>
        </p:nvSpPr>
        <p:spPr/>
        <p:txBody>
          <a:bodyPr/>
          <a:lstStyle/>
          <a:p>
            <a:fld id="{E58E04B5-1883-4CCE-949C-AC624DDED43C}" type="slidenum">
              <a:rPr lang="en-US" smtClean="0"/>
              <a:t>‹#›</a:t>
            </a:fld>
            <a:endParaRPr lang="en-US"/>
          </a:p>
        </p:txBody>
      </p:sp>
    </p:spTree>
    <p:extLst>
      <p:ext uri="{BB962C8B-B14F-4D97-AF65-F5344CB8AC3E}">
        <p14:creationId xmlns:p14="http://schemas.microsoft.com/office/powerpoint/2010/main" val="68299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68939-9DB9-8F59-2C86-284582DD53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0FD7AD-F403-A88A-4B8C-56CF2DE666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58C135-3814-46E4-3D0E-ACA2E45AB7B0}"/>
              </a:ext>
            </a:extLst>
          </p:cNvPr>
          <p:cNvSpPr>
            <a:spLocks noGrp="1"/>
          </p:cNvSpPr>
          <p:nvPr>
            <p:ph type="dt" sz="half" idx="10"/>
          </p:nvPr>
        </p:nvSpPr>
        <p:spPr/>
        <p:txBody>
          <a:bodyPr/>
          <a:lstStyle/>
          <a:p>
            <a:fld id="{BC4978D8-456D-4FB4-B131-D3DE46F75A49}" type="datetimeFigureOut">
              <a:rPr lang="en-US" smtClean="0"/>
              <a:t>9/30/2025</a:t>
            </a:fld>
            <a:endParaRPr lang="en-US"/>
          </a:p>
        </p:txBody>
      </p:sp>
      <p:sp>
        <p:nvSpPr>
          <p:cNvPr id="5" name="Footer Placeholder 4">
            <a:extLst>
              <a:ext uri="{FF2B5EF4-FFF2-40B4-BE49-F238E27FC236}">
                <a16:creationId xmlns:a16="http://schemas.microsoft.com/office/drawing/2014/main" id="{2126CBA5-569B-42A0-8CAE-D6F362317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C374D-9510-2836-3851-EA873C79E97F}"/>
              </a:ext>
            </a:extLst>
          </p:cNvPr>
          <p:cNvSpPr>
            <a:spLocks noGrp="1"/>
          </p:cNvSpPr>
          <p:nvPr>
            <p:ph type="sldNum" sz="quarter" idx="12"/>
          </p:nvPr>
        </p:nvSpPr>
        <p:spPr/>
        <p:txBody>
          <a:bodyPr/>
          <a:lstStyle/>
          <a:p>
            <a:fld id="{E58E04B5-1883-4CCE-949C-AC624DDED43C}" type="slidenum">
              <a:rPr lang="en-US" smtClean="0"/>
              <a:t>‹#›</a:t>
            </a:fld>
            <a:endParaRPr lang="en-US"/>
          </a:p>
        </p:txBody>
      </p:sp>
    </p:spTree>
    <p:extLst>
      <p:ext uri="{BB962C8B-B14F-4D97-AF65-F5344CB8AC3E}">
        <p14:creationId xmlns:p14="http://schemas.microsoft.com/office/powerpoint/2010/main" val="1981193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CC326-B2C6-649A-709C-079DEF5056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0A58-7111-19ED-9CBC-98CEDA6F51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444157-C9F6-C522-B018-3B7225335E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CE5009-B3D6-9EF9-08FE-AE2A63C110F9}"/>
              </a:ext>
            </a:extLst>
          </p:cNvPr>
          <p:cNvSpPr>
            <a:spLocks noGrp="1"/>
          </p:cNvSpPr>
          <p:nvPr>
            <p:ph type="dt" sz="half" idx="10"/>
          </p:nvPr>
        </p:nvSpPr>
        <p:spPr/>
        <p:txBody>
          <a:bodyPr/>
          <a:lstStyle/>
          <a:p>
            <a:fld id="{BC4978D8-456D-4FB4-B131-D3DE46F75A49}" type="datetimeFigureOut">
              <a:rPr lang="en-US" smtClean="0"/>
              <a:t>9/30/2025</a:t>
            </a:fld>
            <a:endParaRPr lang="en-US"/>
          </a:p>
        </p:txBody>
      </p:sp>
      <p:sp>
        <p:nvSpPr>
          <p:cNvPr id="6" name="Footer Placeholder 5">
            <a:extLst>
              <a:ext uri="{FF2B5EF4-FFF2-40B4-BE49-F238E27FC236}">
                <a16:creationId xmlns:a16="http://schemas.microsoft.com/office/drawing/2014/main" id="{41A1F24C-D150-973E-63AE-192DFD09ED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4461B9-1462-21CF-3618-BAAE196621A5}"/>
              </a:ext>
            </a:extLst>
          </p:cNvPr>
          <p:cNvSpPr>
            <a:spLocks noGrp="1"/>
          </p:cNvSpPr>
          <p:nvPr>
            <p:ph type="sldNum" sz="quarter" idx="12"/>
          </p:nvPr>
        </p:nvSpPr>
        <p:spPr/>
        <p:txBody>
          <a:bodyPr/>
          <a:lstStyle/>
          <a:p>
            <a:fld id="{E58E04B5-1883-4CCE-949C-AC624DDED43C}" type="slidenum">
              <a:rPr lang="en-US" smtClean="0"/>
              <a:t>‹#›</a:t>
            </a:fld>
            <a:endParaRPr lang="en-US"/>
          </a:p>
        </p:txBody>
      </p:sp>
    </p:spTree>
    <p:extLst>
      <p:ext uri="{BB962C8B-B14F-4D97-AF65-F5344CB8AC3E}">
        <p14:creationId xmlns:p14="http://schemas.microsoft.com/office/powerpoint/2010/main" val="439385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B0D19-51ED-10A4-C238-E116F88349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B04E8D-7871-04A3-E4D9-2284BCA712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9000E3-C9EB-8CA3-E3DA-EFB662E53C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AECA6C-240B-40EB-2DC5-96ED86B468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E54232-98E6-F1B4-F848-37214545A7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F205E1-DA94-AF6D-94CC-A1A568FEAC4A}"/>
              </a:ext>
            </a:extLst>
          </p:cNvPr>
          <p:cNvSpPr>
            <a:spLocks noGrp="1"/>
          </p:cNvSpPr>
          <p:nvPr>
            <p:ph type="dt" sz="half" idx="10"/>
          </p:nvPr>
        </p:nvSpPr>
        <p:spPr/>
        <p:txBody>
          <a:bodyPr/>
          <a:lstStyle/>
          <a:p>
            <a:fld id="{BC4978D8-456D-4FB4-B131-D3DE46F75A49}" type="datetimeFigureOut">
              <a:rPr lang="en-US" smtClean="0"/>
              <a:t>9/30/2025</a:t>
            </a:fld>
            <a:endParaRPr lang="en-US"/>
          </a:p>
        </p:txBody>
      </p:sp>
      <p:sp>
        <p:nvSpPr>
          <p:cNvPr id="8" name="Footer Placeholder 7">
            <a:extLst>
              <a:ext uri="{FF2B5EF4-FFF2-40B4-BE49-F238E27FC236}">
                <a16:creationId xmlns:a16="http://schemas.microsoft.com/office/drawing/2014/main" id="{7A43E245-F24E-9484-B7A0-F2F0E4921B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B1D6D8-54AE-B5D9-4A8C-15CA8B626B8D}"/>
              </a:ext>
            </a:extLst>
          </p:cNvPr>
          <p:cNvSpPr>
            <a:spLocks noGrp="1"/>
          </p:cNvSpPr>
          <p:nvPr>
            <p:ph type="sldNum" sz="quarter" idx="12"/>
          </p:nvPr>
        </p:nvSpPr>
        <p:spPr/>
        <p:txBody>
          <a:bodyPr/>
          <a:lstStyle/>
          <a:p>
            <a:fld id="{E58E04B5-1883-4CCE-949C-AC624DDED43C}" type="slidenum">
              <a:rPr lang="en-US" smtClean="0"/>
              <a:t>‹#›</a:t>
            </a:fld>
            <a:endParaRPr lang="en-US"/>
          </a:p>
        </p:txBody>
      </p:sp>
    </p:spTree>
    <p:extLst>
      <p:ext uri="{BB962C8B-B14F-4D97-AF65-F5344CB8AC3E}">
        <p14:creationId xmlns:p14="http://schemas.microsoft.com/office/powerpoint/2010/main" val="256961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44E52-8EB7-ED12-85CF-1CC1B4D533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7D3880-92A5-DE72-93CE-538C2CD2E973}"/>
              </a:ext>
            </a:extLst>
          </p:cNvPr>
          <p:cNvSpPr>
            <a:spLocks noGrp="1"/>
          </p:cNvSpPr>
          <p:nvPr>
            <p:ph type="dt" sz="half" idx="10"/>
          </p:nvPr>
        </p:nvSpPr>
        <p:spPr/>
        <p:txBody>
          <a:bodyPr/>
          <a:lstStyle/>
          <a:p>
            <a:fld id="{BC4978D8-456D-4FB4-B131-D3DE46F75A49}" type="datetimeFigureOut">
              <a:rPr lang="en-US" smtClean="0"/>
              <a:t>9/30/2025</a:t>
            </a:fld>
            <a:endParaRPr lang="en-US"/>
          </a:p>
        </p:txBody>
      </p:sp>
      <p:sp>
        <p:nvSpPr>
          <p:cNvPr id="4" name="Footer Placeholder 3">
            <a:extLst>
              <a:ext uri="{FF2B5EF4-FFF2-40B4-BE49-F238E27FC236}">
                <a16:creationId xmlns:a16="http://schemas.microsoft.com/office/drawing/2014/main" id="{FF8DBB83-6A6D-FB89-DC3E-EA1D364C27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61C05F-37E0-9A42-A983-E1620DAFCCBD}"/>
              </a:ext>
            </a:extLst>
          </p:cNvPr>
          <p:cNvSpPr>
            <a:spLocks noGrp="1"/>
          </p:cNvSpPr>
          <p:nvPr>
            <p:ph type="sldNum" sz="quarter" idx="12"/>
          </p:nvPr>
        </p:nvSpPr>
        <p:spPr/>
        <p:txBody>
          <a:bodyPr/>
          <a:lstStyle/>
          <a:p>
            <a:fld id="{E58E04B5-1883-4CCE-949C-AC624DDED43C}" type="slidenum">
              <a:rPr lang="en-US" smtClean="0"/>
              <a:t>‹#›</a:t>
            </a:fld>
            <a:endParaRPr lang="en-US"/>
          </a:p>
        </p:txBody>
      </p:sp>
    </p:spTree>
    <p:extLst>
      <p:ext uri="{BB962C8B-B14F-4D97-AF65-F5344CB8AC3E}">
        <p14:creationId xmlns:p14="http://schemas.microsoft.com/office/powerpoint/2010/main" val="67699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FDDB3B-BAA2-FF1C-3A3F-4DDA30408CC4}"/>
              </a:ext>
            </a:extLst>
          </p:cNvPr>
          <p:cNvSpPr>
            <a:spLocks noGrp="1"/>
          </p:cNvSpPr>
          <p:nvPr>
            <p:ph type="dt" sz="half" idx="10"/>
          </p:nvPr>
        </p:nvSpPr>
        <p:spPr/>
        <p:txBody>
          <a:bodyPr/>
          <a:lstStyle/>
          <a:p>
            <a:fld id="{BC4978D8-456D-4FB4-B131-D3DE46F75A49}" type="datetimeFigureOut">
              <a:rPr lang="en-US" smtClean="0"/>
              <a:t>9/30/2025</a:t>
            </a:fld>
            <a:endParaRPr lang="en-US"/>
          </a:p>
        </p:txBody>
      </p:sp>
      <p:sp>
        <p:nvSpPr>
          <p:cNvPr id="3" name="Footer Placeholder 2">
            <a:extLst>
              <a:ext uri="{FF2B5EF4-FFF2-40B4-BE49-F238E27FC236}">
                <a16:creationId xmlns:a16="http://schemas.microsoft.com/office/drawing/2014/main" id="{5838B5E3-ADB3-E1CA-5B9F-901BF20892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F140B0-3591-53B4-3895-2B2B93F2430C}"/>
              </a:ext>
            </a:extLst>
          </p:cNvPr>
          <p:cNvSpPr>
            <a:spLocks noGrp="1"/>
          </p:cNvSpPr>
          <p:nvPr>
            <p:ph type="sldNum" sz="quarter" idx="12"/>
          </p:nvPr>
        </p:nvSpPr>
        <p:spPr/>
        <p:txBody>
          <a:bodyPr/>
          <a:lstStyle/>
          <a:p>
            <a:fld id="{E58E04B5-1883-4CCE-949C-AC624DDED43C}" type="slidenum">
              <a:rPr lang="en-US" smtClean="0"/>
              <a:t>‹#›</a:t>
            </a:fld>
            <a:endParaRPr lang="en-US"/>
          </a:p>
        </p:txBody>
      </p:sp>
    </p:spTree>
    <p:extLst>
      <p:ext uri="{BB962C8B-B14F-4D97-AF65-F5344CB8AC3E}">
        <p14:creationId xmlns:p14="http://schemas.microsoft.com/office/powerpoint/2010/main" val="2000572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4BC8-5B93-3224-6EB8-30A31253C5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9E648D-3531-5835-ABCF-256BEDCF4A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1435FC-E699-8DCD-DFCE-E2CB5F3128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CB8105-6722-5036-E473-75D37A4A4F5A}"/>
              </a:ext>
            </a:extLst>
          </p:cNvPr>
          <p:cNvSpPr>
            <a:spLocks noGrp="1"/>
          </p:cNvSpPr>
          <p:nvPr>
            <p:ph type="dt" sz="half" idx="10"/>
          </p:nvPr>
        </p:nvSpPr>
        <p:spPr/>
        <p:txBody>
          <a:bodyPr/>
          <a:lstStyle/>
          <a:p>
            <a:fld id="{BC4978D8-456D-4FB4-B131-D3DE46F75A49}" type="datetimeFigureOut">
              <a:rPr lang="en-US" smtClean="0"/>
              <a:t>9/30/2025</a:t>
            </a:fld>
            <a:endParaRPr lang="en-US"/>
          </a:p>
        </p:txBody>
      </p:sp>
      <p:sp>
        <p:nvSpPr>
          <p:cNvPr id="6" name="Footer Placeholder 5">
            <a:extLst>
              <a:ext uri="{FF2B5EF4-FFF2-40B4-BE49-F238E27FC236}">
                <a16:creationId xmlns:a16="http://schemas.microsoft.com/office/drawing/2014/main" id="{9FCE5FF0-A967-BF0B-00DE-52D3A9DA61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588B2F-8FD5-0FD8-646F-102D50528C53}"/>
              </a:ext>
            </a:extLst>
          </p:cNvPr>
          <p:cNvSpPr>
            <a:spLocks noGrp="1"/>
          </p:cNvSpPr>
          <p:nvPr>
            <p:ph type="sldNum" sz="quarter" idx="12"/>
          </p:nvPr>
        </p:nvSpPr>
        <p:spPr/>
        <p:txBody>
          <a:bodyPr/>
          <a:lstStyle/>
          <a:p>
            <a:fld id="{E58E04B5-1883-4CCE-949C-AC624DDED43C}" type="slidenum">
              <a:rPr lang="en-US" smtClean="0"/>
              <a:t>‹#›</a:t>
            </a:fld>
            <a:endParaRPr lang="en-US"/>
          </a:p>
        </p:txBody>
      </p:sp>
    </p:spTree>
    <p:extLst>
      <p:ext uri="{BB962C8B-B14F-4D97-AF65-F5344CB8AC3E}">
        <p14:creationId xmlns:p14="http://schemas.microsoft.com/office/powerpoint/2010/main" val="179146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1B309-10FA-187B-FC24-7C8AB9419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8BDAFA-6D71-70AE-D1FD-A600854E4E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411F82-6D97-6AB0-F5C6-4B2D3FCFF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AD72BA-3191-53D0-0145-1D14FD7DD8E2}"/>
              </a:ext>
            </a:extLst>
          </p:cNvPr>
          <p:cNvSpPr>
            <a:spLocks noGrp="1"/>
          </p:cNvSpPr>
          <p:nvPr>
            <p:ph type="dt" sz="half" idx="10"/>
          </p:nvPr>
        </p:nvSpPr>
        <p:spPr/>
        <p:txBody>
          <a:bodyPr/>
          <a:lstStyle/>
          <a:p>
            <a:fld id="{BC4978D8-456D-4FB4-B131-D3DE46F75A49}" type="datetimeFigureOut">
              <a:rPr lang="en-US" smtClean="0"/>
              <a:t>9/30/2025</a:t>
            </a:fld>
            <a:endParaRPr lang="en-US"/>
          </a:p>
        </p:txBody>
      </p:sp>
      <p:sp>
        <p:nvSpPr>
          <p:cNvPr id="6" name="Footer Placeholder 5">
            <a:extLst>
              <a:ext uri="{FF2B5EF4-FFF2-40B4-BE49-F238E27FC236}">
                <a16:creationId xmlns:a16="http://schemas.microsoft.com/office/drawing/2014/main" id="{22E2C092-0D1D-0E33-DF86-594B45B865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E23FAD-A6D6-FD32-85C2-50836921A0A5}"/>
              </a:ext>
            </a:extLst>
          </p:cNvPr>
          <p:cNvSpPr>
            <a:spLocks noGrp="1"/>
          </p:cNvSpPr>
          <p:nvPr>
            <p:ph type="sldNum" sz="quarter" idx="12"/>
          </p:nvPr>
        </p:nvSpPr>
        <p:spPr/>
        <p:txBody>
          <a:bodyPr/>
          <a:lstStyle/>
          <a:p>
            <a:fld id="{E58E04B5-1883-4CCE-949C-AC624DDED43C}" type="slidenum">
              <a:rPr lang="en-US" smtClean="0"/>
              <a:t>‹#›</a:t>
            </a:fld>
            <a:endParaRPr lang="en-US"/>
          </a:p>
        </p:txBody>
      </p:sp>
    </p:spTree>
    <p:extLst>
      <p:ext uri="{BB962C8B-B14F-4D97-AF65-F5344CB8AC3E}">
        <p14:creationId xmlns:p14="http://schemas.microsoft.com/office/powerpoint/2010/main" val="1222207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2441E1-802B-1BE4-63D0-E12F751064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D91C5C-BC77-18BC-B132-AE5A683C10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B87A2-1E11-BEA4-34B4-3C63B83A63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978D8-456D-4FB4-B131-D3DE46F75A49}" type="datetimeFigureOut">
              <a:rPr lang="en-US" smtClean="0"/>
              <a:t>9/30/2025</a:t>
            </a:fld>
            <a:endParaRPr lang="en-US"/>
          </a:p>
        </p:txBody>
      </p:sp>
      <p:sp>
        <p:nvSpPr>
          <p:cNvPr id="5" name="Footer Placeholder 4">
            <a:extLst>
              <a:ext uri="{FF2B5EF4-FFF2-40B4-BE49-F238E27FC236}">
                <a16:creationId xmlns:a16="http://schemas.microsoft.com/office/drawing/2014/main" id="{0D39B744-7B2A-E4D1-BD15-8D7D257E83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1DA82F-70CB-72F2-876A-E678EDC67E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8E04B5-1883-4CCE-949C-AC624DDED43C}" type="slidenum">
              <a:rPr lang="en-US" smtClean="0"/>
              <a:t>‹#›</a:t>
            </a:fld>
            <a:endParaRPr lang="en-US"/>
          </a:p>
        </p:txBody>
      </p:sp>
    </p:spTree>
    <p:extLst>
      <p:ext uri="{BB962C8B-B14F-4D97-AF65-F5344CB8AC3E}">
        <p14:creationId xmlns:p14="http://schemas.microsoft.com/office/powerpoint/2010/main" val="2294162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rgbClr val="00B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D223EEB-07E5-A833-288A-0FAAF4A9D00D}"/>
              </a:ext>
            </a:extLst>
          </p:cNvPr>
          <p:cNvSpPr/>
          <p:nvPr/>
        </p:nvSpPr>
        <p:spPr>
          <a:xfrm>
            <a:off x="217715" y="402771"/>
            <a:ext cx="5279572" cy="3026229"/>
          </a:xfrm>
          <a:prstGeom prst="roundRect">
            <a:avLst/>
          </a:prstGeom>
          <a:solidFill>
            <a:schemeClr val="bg2"/>
          </a:solidFill>
          <a:ln>
            <a:solidFill>
              <a:schemeClr val="accent2"/>
            </a:solidFill>
          </a:ln>
          <a:effectLst>
            <a:glow rad="1016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FFC000"/>
                </a:solidFill>
                <a:latin typeface="Arial Black" panose="020B0A04020102020204" pitchFamily="34" charset="0"/>
              </a:rPr>
              <a:t>SUBMITTED BY: NISHAT TASNIM ALVI</a:t>
            </a:r>
          </a:p>
          <a:p>
            <a:pPr algn="ctr"/>
            <a:r>
              <a:rPr lang="en-US" sz="2000" dirty="0">
                <a:solidFill>
                  <a:srgbClr val="FFC000"/>
                </a:solidFill>
                <a:latin typeface="Arial Black" panose="020B0A04020102020204" pitchFamily="34" charset="0"/>
              </a:rPr>
              <a:t>ID: 23111014</a:t>
            </a:r>
          </a:p>
          <a:p>
            <a:pPr algn="ctr"/>
            <a:r>
              <a:rPr lang="en-US" sz="2000" dirty="0">
                <a:solidFill>
                  <a:srgbClr val="FFC000"/>
                </a:solidFill>
                <a:latin typeface="Arial Black" panose="020B0A04020102020204" pitchFamily="34" charset="0"/>
              </a:rPr>
              <a:t>COURSE CODE : LAW-305</a:t>
            </a:r>
          </a:p>
          <a:p>
            <a:pPr algn="ctr"/>
            <a:r>
              <a:rPr lang="en-US" sz="2000" dirty="0">
                <a:solidFill>
                  <a:srgbClr val="FFC000"/>
                </a:solidFill>
                <a:latin typeface="Arial Black" panose="020B0A04020102020204" pitchFamily="34" charset="0"/>
              </a:rPr>
              <a:t>COURSE TITLE: CRIMINIOLOGY</a:t>
            </a:r>
          </a:p>
          <a:p>
            <a:pPr algn="ctr"/>
            <a:r>
              <a:rPr lang="en-US" sz="2000" dirty="0">
                <a:solidFill>
                  <a:srgbClr val="FFC000"/>
                </a:solidFill>
                <a:latin typeface="Arial Black" panose="020B0A04020102020204" pitchFamily="34" charset="0"/>
              </a:rPr>
              <a:t>TOPIC: WHITE COLLAR CRIME AND BLUE COLLAR CRIME</a:t>
            </a:r>
          </a:p>
        </p:txBody>
      </p:sp>
      <p:sp>
        <p:nvSpPr>
          <p:cNvPr id="3" name="Rectangle: Rounded Corners 2">
            <a:extLst>
              <a:ext uri="{FF2B5EF4-FFF2-40B4-BE49-F238E27FC236}">
                <a16:creationId xmlns:a16="http://schemas.microsoft.com/office/drawing/2014/main" id="{27092621-BC8F-4A5A-BFA7-B4AF19F4E4A3}"/>
              </a:ext>
            </a:extLst>
          </p:cNvPr>
          <p:cNvSpPr/>
          <p:nvPr/>
        </p:nvSpPr>
        <p:spPr>
          <a:xfrm>
            <a:off x="6618514" y="3799114"/>
            <a:ext cx="5290457" cy="2819400"/>
          </a:xfrm>
          <a:prstGeom prst="roundRect">
            <a:avLst/>
          </a:prstGeom>
          <a:solidFill>
            <a:schemeClr val="bg1"/>
          </a:solidFill>
          <a:ln>
            <a:solidFill>
              <a:schemeClr val="accent2"/>
            </a:solidFill>
          </a:ln>
          <a:effectLst>
            <a:glow rad="228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B050"/>
                </a:solidFill>
              </a:rPr>
              <a:t>SUBMITTED TO: MD NOYON ISLAM</a:t>
            </a:r>
          </a:p>
          <a:p>
            <a:pPr algn="ctr"/>
            <a:r>
              <a:rPr lang="en-US" dirty="0">
                <a:solidFill>
                  <a:srgbClr val="00B050"/>
                </a:solidFill>
              </a:rPr>
              <a:t>DESIGNATION: LECTURER</a:t>
            </a:r>
          </a:p>
          <a:p>
            <a:pPr algn="ctr"/>
            <a:r>
              <a:rPr lang="en-US" dirty="0">
                <a:solidFill>
                  <a:srgbClr val="00B050"/>
                </a:solidFill>
              </a:rPr>
              <a:t>DEPARTMENT OF LAW AND HUMAN RIGHTS</a:t>
            </a:r>
          </a:p>
        </p:txBody>
      </p:sp>
    </p:spTree>
    <p:extLst>
      <p:ext uri="{BB962C8B-B14F-4D97-AF65-F5344CB8AC3E}">
        <p14:creationId xmlns:p14="http://schemas.microsoft.com/office/powerpoint/2010/main" val="213730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B5D5-5A65-069E-79A2-2E1D328D8E60}"/>
              </a:ext>
            </a:extLst>
          </p:cNvPr>
          <p:cNvSpPr>
            <a:spLocks noGrp="1"/>
          </p:cNvSpPr>
          <p:nvPr>
            <p:ph type="title"/>
          </p:nvPr>
        </p:nvSpPr>
        <p:spPr>
          <a:xfrm>
            <a:off x="478971" y="598715"/>
            <a:ext cx="11266715" cy="5693228"/>
          </a:xfrm>
          <a:gradFill>
            <a:gsLst>
              <a:gs pos="56000">
                <a:srgbClr val="FFFF00">
                  <a:alpha val="55000"/>
                </a:srgbClr>
              </a:gs>
              <a:gs pos="0">
                <a:srgbClr val="00B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285750" indent="-285750">
              <a:buFont typeface="Wingdings" panose="05000000000000000000" pitchFamily="2" charset="2"/>
              <a:buChar char="ü"/>
            </a:pPr>
            <a:r>
              <a:rPr lang="en-US" sz="1800" dirty="0">
                <a:latin typeface="Arial Black" panose="020B0A04020102020204" pitchFamily="34" charset="0"/>
              </a:rPr>
              <a:t>CONCEPT OF WHITE COLLAR CRIME AND BLUE COLLAR CRIME:</a:t>
            </a:r>
            <a:br>
              <a:rPr lang="en-US" sz="1800" dirty="0">
                <a:latin typeface="Arial Black" panose="020B0A04020102020204" pitchFamily="34" charset="0"/>
              </a:rPr>
            </a:br>
            <a:br>
              <a:rPr lang="en-US" sz="1800" dirty="0">
                <a:latin typeface="Arial Black" panose="020B0A04020102020204" pitchFamily="34" charset="0"/>
              </a:rPr>
            </a:br>
            <a:r>
              <a:rPr lang="en-US" sz="1600" dirty="0">
                <a:solidFill>
                  <a:srgbClr val="FF0000"/>
                </a:solidFill>
                <a:latin typeface="Arial Black" panose="020B0A04020102020204" pitchFamily="34" charset="0"/>
              </a:rPr>
              <a:t>In the words of ‘DONALD R. CRESSEY’ </a:t>
            </a:r>
            <a:r>
              <a:rPr lang="en-US" sz="2400" dirty="0">
                <a:solidFill>
                  <a:srgbClr val="002060"/>
                </a:solidFill>
                <a:latin typeface="Arial Black" panose="020B0A04020102020204" pitchFamily="34" charset="0"/>
              </a:rPr>
              <a:t>‘white collar crime’ </a:t>
            </a:r>
            <a:r>
              <a:rPr lang="en-US" sz="1600" dirty="0">
                <a:solidFill>
                  <a:srgbClr val="FF0000"/>
                </a:solidFill>
                <a:latin typeface="Arial Black" panose="020B0A04020102020204" pitchFamily="34" charset="0"/>
              </a:rPr>
              <a:t>lies in its demonstration that a pattern of crime with crime and scientific investigation of crime and criminality</a:t>
            </a:r>
            <a:br>
              <a:rPr lang="en-US" sz="1600" dirty="0">
                <a:solidFill>
                  <a:srgbClr val="FF0000"/>
                </a:solidFill>
                <a:latin typeface="Arial Black" panose="020B0A04020102020204" pitchFamily="34" charset="0"/>
              </a:rPr>
            </a:br>
            <a:br>
              <a:rPr lang="en-US" sz="1600" dirty="0">
                <a:solidFill>
                  <a:srgbClr val="FF0000"/>
                </a:solidFill>
                <a:latin typeface="Arial Black" panose="020B0A04020102020204" pitchFamily="34" charset="0"/>
              </a:rPr>
            </a:br>
            <a:r>
              <a:rPr lang="en-US" sz="1600" dirty="0">
                <a:solidFill>
                  <a:srgbClr val="FF0000"/>
                </a:solidFill>
                <a:latin typeface="Arial Black" panose="020B0A04020102020204" pitchFamily="34" charset="0"/>
              </a:rPr>
              <a:t>It is a non violent but a financially motivated crime which is committed to get illegal monetary gain. </a:t>
            </a:r>
            <a:br>
              <a:rPr lang="en-US" sz="1600" dirty="0">
                <a:solidFill>
                  <a:srgbClr val="FF0000"/>
                </a:solidFill>
                <a:latin typeface="Arial Black" panose="020B0A04020102020204" pitchFamily="34" charset="0"/>
              </a:rPr>
            </a:br>
            <a:br>
              <a:rPr lang="en-US" sz="1600" dirty="0">
                <a:solidFill>
                  <a:srgbClr val="FF0000"/>
                </a:solidFill>
                <a:latin typeface="Arial Black" panose="020B0A04020102020204" pitchFamily="34" charset="0"/>
              </a:rPr>
            </a:br>
            <a:r>
              <a:rPr lang="en-US" sz="1600" dirty="0">
                <a:solidFill>
                  <a:srgbClr val="FF0000"/>
                </a:solidFill>
                <a:latin typeface="Arial Black" panose="020B0A04020102020204" pitchFamily="34" charset="0"/>
              </a:rPr>
              <a:t>They are to be intelligent, affluent, confident individuals.</a:t>
            </a:r>
            <a:br>
              <a:rPr lang="en-US" sz="1600" dirty="0">
                <a:solidFill>
                  <a:srgbClr val="FF0000"/>
                </a:solidFill>
                <a:latin typeface="Arial Black" panose="020B0A04020102020204" pitchFamily="34" charset="0"/>
              </a:rPr>
            </a:br>
            <a:br>
              <a:rPr lang="en-US" sz="1600" dirty="0">
                <a:solidFill>
                  <a:srgbClr val="FF0000"/>
                </a:solidFill>
                <a:latin typeface="Arial Black" panose="020B0A04020102020204" pitchFamily="34" charset="0"/>
              </a:rPr>
            </a:br>
            <a:r>
              <a:rPr lang="en-US" sz="1600" dirty="0">
                <a:solidFill>
                  <a:srgbClr val="FF0000"/>
                </a:solidFill>
                <a:latin typeface="Arial Black" panose="020B0A04020102020204" pitchFamily="34" charset="0"/>
              </a:rPr>
              <a:t>The term is most used in corporate sectors crime.</a:t>
            </a:r>
            <a:br>
              <a:rPr lang="en-US" sz="1600" dirty="0">
                <a:solidFill>
                  <a:srgbClr val="FF0000"/>
                </a:solidFill>
                <a:latin typeface="Arial Black" panose="020B0A04020102020204" pitchFamily="34" charset="0"/>
              </a:rPr>
            </a:br>
            <a:br>
              <a:rPr lang="en-US" sz="1600" dirty="0">
                <a:solidFill>
                  <a:srgbClr val="FF0000"/>
                </a:solidFill>
                <a:latin typeface="Arial Black" panose="020B0A04020102020204" pitchFamily="34" charset="0"/>
              </a:rPr>
            </a:br>
            <a:r>
              <a:rPr lang="en-US" sz="1600" dirty="0">
                <a:solidFill>
                  <a:srgbClr val="FF0000"/>
                </a:solidFill>
                <a:latin typeface="Arial Black" panose="020B0A04020102020204" pitchFamily="34" charset="0"/>
              </a:rPr>
              <a:t>According to </a:t>
            </a:r>
            <a:r>
              <a:rPr lang="en-US" sz="1600" dirty="0">
                <a:solidFill>
                  <a:srgbClr val="92D050"/>
                </a:solidFill>
                <a:latin typeface="Arial Black" panose="020B0A04020102020204" pitchFamily="34" charset="0"/>
              </a:rPr>
              <a:t>“SUTHERLANDS</a:t>
            </a:r>
            <a:r>
              <a:rPr lang="en-US" sz="1600" dirty="0">
                <a:solidFill>
                  <a:srgbClr val="FF0000"/>
                </a:solidFill>
                <a:latin typeface="Arial Black" panose="020B0A04020102020204" pitchFamily="34" charset="0"/>
              </a:rPr>
              <a:t>” VIEW the </a:t>
            </a:r>
            <a:r>
              <a:rPr lang="en-US" dirty="0"/>
              <a:t>“ white collar crime” </a:t>
            </a:r>
            <a:r>
              <a:rPr lang="en-US" sz="1600" dirty="0">
                <a:solidFill>
                  <a:srgbClr val="FF0000"/>
                </a:solidFill>
                <a:latin typeface="Arial Black" panose="020B0A04020102020204" pitchFamily="34" charset="0"/>
              </a:rPr>
              <a:t>is committed in the course of ones economic and fiscal activities.</a:t>
            </a:r>
            <a:endParaRPr lang="en-US" sz="1800" dirty="0">
              <a:latin typeface="Arial Black" panose="020B0A04020102020204" pitchFamily="34" charset="0"/>
            </a:endParaRPr>
          </a:p>
        </p:txBody>
      </p:sp>
    </p:spTree>
    <p:extLst>
      <p:ext uri="{BB962C8B-B14F-4D97-AF65-F5344CB8AC3E}">
        <p14:creationId xmlns:p14="http://schemas.microsoft.com/office/powerpoint/2010/main" val="143246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098BA3AE-1318-907B-E66E-AD403872C2DF}"/>
              </a:ext>
            </a:extLst>
          </p:cNvPr>
          <p:cNvSpPr/>
          <p:nvPr/>
        </p:nvSpPr>
        <p:spPr>
          <a:xfrm>
            <a:off x="236668" y="363071"/>
            <a:ext cx="11499925" cy="6131858"/>
          </a:xfrm>
          <a:prstGeom prst="roundRect">
            <a:avLst/>
          </a:prstGeom>
          <a:solidFill>
            <a:schemeClr val="tx2"/>
          </a:solidFill>
          <a:ln>
            <a:solidFill>
              <a:schemeClr val="accent2"/>
            </a:solid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600" dirty="0">
              <a:solidFill>
                <a:schemeClr val="accent2">
                  <a:lumMod val="75000"/>
                </a:schemeClr>
              </a:solidFill>
              <a:latin typeface="Arial Black" panose="020B0A04020102020204" pitchFamily="34" charset="0"/>
            </a:endParaRPr>
          </a:p>
          <a:p>
            <a:endParaRPr lang="en-US" sz="1600" dirty="0">
              <a:solidFill>
                <a:schemeClr val="accent2">
                  <a:lumMod val="75000"/>
                </a:schemeClr>
              </a:solidFill>
              <a:latin typeface="Arial Black" panose="020B0A04020102020204" pitchFamily="34" charset="0"/>
            </a:endParaRPr>
          </a:p>
          <a:p>
            <a:endParaRPr lang="en-US" sz="1600" dirty="0">
              <a:solidFill>
                <a:schemeClr val="tx1"/>
              </a:solidFill>
              <a:latin typeface="Arial Black" panose="020B0A04020102020204" pitchFamily="34" charset="0"/>
            </a:endParaRPr>
          </a:p>
          <a:p>
            <a:endParaRPr lang="en-US" sz="1600" dirty="0">
              <a:solidFill>
                <a:schemeClr val="tx1"/>
              </a:solidFill>
              <a:latin typeface="Arial Black" panose="020B0A04020102020204" pitchFamily="34" charset="0"/>
            </a:endParaRPr>
          </a:p>
          <a:p>
            <a:endParaRPr lang="en-US" sz="1600" dirty="0">
              <a:solidFill>
                <a:schemeClr val="tx1"/>
              </a:solidFill>
              <a:latin typeface="Arial Black" panose="020B0A04020102020204" pitchFamily="34" charset="0"/>
            </a:endParaRPr>
          </a:p>
          <a:p>
            <a:endParaRPr lang="en-US" sz="1600" dirty="0">
              <a:solidFill>
                <a:schemeClr val="tx1"/>
              </a:solidFill>
              <a:latin typeface="Arial Black" panose="020B0A04020102020204" pitchFamily="34" charset="0"/>
            </a:endParaRPr>
          </a:p>
          <a:p>
            <a:endParaRPr lang="en-US" sz="1600" dirty="0">
              <a:solidFill>
                <a:schemeClr val="tx1"/>
              </a:solidFill>
              <a:latin typeface="Arial Black" panose="020B0A04020102020204" pitchFamily="34" charset="0"/>
            </a:endParaRPr>
          </a:p>
          <a:p>
            <a:endParaRPr lang="en-US" sz="1600" dirty="0">
              <a:solidFill>
                <a:schemeClr val="tx1"/>
              </a:solidFill>
              <a:latin typeface="Arial Black" panose="020B0A04020102020204" pitchFamily="34" charset="0"/>
            </a:endParaRPr>
          </a:p>
          <a:p>
            <a:endParaRPr lang="en-US" sz="1600" dirty="0">
              <a:solidFill>
                <a:schemeClr val="tx1"/>
              </a:solidFill>
              <a:latin typeface="Arial Black" panose="020B0A04020102020204" pitchFamily="34" charset="0"/>
            </a:endParaRPr>
          </a:p>
          <a:p>
            <a:endParaRPr lang="en-US" sz="1600" dirty="0">
              <a:solidFill>
                <a:schemeClr val="tx1"/>
              </a:solidFill>
              <a:latin typeface="Arial Black" panose="020B0A04020102020204" pitchFamily="34" charset="0"/>
            </a:endParaRPr>
          </a:p>
          <a:p>
            <a:endParaRPr lang="en-US" sz="1600" dirty="0">
              <a:solidFill>
                <a:schemeClr val="tx1"/>
              </a:solidFill>
              <a:latin typeface="Arial Black" panose="020B0A04020102020204" pitchFamily="34" charset="0"/>
            </a:endParaRPr>
          </a:p>
          <a:p>
            <a:endParaRPr lang="en-US" sz="1600" dirty="0">
              <a:solidFill>
                <a:schemeClr val="tx1"/>
              </a:solidFill>
              <a:latin typeface="Arial Black" panose="020B0A04020102020204" pitchFamily="34" charset="0"/>
            </a:endParaRPr>
          </a:p>
          <a:p>
            <a:r>
              <a:rPr lang="en-US" sz="1600" dirty="0">
                <a:solidFill>
                  <a:schemeClr val="tx1"/>
                </a:solidFill>
                <a:latin typeface="Arial Black" panose="020B0A04020102020204" pitchFamily="34" charset="0"/>
              </a:rPr>
              <a:t>“BLUE COLLAR CRIMINALS” </a:t>
            </a:r>
            <a:r>
              <a:rPr lang="en-US" sz="1600" dirty="0">
                <a:solidFill>
                  <a:schemeClr val="accent6"/>
                </a:solidFill>
                <a:latin typeface="Arial Black" panose="020B0A04020102020204" pitchFamily="34" charset="0"/>
              </a:rPr>
              <a:t>employed in relatively unskilled environments and living in a inner city areas</a:t>
            </a:r>
          </a:p>
          <a:p>
            <a:endParaRPr lang="en-US" sz="1600" dirty="0">
              <a:solidFill>
                <a:schemeClr val="accent6"/>
              </a:solidFill>
              <a:latin typeface="Arial Black" panose="020B0A04020102020204" pitchFamily="34" charset="0"/>
            </a:endParaRPr>
          </a:p>
          <a:p>
            <a:endParaRPr lang="en-US" sz="1600" dirty="0">
              <a:solidFill>
                <a:schemeClr val="accent6"/>
              </a:solidFill>
              <a:latin typeface="Arial Black" panose="020B0A04020102020204" pitchFamily="34" charset="0"/>
            </a:endParaRPr>
          </a:p>
          <a:p>
            <a:r>
              <a:rPr lang="en-US" sz="1600" dirty="0">
                <a:solidFill>
                  <a:schemeClr val="accent6"/>
                </a:solidFill>
                <a:latin typeface="Arial Black" panose="020B0A04020102020204" pitchFamily="34" charset="0"/>
              </a:rPr>
              <a:t>It is more often use in physical force.</a:t>
            </a:r>
          </a:p>
          <a:p>
            <a:endParaRPr lang="en-US" sz="1600" dirty="0">
              <a:solidFill>
                <a:schemeClr val="accent6"/>
              </a:solidFill>
              <a:latin typeface="Arial Black" panose="020B0A04020102020204" pitchFamily="34" charset="0"/>
            </a:endParaRPr>
          </a:p>
          <a:p>
            <a:endParaRPr lang="en-US" sz="1600" dirty="0">
              <a:solidFill>
                <a:schemeClr val="accent6"/>
              </a:solidFill>
              <a:latin typeface="Arial Black" panose="020B0A04020102020204" pitchFamily="34" charset="0"/>
            </a:endParaRPr>
          </a:p>
          <a:p>
            <a:endParaRPr lang="en-US" sz="1600" dirty="0">
              <a:solidFill>
                <a:srgbClr val="92D050"/>
              </a:solidFill>
              <a:latin typeface="Arial Black" panose="020B0A04020102020204" pitchFamily="34" charset="0"/>
            </a:endParaRPr>
          </a:p>
        </p:txBody>
      </p:sp>
      <p:pic>
        <p:nvPicPr>
          <p:cNvPr id="7" name="Picture 6">
            <a:extLst>
              <a:ext uri="{FF2B5EF4-FFF2-40B4-BE49-F238E27FC236}">
                <a16:creationId xmlns:a16="http://schemas.microsoft.com/office/drawing/2014/main" id="{FE658A7A-9EF9-DFE2-98B6-642571D30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5637" y="502132"/>
            <a:ext cx="2757435" cy="2757435"/>
          </a:xfrm>
          <a:prstGeom prst="rect">
            <a:avLst/>
          </a:prstGeom>
        </p:spPr>
      </p:pic>
    </p:spTree>
    <p:extLst>
      <p:ext uri="{BB962C8B-B14F-4D97-AF65-F5344CB8AC3E}">
        <p14:creationId xmlns:p14="http://schemas.microsoft.com/office/powerpoint/2010/main" val="306553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D9E9C-F845-5FCE-5B3A-EAECADC57CB0}"/>
              </a:ext>
            </a:extLst>
          </p:cNvPr>
          <p:cNvSpPr>
            <a:spLocks noGrp="1"/>
          </p:cNvSpPr>
          <p:nvPr>
            <p:ph type="title"/>
          </p:nvPr>
        </p:nvSpPr>
        <p:spPr>
          <a:xfrm>
            <a:off x="753035" y="796065"/>
            <a:ext cx="10600765" cy="5583219"/>
          </a:xfrm>
        </p:spPr>
        <p:txBody>
          <a:bodyPr>
            <a:normAutofit/>
          </a:bodyPr>
          <a:lstStyle/>
          <a:p>
            <a:pPr marL="342900" indent="-342900">
              <a:buFont typeface="Wingdings" panose="05000000000000000000" pitchFamily="2" charset="2"/>
              <a:buChar char="q"/>
            </a:pPr>
            <a:r>
              <a:rPr lang="en-US" sz="2400" dirty="0">
                <a:solidFill>
                  <a:srgbClr val="FFFF00"/>
                </a:solidFill>
                <a:latin typeface="Arial Black" panose="020B0A04020102020204" pitchFamily="34" charset="0"/>
              </a:rPr>
              <a:t>DIFFERCIATION AND IMPLICATIONS WHITE COLLAR AND BLUE COLLAR CRIME:</a:t>
            </a:r>
            <a:br>
              <a:rPr lang="en-US" sz="2400" dirty="0">
                <a:solidFill>
                  <a:srgbClr val="FFFF00"/>
                </a:solidFill>
                <a:latin typeface="Arial Black" panose="020B0A04020102020204" pitchFamily="34" charset="0"/>
              </a:rPr>
            </a:br>
            <a:br>
              <a:rPr lang="en-US" sz="2400" dirty="0">
                <a:solidFill>
                  <a:srgbClr val="FFFF00"/>
                </a:solidFill>
                <a:latin typeface="Arial Black" panose="020B0A04020102020204" pitchFamily="34" charset="0"/>
              </a:rPr>
            </a:br>
            <a:r>
              <a:rPr lang="en-US" sz="1800" dirty="0">
                <a:solidFill>
                  <a:srgbClr val="FF0000"/>
                </a:solidFill>
                <a:latin typeface="Arial Black" panose="020B0A04020102020204" pitchFamily="34" charset="0"/>
              </a:rPr>
              <a:t>white collar criminals are belongs to upper class of the society but blue collar criminals are belongs to the lower class of the society</a:t>
            </a:r>
            <a:br>
              <a:rPr lang="en-US" sz="1800" dirty="0">
                <a:solidFill>
                  <a:srgbClr val="FF0000"/>
                </a:solidFill>
                <a:latin typeface="Arial Black" panose="020B0A04020102020204" pitchFamily="34" charset="0"/>
              </a:rPr>
            </a:br>
            <a:br>
              <a:rPr lang="en-US" sz="1800" dirty="0">
                <a:solidFill>
                  <a:srgbClr val="FF0000"/>
                </a:solidFill>
                <a:latin typeface="Arial Black" panose="020B0A04020102020204" pitchFamily="34" charset="0"/>
              </a:rPr>
            </a:br>
            <a:r>
              <a:rPr lang="en-US" sz="1800" dirty="0">
                <a:solidFill>
                  <a:srgbClr val="FF0000"/>
                </a:solidFill>
                <a:latin typeface="Arial Black" panose="020B0A04020102020204" pitchFamily="34" charset="0"/>
              </a:rPr>
              <a:t>White collar crimes are held in off screen time and Blue collar crimes are held in public place</a:t>
            </a:r>
            <a:br>
              <a:rPr lang="en-US" sz="1800" dirty="0">
                <a:solidFill>
                  <a:srgbClr val="FF0000"/>
                </a:solidFill>
                <a:latin typeface="Arial Black" panose="020B0A04020102020204" pitchFamily="34" charset="0"/>
              </a:rPr>
            </a:br>
            <a:br>
              <a:rPr lang="en-US" sz="1800" dirty="0">
                <a:solidFill>
                  <a:srgbClr val="FF0000"/>
                </a:solidFill>
                <a:latin typeface="Arial Black" panose="020B0A04020102020204" pitchFamily="34" charset="0"/>
              </a:rPr>
            </a:br>
            <a:r>
              <a:rPr lang="en-US" sz="1800" dirty="0">
                <a:solidFill>
                  <a:srgbClr val="FF0000"/>
                </a:solidFill>
                <a:latin typeface="Arial Black" panose="020B0A04020102020204" pitchFamily="34" charset="0"/>
              </a:rPr>
              <a:t>White collar crimes are not being recorded but Blue collar crimes are recorded</a:t>
            </a:r>
            <a:br>
              <a:rPr lang="en-US" sz="1800" dirty="0">
                <a:solidFill>
                  <a:srgbClr val="FF0000"/>
                </a:solidFill>
                <a:latin typeface="Arial Black" panose="020B0A04020102020204" pitchFamily="34" charset="0"/>
              </a:rPr>
            </a:br>
            <a:br>
              <a:rPr lang="en-US" sz="1800" dirty="0">
                <a:solidFill>
                  <a:srgbClr val="FF0000"/>
                </a:solidFill>
                <a:latin typeface="Arial Black" panose="020B0A04020102020204" pitchFamily="34" charset="0"/>
              </a:rPr>
            </a:br>
            <a:r>
              <a:rPr lang="en-US" sz="1800" dirty="0">
                <a:solidFill>
                  <a:srgbClr val="FF0000"/>
                </a:solidFill>
                <a:latin typeface="Arial Black" panose="020B0A04020102020204" pitchFamily="34" charset="0"/>
              </a:rPr>
              <a:t>White collar crimes violates the trust from society such as </a:t>
            </a:r>
            <a:r>
              <a:rPr lang="en-US" sz="1800" dirty="0">
                <a:solidFill>
                  <a:srgbClr val="00B050"/>
                </a:solidFill>
                <a:latin typeface="Arial Black" panose="020B0A04020102020204" pitchFamily="34" charset="0"/>
              </a:rPr>
              <a:t>bankruptcy, bribery, internet fraud, forgery, money laundering, counterfeiting </a:t>
            </a:r>
            <a:r>
              <a:rPr lang="en-US" sz="1800" dirty="0" err="1">
                <a:solidFill>
                  <a:srgbClr val="00B050"/>
                </a:solidFill>
                <a:latin typeface="Arial Black" panose="020B0A04020102020204" pitchFamily="34" charset="0"/>
              </a:rPr>
              <a:t>etc</a:t>
            </a:r>
            <a:br>
              <a:rPr lang="en-US" sz="1800" dirty="0">
                <a:solidFill>
                  <a:srgbClr val="FF0000"/>
                </a:solidFill>
                <a:latin typeface="Arial Black" panose="020B0A04020102020204" pitchFamily="34" charset="0"/>
              </a:rPr>
            </a:br>
            <a:br>
              <a:rPr lang="en-US" sz="1800" dirty="0">
                <a:solidFill>
                  <a:srgbClr val="FF0000"/>
                </a:solidFill>
                <a:latin typeface="Arial Black" panose="020B0A04020102020204" pitchFamily="34" charset="0"/>
              </a:rPr>
            </a:br>
            <a:r>
              <a:rPr lang="en-US" sz="1800" dirty="0">
                <a:solidFill>
                  <a:srgbClr val="FF0000"/>
                </a:solidFill>
                <a:latin typeface="Arial Black" panose="020B0A04020102020204" pitchFamily="34" charset="0"/>
              </a:rPr>
              <a:t>Blue collar crime is the commitment of insecurity and property loss</a:t>
            </a:r>
            <a:br>
              <a:rPr lang="en-US" sz="1800" dirty="0">
                <a:solidFill>
                  <a:srgbClr val="FF0000"/>
                </a:solidFill>
                <a:latin typeface="Arial Black" panose="020B0A04020102020204" pitchFamily="34" charset="0"/>
              </a:rPr>
            </a:br>
            <a:r>
              <a:rPr lang="en-US" sz="1800" dirty="0">
                <a:solidFill>
                  <a:srgbClr val="FF0000"/>
                </a:solidFill>
                <a:latin typeface="Arial Black" panose="020B0A04020102020204" pitchFamily="34" charset="0"/>
              </a:rPr>
              <a:t> </a:t>
            </a:r>
            <a:br>
              <a:rPr lang="en-US" sz="2400" dirty="0">
                <a:solidFill>
                  <a:srgbClr val="FFFF00"/>
                </a:solidFill>
                <a:latin typeface="Arial Black" panose="020B0A04020102020204" pitchFamily="34" charset="0"/>
              </a:rPr>
            </a:br>
            <a:br>
              <a:rPr lang="en-US" sz="2400" dirty="0">
                <a:solidFill>
                  <a:srgbClr val="FFFF00"/>
                </a:solidFill>
                <a:latin typeface="Arial Black" panose="020B0A04020102020204" pitchFamily="34" charset="0"/>
              </a:rPr>
            </a:br>
            <a:endParaRPr lang="en-US" sz="2400" dirty="0">
              <a:solidFill>
                <a:srgbClr val="FFFF00"/>
              </a:solidFill>
              <a:latin typeface="Arial Black" panose="020B0A04020102020204" pitchFamily="34" charset="0"/>
            </a:endParaRPr>
          </a:p>
        </p:txBody>
      </p:sp>
    </p:spTree>
    <p:extLst>
      <p:ext uri="{BB962C8B-B14F-4D97-AF65-F5344CB8AC3E}">
        <p14:creationId xmlns:p14="http://schemas.microsoft.com/office/powerpoint/2010/main" val="1766710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87285">
              <a:srgbClr val="FF0000"/>
            </a:gs>
            <a:gs pos="59505">
              <a:srgbClr val="C1D9EF"/>
            </a:gs>
            <a:gs pos="3000">
              <a:srgbClr val="FF0000"/>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2203-736D-463D-96EB-DF363337E092}"/>
              </a:ext>
            </a:extLst>
          </p:cNvPr>
          <p:cNvSpPr>
            <a:spLocks noGrp="1"/>
          </p:cNvSpPr>
          <p:nvPr>
            <p:ph type="title"/>
          </p:nvPr>
        </p:nvSpPr>
        <p:spPr>
          <a:xfrm>
            <a:off x="935914" y="731519"/>
            <a:ext cx="10402645" cy="5206701"/>
          </a:xfrm>
        </p:spPr>
        <p:txBody>
          <a:bodyPr>
            <a:normAutofit fontScale="90000"/>
          </a:bodyPr>
          <a:lstStyle/>
          <a:p>
            <a:pPr marL="342900" indent="-342900">
              <a:buFont typeface="Wingdings" panose="05000000000000000000" pitchFamily="2" charset="2"/>
              <a:buChar char="ü"/>
            </a:pPr>
            <a:r>
              <a:rPr lang="en-US" sz="2000" dirty="0">
                <a:solidFill>
                  <a:srgbClr val="92D050"/>
                </a:solidFill>
                <a:latin typeface="Arial Black" panose="020B0A04020102020204" pitchFamily="34" charset="0"/>
              </a:rPr>
              <a:t>NEGATIVE IMPACT OF THE “WHITE COLLAR CRIME” IN BANGLADESH:</a:t>
            </a:r>
            <a:br>
              <a:rPr lang="en-US" sz="2000" dirty="0">
                <a:solidFill>
                  <a:srgbClr val="92D050"/>
                </a:solidFill>
                <a:latin typeface="Arial Black" panose="020B0A04020102020204" pitchFamily="34" charset="0"/>
              </a:rPr>
            </a:br>
            <a:br>
              <a:rPr lang="en-US" sz="2000" dirty="0">
                <a:solidFill>
                  <a:srgbClr val="92D050"/>
                </a:solidFill>
                <a:latin typeface="Arial Black" panose="020B0A04020102020204" pitchFamily="34" charset="0"/>
              </a:rPr>
            </a:br>
            <a:r>
              <a:rPr lang="en-US" sz="2000" dirty="0">
                <a:latin typeface="Arial Black" panose="020B0A04020102020204" pitchFamily="34" charset="0"/>
              </a:rPr>
              <a:t>White collar criminals are engaged to the most talked topic about corruption even in the field of medical sector, doctor, injections, health sector.</a:t>
            </a:r>
            <a:br>
              <a:rPr lang="en-US" sz="2000" dirty="0">
                <a:latin typeface="Arial Black" panose="020B0A04020102020204" pitchFamily="34" charset="0"/>
              </a:rPr>
            </a:br>
            <a:br>
              <a:rPr lang="en-US" sz="2000" dirty="0">
                <a:latin typeface="Arial Black" panose="020B0A04020102020204" pitchFamily="34" charset="0"/>
              </a:rPr>
            </a:br>
            <a:r>
              <a:rPr lang="en-US" sz="2000" dirty="0">
                <a:latin typeface="Arial Black" panose="020B0A04020102020204" pitchFamily="34" charset="0"/>
              </a:rPr>
              <a:t>The off-screen dealings in the sector of engineer sector for the tenders. They do not show the original materials and present the false records.</a:t>
            </a:r>
            <a:br>
              <a:rPr lang="en-US" sz="2000" dirty="0">
                <a:latin typeface="Arial Black" panose="020B0A04020102020204" pitchFamily="34" charset="0"/>
              </a:rPr>
            </a:br>
            <a:br>
              <a:rPr lang="en-US" sz="2000" dirty="0">
                <a:latin typeface="Arial Black" panose="020B0A04020102020204" pitchFamily="34" charset="0"/>
              </a:rPr>
            </a:br>
            <a:r>
              <a:rPr lang="en-US" sz="2000" dirty="0">
                <a:latin typeface="Arial Black" panose="020B0A04020102020204" pitchFamily="34" charset="0"/>
              </a:rPr>
              <a:t>Even in the legal sector the judges and advocates are engaged to this offence. They made false sued files and suffers the innocent strangers instead of the original criminal through the bribery </a:t>
            </a:r>
            <a:br>
              <a:rPr lang="en-US" sz="2000" dirty="0">
                <a:latin typeface="Arial Black" panose="020B0A04020102020204" pitchFamily="34" charset="0"/>
              </a:rPr>
            </a:br>
            <a:br>
              <a:rPr lang="en-US" sz="2000" dirty="0">
                <a:latin typeface="Arial Black" panose="020B0A04020102020204" pitchFamily="34" charset="0"/>
              </a:rPr>
            </a:br>
            <a:r>
              <a:rPr lang="en-US" sz="2000" dirty="0">
                <a:latin typeface="Arial Black" panose="020B0A04020102020204" pitchFamily="34" charset="0"/>
              </a:rPr>
              <a:t>on the sector of education, the authority claim illogical hidden fees </a:t>
            </a:r>
            <a:r>
              <a:rPr lang="en-US" sz="2000" dirty="0" err="1">
                <a:latin typeface="Arial Black" panose="020B0A04020102020204" pitchFamily="34" charset="0"/>
              </a:rPr>
              <a:t>etc</a:t>
            </a:r>
            <a:r>
              <a:rPr lang="en-US" sz="2000" dirty="0">
                <a:latin typeface="Arial Black" panose="020B0A04020102020204" pitchFamily="34" charset="0"/>
              </a:rPr>
              <a:t> for their own benefit</a:t>
            </a:r>
            <a:br>
              <a:rPr lang="en-US" sz="2000" dirty="0">
                <a:latin typeface="Arial Black" panose="020B0A04020102020204" pitchFamily="34" charset="0"/>
              </a:rPr>
            </a:br>
            <a:br>
              <a:rPr lang="en-US" sz="2000" dirty="0">
                <a:latin typeface="Arial Black" panose="020B0A04020102020204" pitchFamily="34" charset="0"/>
              </a:rPr>
            </a:br>
            <a:r>
              <a:rPr lang="en-US" sz="2000" dirty="0">
                <a:latin typeface="Arial Black" panose="020B0A04020102020204" pitchFamily="34" charset="0"/>
              </a:rPr>
              <a:t>In the field of government and political sector the ministry ,the parliament body are engaged to this crime.</a:t>
            </a:r>
            <a:endParaRPr lang="en-US" sz="2000" dirty="0">
              <a:solidFill>
                <a:srgbClr val="92D050"/>
              </a:solidFill>
              <a:latin typeface="Arial Black" panose="020B0A04020102020204" pitchFamily="34" charset="0"/>
            </a:endParaRPr>
          </a:p>
        </p:txBody>
      </p:sp>
    </p:spTree>
    <p:extLst>
      <p:ext uri="{BB962C8B-B14F-4D97-AF65-F5344CB8AC3E}">
        <p14:creationId xmlns:p14="http://schemas.microsoft.com/office/powerpoint/2010/main" val="320992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87285">
              <a:schemeClr val="bg2">
                <a:lumMod val="10000"/>
              </a:schemeClr>
            </a:gs>
            <a:gs pos="59505">
              <a:srgbClr val="C1D9EF"/>
            </a:gs>
            <a:gs pos="3000">
              <a:srgbClr val="FF0000"/>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1DD5-0A7C-78B3-FAB8-129EFBE92905}"/>
              </a:ext>
            </a:extLst>
          </p:cNvPr>
          <p:cNvSpPr>
            <a:spLocks noGrp="1"/>
          </p:cNvSpPr>
          <p:nvPr>
            <p:ph type="title"/>
          </p:nvPr>
        </p:nvSpPr>
        <p:spPr>
          <a:xfrm>
            <a:off x="462579" y="333487"/>
            <a:ext cx="11080376" cy="5959737"/>
          </a:xfrm>
        </p:spPr>
        <p:txBody>
          <a:bodyPr>
            <a:normAutofit/>
          </a:bodyPr>
          <a:lstStyle/>
          <a:p>
            <a:r>
              <a:rPr lang="en-US" sz="2000" dirty="0">
                <a:solidFill>
                  <a:srgbClr val="FF0000"/>
                </a:solidFill>
                <a:latin typeface="Arial Black" panose="020B0A04020102020204" pitchFamily="34" charset="0"/>
              </a:rPr>
              <a:t>HOW TO PREVENT THIS?</a:t>
            </a:r>
            <a:br>
              <a:rPr lang="en-US" sz="2000" dirty="0">
                <a:solidFill>
                  <a:srgbClr val="FF0000"/>
                </a:solidFill>
                <a:latin typeface="Arial Black" panose="020B0A04020102020204" pitchFamily="34" charset="0"/>
              </a:rPr>
            </a:br>
            <a:br>
              <a:rPr lang="en-US" sz="2000" dirty="0">
                <a:solidFill>
                  <a:srgbClr val="FF0000"/>
                </a:solidFill>
                <a:latin typeface="Arial Black" panose="020B0A04020102020204" pitchFamily="34" charset="0"/>
              </a:rPr>
            </a:br>
            <a:r>
              <a:rPr lang="en-US" sz="1800" dirty="0">
                <a:solidFill>
                  <a:srgbClr val="FFFF00"/>
                </a:solidFill>
                <a:latin typeface="Arial Black" panose="020B0A04020102020204" pitchFamily="34" charset="0"/>
              </a:rPr>
              <a:t>Specific provisions special tribunals should be strictly applied in the sector of business, institute, medical </a:t>
            </a:r>
            <a:r>
              <a:rPr lang="en-US" sz="1800" dirty="0" err="1">
                <a:solidFill>
                  <a:srgbClr val="FFFF00"/>
                </a:solidFill>
                <a:latin typeface="Arial Black" panose="020B0A04020102020204" pitchFamily="34" charset="0"/>
              </a:rPr>
              <a:t>etc</a:t>
            </a:r>
            <a:br>
              <a:rPr lang="en-US" sz="1800" dirty="0">
                <a:solidFill>
                  <a:srgbClr val="FFFF00"/>
                </a:solidFill>
                <a:latin typeface="Arial Black" panose="020B0A04020102020204" pitchFamily="34" charset="0"/>
              </a:rPr>
            </a:br>
            <a:br>
              <a:rPr lang="en-US" sz="1800" dirty="0">
                <a:solidFill>
                  <a:srgbClr val="FFFF00"/>
                </a:solidFill>
                <a:latin typeface="Arial Black" panose="020B0A04020102020204" pitchFamily="34" charset="0"/>
              </a:rPr>
            </a:br>
            <a:r>
              <a:rPr lang="en-US" sz="1800" dirty="0">
                <a:solidFill>
                  <a:srgbClr val="FFFF00"/>
                </a:solidFill>
                <a:latin typeface="Arial Black" panose="020B0A04020102020204" pitchFamily="34" charset="0"/>
              </a:rPr>
              <a:t>To make awareness among the general people </a:t>
            </a:r>
            <a:br>
              <a:rPr lang="en-US" sz="1800" dirty="0">
                <a:solidFill>
                  <a:srgbClr val="FFFF00"/>
                </a:solidFill>
                <a:latin typeface="Arial Black" panose="020B0A04020102020204" pitchFamily="34" charset="0"/>
              </a:rPr>
            </a:br>
            <a:br>
              <a:rPr lang="en-US" sz="1800" dirty="0">
                <a:solidFill>
                  <a:srgbClr val="FFFF00"/>
                </a:solidFill>
                <a:latin typeface="Arial Black" panose="020B0A04020102020204" pitchFamily="34" charset="0"/>
              </a:rPr>
            </a:br>
            <a:r>
              <a:rPr lang="en-US" sz="1800" dirty="0">
                <a:solidFill>
                  <a:srgbClr val="FFFF00"/>
                </a:solidFill>
                <a:latin typeface="Arial Black" panose="020B0A04020102020204" pitchFamily="34" charset="0"/>
              </a:rPr>
              <a:t>A defined chapter should be included in penal code</a:t>
            </a:r>
            <a:br>
              <a:rPr lang="en-US" sz="1800" dirty="0">
                <a:solidFill>
                  <a:srgbClr val="FFFF00"/>
                </a:solidFill>
                <a:latin typeface="Arial Black" panose="020B0A04020102020204" pitchFamily="34" charset="0"/>
              </a:rPr>
            </a:br>
            <a:br>
              <a:rPr lang="en-US" sz="1800" dirty="0">
                <a:solidFill>
                  <a:srgbClr val="FFFF00"/>
                </a:solidFill>
                <a:latin typeface="Arial Black" panose="020B0A04020102020204" pitchFamily="34" charset="0"/>
              </a:rPr>
            </a:br>
            <a:r>
              <a:rPr lang="en-US" sz="1800" dirty="0">
                <a:solidFill>
                  <a:srgbClr val="FFFF00"/>
                </a:solidFill>
                <a:latin typeface="Arial Black" panose="020B0A04020102020204" pitchFamily="34" charset="0"/>
              </a:rPr>
              <a:t>All the rules and regulations should be applied </a:t>
            </a:r>
            <a:r>
              <a:rPr lang="en-US" sz="1800" dirty="0" err="1">
                <a:solidFill>
                  <a:srgbClr val="FFFF00"/>
                </a:solidFill>
                <a:latin typeface="Arial Black" panose="020B0A04020102020204" pitchFamily="34" charset="0"/>
              </a:rPr>
              <a:t>througly</a:t>
            </a:r>
            <a:br>
              <a:rPr lang="en-US" sz="1800" dirty="0">
                <a:solidFill>
                  <a:srgbClr val="FFFF00"/>
                </a:solidFill>
                <a:latin typeface="Arial Black" panose="020B0A04020102020204" pitchFamily="34" charset="0"/>
              </a:rPr>
            </a:br>
            <a:endParaRPr lang="en-US" sz="2000"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380191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1D1FC4B-3BC5-77FE-273A-8CDCAEB4EDB2}"/>
              </a:ext>
            </a:extLst>
          </p:cNvPr>
          <p:cNvSpPr/>
          <p:nvPr/>
        </p:nvSpPr>
        <p:spPr>
          <a:xfrm>
            <a:off x="484096" y="734209"/>
            <a:ext cx="10198248" cy="5217459"/>
          </a:xfrm>
          <a:prstGeom prst="roundRect">
            <a:avLst/>
          </a:prstGeom>
          <a:solidFill>
            <a:srgbClr val="FFC000"/>
          </a:solidFill>
          <a:ln>
            <a:solidFill>
              <a:schemeClr val="accent1"/>
            </a:solidFill>
          </a:ln>
          <a:effectLst>
            <a:glow rad="228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latin typeface="Algerian" panose="04020705040A02060702" pitchFamily="82" charset="0"/>
              </a:rPr>
              <a:t>GRATEFUL </a:t>
            </a:r>
            <a:r>
              <a:rPr lang="en-US" sz="3200">
                <a:latin typeface="Algerian" panose="04020705040A02060702" pitchFamily="82" charset="0"/>
              </a:rPr>
              <a:t>FOR  YOUR TIME AND PATIENCE </a:t>
            </a:r>
            <a:endParaRPr lang="en-US" sz="3200" dirty="0">
              <a:latin typeface="Algerian" panose="04020705040A02060702" pitchFamily="82" charset="0"/>
            </a:endParaRPr>
          </a:p>
        </p:txBody>
      </p:sp>
    </p:spTree>
    <p:extLst>
      <p:ext uri="{BB962C8B-B14F-4D97-AF65-F5344CB8AC3E}">
        <p14:creationId xmlns:p14="http://schemas.microsoft.com/office/powerpoint/2010/main" val="1587405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506</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Algerian</vt:lpstr>
      <vt:lpstr>Arial</vt:lpstr>
      <vt:lpstr>Arial Black</vt:lpstr>
      <vt:lpstr>Calibri</vt:lpstr>
      <vt:lpstr>Calibri Light</vt:lpstr>
      <vt:lpstr>Wingdings</vt:lpstr>
      <vt:lpstr>Office Theme</vt:lpstr>
      <vt:lpstr>PowerPoint Presentation</vt:lpstr>
      <vt:lpstr>CONCEPT OF WHITE COLLAR CRIME AND BLUE COLLAR CRIME:  In the words of ‘DONALD R. CRESSEY’ ‘white collar crime’ lies in its demonstration that a pattern of crime with crime and scientific investigation of crime and criminality  It is a non violent but a financially motivated crime which is committed to get illegal monetary gain.   They are to be intelligent, affluent, confident individuals.  The term is most used in corporate sectors crime.  According to “SUTHERLANDS” VIEW the “ white collar crime” is committed in the course of ones economic and fiscal activities.</vt:lpstr>
      <vt:lpstr>PowerPoint Presentation</vt:lpstr>
      <vt:lpstr>DIFFERCIATION AND IMPLICATIONS WHITE COLLAR AND BLUE COLLAR CRIME:  white collar criminals are belongs to upper class of the society but blue collar criminals are belongs to the lower class of the society  White collar crimes are held in off screen time and Blue collar crimes are held in public place  White collar crimes are not being recorded but Blue collar crimes are recorded  White collar crimes violates the trust from society such as bankruptcy, bribery, internet fraud, forgery, money laundering, counterfeiting etc  Blue collar crime is the commitment of insecurity and property loss    </vt:lpstr>
      <vt:lpstr>NEGATIVE IMPACT OF THE “WHITE COLLAR CRIME” IN BANGLADESH:  White collar criminals are engaged to the most talked topic about corruption even in the field of medical sector, doctor, injections, health sector.  The off-screen dealings in the sector of engineer sector for the tenders. They do not show the original materials and present the false records.  Even in the legal sector the judges and advocates are engaged to this offence. They made false sued files and suffers the innocent strangers instead of the original criminal through the bribery   on the sector of education, the authority claim illogical hidden fees etc for their own benefit  In the field of government and political sector the ministry ,the parliament body are engaged to this crime.</vt:lpstr>
      <vt:lpstr>HOW TO PREVENT THIS?  Specific provisions special tribunals should be strictly applied in the sector of business, institute, medical etc  To make awareness among the general people   A defined chapter should be included in penal code  All the rules and regulations should be applied througly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Nishat Tasnim Alvi</dc:creator>
  <cp:lastModifiedBy>Nishat Tasnim Alvi</cp:lastModifiedBy>
  <cp:revision>1</cp:revision>
  <dcterms:created xsi:type="dcterms:W3CDTF">2025-09-30T04:20:22Z</dcterms:created>
  <dcterms:modified xsi:type="dcterms:W3CDTF">2025-09-30T06:05:19Z</dcterms:modified>
</cp:coreProperties>
</file>