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02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0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789C-BC9D-4FFF-A4DA-CCA17C8133F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99A271-A745-45AF-95DF-C44DA59B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76" y="609600"/>
            <a:ext cx="9111036" cy="2895600"/>
          </a:xfrm>
        </p:spPr>
        <p:txBody>
          <a:bodyPr/>
          <a:lstStyle/>
          <a:p>
            <a:r>
              <a:rPr lang="en-US" b="1" dirty="0" smtClean="0"/>
              <a:t>REGISTRATION ACT SEC. 83-84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23111014</a:t>
            </a:r>
          </a:p>
          <a:p>
            <a:r>
              <a:rPr lang="en-US" dirty="0"/>
              <a:t>NISHAT </a:t>
            </a:r>
            <a:r>
              <a:rPr lang="en-US" dirty="0" smtClean="0"/>
              <a:t>TASNIM ALVI</a:t>
            </a:r>
            <a:endParaRPr lang="en-US" dirty="0"/>
          </a:p>
          <a:p>
            <a:r>
              <a:rPr lang="en-US" dirty="0"/>
              <a:t>A SECTION</a:t>
            </a:r>
          </a:p>
          <a:p>
            <a:r>
              <a:rPr lang="en-US" dirty="0"/>
              <a:t>DEPARTMENT OF LAW &amp; HUMAN </a:t>
            </a:r>
            <a:r>
              <a:rPr lang="en-US" dirty="0" smtClean="0"/>
              <a:t>RIGHTS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437093"/>
            <a:ext cx="8625634" cy="42582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LAW 302 : TP AND REGISTARTION </a:t>
            </a:r>
            <a:r>
              <a:rPr lang="en-US" dirty="0" smtClean="0"/>
              <a:t>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7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REGISTRATION 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6043800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Consolidates the enactments relating to the registration of documents</a:t>
            </a:r>
          </a:p>
        </p:txBody>
      </p:sp>
    </p:spTree>
    <p:extLst>
      <p:ext uri="{BB962C8B-B14F-4D97-AF65-F5344CB8AC3E}">
        <p14:creationId xmlns:p14="http://schemas.microsoft.com/office/powerpoint/2010/main" val="773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REGISTRATION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TWO</a:t>
            </a:r>
            <a:r>
              <a:rPr lang="en-US" sz="2000" dirty="0" smtClean="0"/>
              <a:t> </a:t>
            </a:r>
            <a:r>
              <a:rPr lang="en-US" sz="2000" dirty="0"/>
              <a:t>types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MANDATORY </a:t>
            </a:r>
            <a:r>
              <a:rPr lang="en-US" sz="2000" b="1" dirty="0">
                <a:solidFill>
                  <a:srgbClr val="FF0000"/>
                </a:solidFill>
              </a:rPr>
              <a:t>or COMPULSORY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OPTIONAL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43102"/>
              </p:ext>
            </p:extLst>
          </p:nvPr>
        </p:nvGraphicFramePr>
        <p:xfrm>
          <a:off x="1761565" y="3772149"/>
          <a:ext cx="9743048" cy="2301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60953">
                  <a:extLst>
                    <a:ext uri="{9D8B030D-6E8A-4147-A177-3AD203B41FA5}">
                      <a16:colId xmlns:a16="http://schemas.microsoft.com/office/drawing/2014/main" val="3528151246"/>
                    </a:ext>
                  </a:extLst>
                </a:gridCol>
                <a:gridCol w="2734412">
                  <a:extLst>
                    <a:ext uri="{9D8B030D-6E8A-4147-A177-3AD203B41FA5}">
                      <a16:colId xmlns:a16="http://schemas.microsoft.com/office/drawing/2014/main" val="4177771119"/>
                    </a:ext>
                  </a:extLst>
                </a:gridCol>
                <a:gridCol w="3247683">
                  <a:extLst>
                    <a:ext uri="{9D8B030D-6E8A-4147-A177-3AD203B41FA5}">
                      <a16:colId xmlns:a16="http://schemas.microsoft.com/office/drawing/2014/main" val="536565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MANDATORY or COMPULSORY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Validation</a:t>
                      </a:r>
                      <a:r>
                        <a:rPr lang="en-US" sz="1800" b="1" baseline="0" dirty="0" smtClean="0"/>
                        <a:t> Section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1728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Immovable property,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Non testamentary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instruments,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Leases,</a:t>
                      </a:r>
                    </a:p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Agreement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Applicable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Wills,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Leases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87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To sell permanently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Purpose</a:t>
                      </a:r>
                      <a:r>
                        <a:rPr lang="en-US" sz="1800" b="1" baseline="0" dirty="0" smtClean="0"/>
                        <a:t> of Timeframe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Not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</a:rPr>
                        <a:t> more than 1 year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46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5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83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dirty="0" smtClean="0"/>
              <a:t>ase Summary </a:t>
            </a:r>
            <a:r>
              <a:rPr lang="en-US" b="1" dirty="0" err="1" smtClean="0"/>
              <a:t>Dharamdeo</a:t>
            </a:r>
            <a:r>
              <a:rPr lang="en-US" b="1" dirty="0" smtClean="0"/>
              <a:t> Rai v </a:t>
            </a:r>
            <a:r>
              <a:rPr lang="en-US" b="1" dirty="0" err="1" smtClean="0"/>
              <a:t>Ramnagina</a:t>
            </a:r>
            <a:r>
              <a:rPr lang="en-US" b="1" dirty="0" smtClean="0"/>
              <a:t> Rai 1972</a:t>
            </a:r>
          </a:p>
          <a:p>
            <a:pPr lvl="1"/>
            <a:r>
              <a:rPr lang="en-US" sz="1800" dirty="0"/>
              <a:t>The ratio </a:t>
            </a:r>
            <a:r>
              <a:rPr lang="en-US" sz="1800" dirty="0" smtClean="0"/>
              <a:t>decided </a:t>
            </a:r>
            <a:r>
              <a:rPr lang="en-US" sz="1800" dirty="0"/>
              <a:t>is the high court held that in favor of plaintiff </a:t>
            </a:r>
            <a:r>
              <a:rPr lang="en-US" sz="1800" dirty="0" err="1"/>
              <a:t>Ramnagira</a:t>
            </a:r>
            <a:r>
              <a:rPr lang="en-US" sz="1800" dirty="0"/>
              <a:t> Rai about “</a:t>
            </a:r>
            <a:r>
              <a:rPr lang="en-US" sz="1800" u="sng" dirty="0"/>
              <a:t>forged deed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nyone </a:t>
            </a:r>
            <a:r>
              <a:rPr lang="en-US" sz="1800" dirty="0"/>
              <a:t>can sue file if his legal rights is violated even without the permission of the registration </a:t>
            </a:r>
            <a:r>
              <a:rPr lang="en-US" sz="1800" dirty="0" smtClean="0"/>
              <a:t>office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ruling ensures that official inaction or negligence does not prevent a wronged citizen from seeking justice against fraudulent activities under this </a:t>
            </a:r>
            <a:r>
              <a:rPr lang="en-US" sz="1800" dirty="0" smtClean="0"/>
              <a:t>act</a:t>
            </a:r>
          </a:p>
          <a:p>
            <a:pPr lvl="1"/>
            <a:r>
              <a:rPr lang="en-US" sz="1800" dirty="0"/>
              <a:t>This means a prosecution for any offence under this act coming to </a:t>
            </a:r>
            <a:r>
              <a:rPr lang="en-US" sz="1800" dirty="0" smtClean="0"/>
              <a:t>the knowledge </a:t>
            </a:r>
            <a:r>
              <a:rPr lang="en-US" sz="1800" dirty="0"/>
              <a:t>of a registering officer in his official capacity may be commenced by or with the permission of the inspector </a:t>
            </a:r>
            <a:r>
              <a:rPr lang="en-US" sz="1800" dirty="0" smtClean="0"/>
              <a:t>general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85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84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Registering </a:t>
            </a:r>
            <a:r>
              <a:rPr lang="en-US" dirty="0"/>
              <a:t>officers to be deemed public </a:t>
            </a:r>
            <a:r>
              <a:rPr lang="en-US" dirty="0" smtClean="0"/>
              <a:t>servants</a:t>
            </a:r>
          </a:p>
          <a:p>
            <a:pPr lvl="1"/>
            <a:r>
              <a:rPr lang="en-US" sz="1800" dirty="0"/>
              <a:t>Mandates public operation by making it a legal duty to furnish information to the officer when </a:t>
            </a:r>
            <a:r>
              <a:rPr lang="en-US" sz="1800" dirty="0" smtClean="0"/>
              <a:t>required</a:t>
            </a:r>
          </a:p>
          <a:p>
            <a:pPr lvl="1"/>
            <a:r>
              <a:rPr lang="en-US" sz="1800" dirty="0"/>
              <a:t>Elevates the registration inquiry to the level of a “judicial proceeding” for the purpose of protecting the officer from insult or interruption during their duty</a:t>
            </a:r>
          </a:p>
        </p:txBody>
      </p:sp>
    </p:spTree>
    <p:extLst>
      <p:ext uri="{BB962C8B-B14F-4D97-AF65-F5344CB8AC3E}">
        <p14:creationId xmlns:p14="http://schemas.microsoft.com/office/powerpoint/2010/main" val="262670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GRATEFUL FOR YOUR TIME AND </a:t>
            </a:r>
            <a:r>
              <a:rPr lang="en-US" sz="3200" b="1" dirty="0" smtClean="0"/>
              <a:t>PATIENCE!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63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</TotalTime>
  <Words>239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REGISTRATION ACT SEC. 83-84</vt:lpstr>
      <vt:lpstr>REGISTRATION ACT</vt:lpstr>
      <vt:lpstr>TYPES OF REGISTRATION</vt:lpstr>
      <vt:lpstr>SECTION 83</vt:lpstr>
      <vt:lpstr>SECTION 84</vt:lpstr>
      <vt:lpstr>GRATEFUL FOR YOUR TIME AND PATIENCE!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ACT S 83-84</dc:title>
  <dc:creator>User</dc:creator>
  <cp:lastModifiedBy>User</cp:lastModifiedBy>
  <cp:revision>9</cp:revision>
  <dcterms:created xsi:type="dcterms:W3CDTF">2025-09-29T17:08:32Z</dcterms:created>
  <dcterms:modified xsi:type="dcterms:W3CDTF">2025-09-29T18:20:04Z</dcterms:modified>
</cp:coreProperties>
</file>