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panose="020F0502020204030204" pitchFamily="2" charset="0"/>
      <p:regular r:id="rId12"/>
      <p:bold r:id="rId13"/>
      <p:italic r:id="rId14"/>
      <p:boldItalic r:id="rId15"/>
    </p:embeddedFont>
    <p:embeddedFont>
      <p:font typeface="Oswald" panose="020F0502020204030204" pitchFamily="2" charset="0"/>
      <p:regular r:id="rId16"/>
      <p:bold r:id="rId17"/>
    </p:embeddedFont>
    <p:embeddedFont>
      <p:font typeface="Playfair Display" panose="020F0502020204030204"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16">
          <p15:clr>
            <a:srgbClr val="747775"/>
          </p15:clr>
        </p15:guide>
        <p15:guide id="2" orient="horz" pos="14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AAB95B-227F-4FDF-A941-9704EE79B094}">
  <a:tblStyle styleId="{DBAAB95B-227F-4FDF-A941-9704EE79B0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104" y="72"/>
      </p:cViewPr>
      <p:guideLst>
        <p:guide orient="horz" pos="2916"/>
        <p:guide orient="horz" pos="14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4cdea80598_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4cdea80598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4cdea80598_1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cdea80598_1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4cdea80598_1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4cdea80598_1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4cdea80598_7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4cdea80598_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4cdea80598_1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4cdea80598_1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4cdea80598_1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4cdea80598_1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4cdea80598_1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4cdea80598_1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4cdea80598_1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4cdea80598_1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4cdea80598_1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4cdea80598_1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4894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5200">
                <a:latin typeface="Arial"/>
                <a:ea typeface="Arial"/>
                <a:cs typeface="Arial"/>
                <a:sym typeface="Arial"/>
              </a:rPr>
              <a:t>COLLECTIVE BARGAIN AGENT FUNCTIONS</a:t>
            </a:r>
            <a:endParaRPr/>
          </a:p>
        </p:txBody>
      </p:sp>
      <p:graphicFrame>
        <p:nvGraphicFramePr>
          <p:cNvPr id="59" name="Google Shape;59;p13"/>
          <p:cNvGraphicFramePr/>
          <p:nvPr/>
        </p:nvGraphicFramePr>
        <p:xfrm>
          <a:off x="723900" y="3181350"/>
          <a:ext cx="7239000" cy="1493460"/>
        </p:xfrm>
        <a:graphic>
          <a:graphicData uri="http://schemas.openxmlformats.org/drawingml/2006/table">
            <a:tbl>
              <a:tblPr>
                <a:noFill/>
                <a:tableStyleId>{DBAAB95B-227F-4FDF-A941-9704EE79B094}</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Submitted by</a:t>
                      </a:r>
                      <a:endParaRPr/>
                    </a:p>
                  </a:txBody>
                  <a:tcPr marL="91425" marR="91425" marT="91425" marB="91425"/>
                </a:tc>
                <a:tc>
                  <a:txBody>
                    <a:bodyPr/>
                    <a:lstStyle/>
                    <a:p>
                      <a:pPr marL="0" lvl="0" indent="0" algn="r" rtl="0">
                        <a:spcBef>
                          <a:spcPts val="0"/>
                        </a:spcBef>
                        <a:spcAft>
                          <a:spcPts val="0"/>
                        </a:spcAft>
                        <a:buNone/>
                      </a:pPr>
                      <a:r>
                        <a:rPr lang="en">
                          <a:solidFill>
                            <a:schemeClr val="dk2"/>
                          </a:solidFill>
                        </a:rPr>
                        <a:t>Submitted to</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Clr>
                          <a:schemeClr val="dk2"/>
                        </a:buClr>
                        <a:buSzPts val="1100"/>
                        <a:buFont typeface="Arial"/>
                        <a:buNone/>
                      </a:pPr>
                      <a:r>
                        <a:rPr lang="en" sz="2200" b="1">
                          <a:solidFill>
                            <a:schemeClr val="dk2"/>
                          </a:solidFill>
                          <a:latin typeface="Times New Roman"/>
                          <a:ea typeface="Times New Roman"/>
                          <a:cs typeface="Times New Roman"/>
                          <a:sym typeface="Times New Roman"/>
                        </a:rPr>
                        <a:t>NISHAT TASNIM ALVI</a:t>
                      </a:r>
                      <a:endParaRPr sz="2200" b="1">
                        <a:solidFill>
                          <a:schemeClr val="dk2"/>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1100"/>
                        <a:buFont typeface="Arial"/>
                        <a:buNone/>
                      </a:pPr>
                      <a:r>
                        <a:rPr lang="en" sz="2000" b="1">
                          <a:solidFill>
                            <a:schemeClr val="dk2"/>
                          </a:solidFill>
                          <a:latin typeface="Times New Roman"/>
                          <a:ea typeface="Times New Roman"/>
                          <a:cs typeface="Times New Roman"/>
                          <a:sym typeface="Times New Roman"/>
                        </a:rPr>
                        <a:t>2311014</a:t>
                      </a:r>
                      <a:endParaRPr sz="20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chemeClr val="dk2"/>
                          </a:solidFill>
                          <a:latin typeface="Times New Roman"/>
                          <a:ea typeface="Times New Roman"/>
                          <a:cs typeface="Times New Roman"/>
                          <a:sym typeface="Times New Roman"/>
                        </a:rPr>
                        <a:t>B Group | Department of Law &amp; HR</a:t>
                      </a:r>
                      <a:endParaRPr sz="800">
                        <a:solidFill>
                          <a:schemeClr val="dk2"/>
                        </a:solidFill>
                        <a:latin typeface="Times New Roman"/>
                        <a:ea typeface="Times New Roman"/>
                        <a:cs typeface="Times New Roman"/>
                        <a:sym typeface="Times New Roman"/>
                      </a:endParaRPr>
                    </a:p>
                  </a:txBody>
                  <a:tcPr marL="91425" marR="91425" marT="91425" marB="91425"/>
                </a:tc>
                <a:tc>
                  <a:txBody>
                    <a:bodyPr/>
                    <a:lstStyle/>
                    <a:p>
                      <a:pPr marL="0" lvl="0" indent="0" algn="r" rtl="0">
                        <a:spcBef>
                          <a:spcPts val="0"/>
                        </a:spcBef>
                        <a:spcAft>
                          <a:spcPts val="0"/>
                        </a:spcAft>
                        <a:buNone/>
                      </a:pPr>
                      <a:r>
                        <a:rPr lang="en" sz="2200" b="1"/>
                        <a:t>ADV. NOYON ISLAM</a:t>
                      </a:r>
                      <a:endParaRPr sz="2200" b="1"/>
                    </a:p>
                    <a:p>
                      <a:pPr marL="0" lvl="0" indent="0" algn="r" rtl="0">
                        <a:spcBef>
                          <a:spcPts val="0"/>
                        </a:spcBef>
                        <a:spcAft>
                          <a:spcPts val="0"/>
                        </a:spcAft>
                        <a:buNone/>
                      </a:pPr>
                      <a:r>
                        <a:rPr lang="en" sz="1800"/>
                        <a:t>Lecturer</a:t>
                      </a:r>
                      <a:endParaRPr sz="1800"/>
                    </a:p>
                    <a:p>
                      <a:pPr marL="0" lvl="0" indent="0" algn="r" rtl="0">
                        <a:spcBef>
                          <a:spcPts val="0"/>
                        </a:spcBef>
                        <a:spcAft>
                          <a:spcPts val="0"/>
                        </a:spcAft>
                        <a:buNone/>
                      </a:pPr>
                      <a:r>
                        <a:rPr lang="en" sz="1800"/>
                        <a:t>Department of LAW &amp; HR</a:t>
                      </a:r>
                      <a:endParaRPr sz="1800"/>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60" name="Google Shape;60;p13"/>
          <p:cNvGraphicFramePr/>
          <p:nvPr/>
        </p:nvGraphicFramePr>
        <p:xfrm>
          <a:off x="3371800" y="2762250"/>
          <a:ext cx="2581350" cy="396210"/>
        </p:xfrm>
        <a:graphic>
          <a:graphicData uri="http://schemas.openxmlformats.org/drawingml/2006/table">
            <a:tbl>
              <a:tblPr>
                <a:noFill/>
                <a:tableStyleId>{DBAAB95B-227F-4FDF-A941-9704EE79B094}</a:tableStyleId>
              </a:tblPr>
              <a:tblGrid>
                <a:gridCol w="974950">
                  <a:extLst>
                    <a:ext uri="{9D8B030D-6E8A-4147-A177-3AD203B41FA5}">
                      <a16:colId xmlns:a16="http://schemas.microsoft.com/office/drawing/2014/main" val="20000"/>
                    </a:ext>
                  </a:extLst>
                </a:gridCol>
                <a:gridCol w="1606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LAW207</a:t>
                      </a:r>
                      <a:endParaRPr b="1"/>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b="1"/>
                        <a:t>LABOUR LAW</a:t>
                      </a:r>
                      <a:endParaRPr b="1"/>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Arial"/>
                <a:ea typeface="Arial"/>
                <a:cs typeface="Arial"/>
                <a:sym typeface="Arial"/>
              </a:rPr>
              <a:t>INTRODUCTION OF CBA</a:t>
            </a:r>
            <a:endParaRPr b="1">
              <a:latin typeface="Arial"/>
              <a:ea typeface="Arial"/>
              <a:cs typeface="Arial"/>
              <a:sym typeface="Arial"/>
            </a:endParaRPr>
          </a:p>
        </p:txBody>
      </p:sp>
      <p:sp>
        <p:nvSpPr>
          <p:cNvPr id="66" name="Google Shape;66;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sz="2200" b="1">
                <a:solidFill>
                  <a:schemeClr val="accent3"/>
                </a:solidFill>
                <a:latin typeface="Times New Roman"/>
                <a:ea typeface="Times New Roman"/>
                <a:cs typeface="Times New Roman"/>
                <a:sym typeface="Times New Roman"/>
              </a:rPr>
              <a:t>CBA</a:t>
            </a:r>
            <a:r>
              <a:rPr lang="en" sz="2200">
                <a:latin typeface="Times New Roman"/>
                <a:ea typeface="Times New Roman"/>
                <a:cs typeface="Times New Roman"/>
                <a:sym typeface="Times New Roman"/>
              </a:rPr>
              <a:t>: Collective Bargaining Agent</a:t>
            </a:r>
            <a:endParaRPr sz="2200">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2200">
                <a:latin typeface="Times New Roman"/>
                <a:ea typeface="Times New Roman"/>
                <a:cs typeface="Times New Roman"/>
                <a:sym typeface="Times New Roman"/>
              </a:rPr>
              <a:t>A process where the representatives of a </a:t>
            </a:r>
            <a:r>
              <a:rPr lang="en" sz="2200" b="1">
                <a:solidFill>
                  <a:srgbClr val="158158"/>
                </a:solidFill>
                <a:latin typeface="Times New Roman"/>
                <a:ea typeface="Times New Roman"/>
                <a:cs typeface="Times New Roman"/>
                <a:sym typeface="Times New Roman"/>
              </a:rPr>
              <a:t>labor organization</a:t>
            </a:r>
            <a:r>
              <a:rPr lang="en" sz="2200">
                <a:latin typeface="Times New Roman"/>
                <a:ea typeface="Times New Roman"/>
                <a:cs typeface="Times New Roman"/>
                <a:sym typeface="Times New Roman"/>
              </a:rPr>
              <a:t> and </a:t>
            </a:r>
            <a:r>
              <a:rPr lang="en" sz="2200" b="1">
                <a:solidFill>
                  <a:schemeClr val="accent3"/>
                </a:solidFill>
                <a:latin typeface="Times New Roman"/>
                <a:ea typeface="Times New Roman"/>
                <a:cs typeface="Times New Roman"/>
                <a:sym typeface="Times New Roman"/>
              </a:rPr>
              <a:t>business organizations</a:t>
            </a:r>
            <a:r>
              <a:rPr lang="en" sz="2200">
                <a:latin typeface="Times New Roman"/>
                <a:ea typeface="Times New Roman"/>
                <a:cs typeface="Times New Roman"/>
                <a:sym typeface="Times New Roman"/>
              </a:rPr>
              <a:t> meet and attempt to negotiate an agreement or contract contains the nature of the </a:t>
            </a:r>
            <a:r>
              <a:rPr lang="en" sz="2200" b="1">
                <a:solidFill>
                  <a:schemeClr val="accent6"/>
                </a:solidFill>
                <a:latin typeface="Times New Roman"/>
                <a:ea typeface="Times New Roman"/>
                <a:cs typeface="Times New Roman"/>
                <a:sym typeface="Times New Roman"/>
              </a:rPr>
              <a:t>employee-employer</a:t>
            </a:r>
            <a:r>
              <a:rPr lang="en" sz="2200">
                <a:latin typeface="Times New Roman"/>
                <a:ea typeface="Times New Roman"/>
                <a:cs typeface="Times New Roman"/>
                <a:sym typeface="Times New Roman"/>
              </a:rPr>
              <a:t> union relationship</a:t>
            </a:r>
            <a:endParaRPr sz="2200">
              <a:latin typeface="Times New Roman"/>
              <a:ea typeface="Times New Roman"/>
              <a:cs typeface="Times New Roman"/>
              <a:sym typeface="Times New Roman"/>
            </a:endParaRPr>
          </a:p>
          <a:p>
            <a:pPr marL="0" lvl="0" indent="0" algn="just" rtl="0">
              <a:lnSpc>
                <a:spcPct val="100000"/>
              </a:lnSpc>
              <a:spcBef>
                <a:spcPts val="1200"/>
              </a:spcBef>
              <a:spcAft>
                <a:spcPts val="1200"/>
              </a:spcAft>
              <a:buNone/>
            </a:pPr>
            <a:endParaRPr sz="2200">
              <a:latin typeface="Times New Roman"/>
              <a:ea typeface="Times New Roman"/>
              <a:cs typeface="Times New Roman"/>
              <a:sym typeface="Times New Roman"/>
            </a:endParaRPr>
          </a:p>
        </p:txBody>
      </p:sp>
      <p:sp>
        <p:nvSpPr>
          <p:cNvPr id="67" name="Google Shape;67;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Arial"/>
                <a:ea typeface="Arial"/>
                <a:cs typeface="Arial"/>
                <a:sym typeface="Arial"/>
              </a:rPr>
              <a:t>POWERS AND FUNCTIONS OF CBA</a:t>
            </a:r>
            <a:endParaRPr b="1">
              <a:latin typeface="Arial"/>
              <a:ea typeface="Arial"/>
              <a:cs typeface="Arial"/>
              <a:sym typeface="Arial"/>
            </a:endParaRPr>
          </a:p>
        </p:txBody>
      </p:sp>
      <p:graphicFrame>
        <p:nvGraphicFramePr>
          <p:cNvPr id="73" name="Google Shape;73;p15"/>
          <p:cNvGraphicFramePr/>
          <p:nvPr/>
        </p:nvGraphicFramePr>
        <p:xfrm>
          <a:off x="1073700" y="1028700"/>
          <a:ext cx="3000000" cy="3000000"/>
        </p:xfrm>
        <a:graphic>
          <a:graphicData uri="http://schemas.openxmlformats.org/drawingml/2006/table">
            <a:tbl>
              <a:tblPr>
                <a:noFill/>
                <a:tableStyleId>{DBAAB95B-227F-4FDF-A941-9704EE79B094}</a:tableStyleId>
              </a:tblPr>
              <a:tblGrid>
                <a:gridCol w="3754625">
                  <a:extLst>
                    <a:ext uri="{9D8B030D-6E8A-4147-A177-3AD203B41FA5}">
                      <a16:colId xmlns:a16="http://schemas.microsoft.com/office/drawing/2014/main" val="20000"/>
                    </a:ext>
                  </a:extLst>
                </a:gridCol>
                <a:gridCol w="36515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1200"/>
                        </a:spcAft>
                        <a:buNone/>
                      </a:pPr>
                      <a:r>
                        <a:rPr lang="en" sz="1800" b="1">
                          <a:solidFill>
                            <a:schemeClr val="dk2"/>
                          </a:solidFill>
                          <a:latin typeface="Times New Roman"/>
                          <a:ea typeface="Times New Roman"/>
                          <a:cs typeface="Times New Roman"/>
                          <a:sym typeface="Times New Roman"/>
                        </a:rPr>
                        <a:t>Formation of CBA</a:t>
                      </a:r>
                      <a:endParaRPr>
                        <a:solidFill>
                          <a:schemeClr val="dk2"/>
                        </a:solidFill>
                      </a:endParaRPr>
                    </a:p>
                  </a:txBody>
                  <a:tcPr marL="91425" marR="91425" marT="91425" marB="91425">
                    <a:lnL w="9525" cap="flat" cmpd="sng">
                      <a:solidFill>
                        <a:srgbClr val="FF9900"/>
                      </a:solidFill>
                      <a:prstDash val="solid"/>
                      <a:round/>
                      <a:headEnd type="none" w="sm" len="sm"/>
                      <a:tailEnd type="none" w="sm" len="sm"/>
                    </a:lnL>
                    <a:lnR w="9525" cap="flat" cmpd="sng">
                      <a:solidFill>
                        <a:srgbClr val="00FF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tc>
                  <a:txBody>
                    <a:bodyPr/>
                    <a:lstStyle/>
                    <a:p>
                      <a:pPr marL="0" lvl="0" indent="0" algn="just" rtl="0">
                        <a:spcBef>
                          <a:spcPts val="0"/>
                        </a:spcBef>
                        <a:spcAft>
                          <a:spcPts val="1200"/>
                        </a:spcAft>
                        <a:buClr>
                          <a:schemeClr val="dk2"/>
                        </a:buClr>
                        <a:buSzPts val="1100"/>
                        <a:buFont typeface="Arial"/>
                        <a:buNone/>
                      </a:pPr>
                      <a:r>
                        <a:rPr lang="en" sz="1800" b="1">
                          <a:solidFill>
                            <a:schemeClr val="dk2"/>
                          </a:solidFill>
                          <a:latin typeface="Times New Roman"/>
                          <a:ea typeface="Times New Roman"/>
                          <a:cs typeface="Times New Roman"/>
                          <a:sym typeface="Times New Roman"/>
                        </a:rPr>
                        <a:t>Functions of CBA</a:t>
                      </a:r>
                      <a:endParaRPr>
                        <a:solidFill>
                          <a:schemeClr val="dk2"/>
                        </a:solidFill>
                      </a:endParaRPr>
                    </a:p>
                  </a:txBody>
                  <a:tcPr marL="91425" marR="91425" marT="91425" marB="91425">
                    <a:lnL w="9525" cap="flat" cmpd="sng">
                      <a:solidFill>
                        <a:srgbClr val="00FF00"/>
                      </a:solidFill>
                      <a:prstDash val="solid"/>
                      <a:round/>
                      <a:headEnd type="none" w="sm" len="sm"/>
                      <a:tailEnd type="none" w="sm" len="sm"/>
                    </a:lnL>
                    <a:lnR w="9525" cap="flat" cmpd="sng">
                      <a:solidFill>
                        <a:srgbClr val="00FF00"/>
                      </a:solidFill>
                      <a:prstDash val="solid"/>
                      <a:round/>
                      <a:headEnd type="none" w="sm" len="sm"/>
                      <a:tailEnd type="none" w="sm" len="sm"/>
                    </a:lnR>
                    <a:lnT w="9525" cap="flat" cmpd="sng">
                      <a:solidFill>
                        <a:srgbClr val="00FF00"/>
                      </a:solidFill>
                      <a:prstDash val="solid"/>
                      <a:round/>
                      <a:headEnd type="none" w="sm" len="sm"/>
                      <a:tailEnd type="none" w="sm" len="sm"/>
                    </a:lnT>
                    <a:lnB w="9525" cap="flat" cmpd="sng">
                      <a:solidFill>
                        <a:srgbClr val="00FF00"/>
                      </a:solidFill>
                      <a:prstDash val="solid"/>
                      <a:round/>
                      <a:headEnd type="none" w="sm" len="sm"/>
                      <a:tailEnd type="none" w="sm" len="sm"/>
                    </a:lnB>
                    <a:solidFill>
                      <a:srgbClr val="00FF00"/>
                    </a:solidFill>
                  </a:tcPr>
                </a:tc>
                <a:extLst>
                  <a:ext uri="{0D108BD9-81ED-4DB2-BD59-A6C34878D82A}">
                    <a16:rowId xmlns:a16="http://schemas.microsoft.com/office/drawing/2014/main" val="10000"/>
                  </a:ext>
                </a:extLst>
              </a:tr>
              <a:tr h="381000">
                <a:tc>
                  <a:txBody>
                    <a:bodyPr/>
                    <a:lstStyle/>
                    <a:p>
                      <a:pPr marL="457200" lvl="0" indent="-342900" algn="l" rtl="0">
                        <a:spcBef>
                          <a:spcPts val="0"/>
                        </a:spcBef>
                        <a:spcAft>
                          <a:spcPts val="0"/>
                        </a:spcAft>
                        <a:buClr>
                          <a:schemeClr val="dk2"/>
                        </a:buClr>
                        <a:buSzPts val="1800"/>
                        <a:buFont typeface="Times New Roman"/>
                        <a:buAutoNum type="alphaLcPeriod"/>
                      </a:pPr>
                      <a:r>
                        <a:rPr lang="en" sz="1800">
                          <a:solidFill>
                            <a:schemeClr val="dk2"/>
                          </a:solidFill>
                          <a:latin typeface="Times New Roman"/>
                          <a:ea typeface="Times New Roman"/>
                          <a:cs typeface="Times New Roman"/>
                          <a:sym typeface="Times New Roman"/>
                        </a:rPr>
                        <a:t>Union recognition</a:t>
                      </a:r>
                      <a:endParaRPr sz="1800">
                        <a:solidFill>
                          <a:schemeClr val="dk2"/>
                        </a:solidFill>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AutoNum type="alphaLcPeriod"/>
                      </a:pPr>
                      <a:r>
                        <a:rPr lang="en" sz="1800">
                          <a:solidFill>
                            <a:schemeClr val="dk2"/>
                          </a:solidFill>
                          <a:latin typeface="Times New Roman"/>
                          <a:ea typeface="Times New Roman"/>
                          <a:cs typeface="Times New Roman"/>
                          <a:sym typeface="Times New Roman"/>
                        </a:rPr>
                        <a:t>Collective bargaining process</a:t>
                      </a:r>
                      <a:endParaRPr sz="1800">
                        <a:solidFill>
                          <a:schemeClr val="dk2"/>
                        </a:solidFill>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AutoNum type="alphaLcPeriod"/>
                      </a:pPr>
                      <a:r>
                        <a:rPr lang="en" sz="1800">
                          <a:solidFill>
                            <a:schemeClr val="dk2"/>
                          </a:solidFill>
                          <a:latin typeface="Times New Roman"/>
                          <a:ea typeface="Times New Roman"/>
                          <a:cs typeface="Times New Roman"/>
                          <a:sym typeface="Times New Roman"/>
                        </a:rPr>
                        <a:t>Agreement and rectification</a:t>
                      </a:r>
                      <a:endParaRPr sz="1800">
                        <a:solidFill>
                          <a:schemeClr val="dk2"/>
                        </a:solidFill>
                        <a:latin typeface="Times New Roman"/>
                        <a:ea typeface="Times New Roman"/>
                        <a:cs typeface="Times New Roman"/>
                        <a:sym typeface="Times New Roman"/>
                      </a:endParaRPr>
                    </a:p>
                    <a:p>
                      <a:pPr marL="457200" lvl="0" indent="-342900" algn="l" rtl="0">
                        <a:spcBef>
                          <a:spcPts val="0"/>
                        </a:spcBef>
                        <a:spcAft>
                          <a:spcPts val="0"/>
                        </a:spcAft>
                        <a:buClr>
                          <a:schemeClr val="dk2"/>
                        </a:buClr>
                        <a:buSzPts val="1800"/>
                        <a:buFont typeface="Times New Roman"/>
                        <a:buAutoNum type="alphaLcPeriod"/>
                      </a:pPr>
                      <a:r>
                        <a:rPr lang="en" sz="1800">
                          <a:solidFill>
                            <a:schemeClr val="dk2"/>
                          </a:solidFill>
                          <a:latin typeface="Times New Roman"/>
                          <a:ea typeface="Times New Roman"/>
                          <a:cs typeface="Times New Roman"/>
                          <a:sym typeface="Times New Roman"/>
                        </a:rPr>
                        <a:t>Registration (For some Process)</a:t>
                      </a:r>
                      <a:endParaRPr sz="1800">
                        <a:solidFill>
                          <a:schemeClr val="dk2"/>
                        </a:solidFill>
                        <a:latin typeface="Times New Roman"/>
                        <a:ea typeface="Times New Roman"/>
                        <a:cs typeface="Times New Roman"/>
                        <a:sym typeface="Times New Roman"/>
                      </a:endParaRPr>
                    </a:p>
                  </a:txBody>
                  <a:tcPr marL="91425" marR="91425" marT="91425" marB="91425">
                    <a:lnL w="9525" cap="flat" cmpd="sng">
                      <a:solidFill>
                        <a:srgbClr val="FF9900"/>
                      </a:solidFill>
                      <a:prstDash val="solid"/>
                      <a:round/>
                      <a:headEnd type="none" w="sm" len="sm"/>
                      <a:tailEnd type="none" w="sm" len="sm"/>
                    </a:lnL>
                    <a:lnR w="9525" cap="flat" cmpd="sng">
                      <a:solidFill>
                        <a:srgbClr val="00FF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tc>
                  <a:txBody>
                    <a:bodyPr/>
                    <a:lstStyle/>
                    <a:p>
                      <a:pPr marL="457200" lvl="0" indent="-342900" algn="just" rtl="0">
                        <a:spcBef>
                          <a:spcPts val="0"/>
                        </a:spcBef>
                        <a:spcAft>
                          <a:spcPts val="0"/>
                        </a:spcAft>
                        <a:buClr>
                          <a:schemeClr val="dk2"/>
                        </a:buClr>
                        <a:buSzPts val="1800"/>
                        <a:buFont typeface="Times New Roman"/>
                        <a:buAutoNum type="alphaLcPeriod"/>
                      </a:pPr>
                      <a:r>
                        <a:rPr lang="en" sz="1800">
                          <a:solidFill>
                            <a:schemeClr val="dk2"/>
                          </a:solidFill>
                          <a:latin typeface="Times New Roman"/>
                          <a:ea typeface="Times New Roman"/>
                          <a:cs typeface="Times New Roman"/>
                          <a:sym typeface="Times New Roman"/>
                        </a:rPr>
                        <a:t>Bargaining with employer</a:t>
                      </a:r>
                      <a:endParaRPr sz="1800">
                        <a:solidFill>
                          <a:schemeClr val="dk2"/>
                        </a:solidFill>
                        <a:latin typeface="Times New Roman"/>
                        <a:ea typeface="Times New Roman"/>
                        <a:cs typeface="Times New Roman"/>
                        <a:sym typeface="Times New Roman"/>
                      </a:endParaRPr>
                    </a:p>
                    <a:p>
                      <a:pPr marL="457200" lvl="0" indent="-342900" algn="just" rtl="0">
                        <a:spcBef>
                          <a:spcPts val="0"/>
                        </a:spcBef>
                        <a:spcAft>
                          <a:spcPts val="0"/>
                        </a:spcAft>
                        <a:buClr>
                          <a:schemeClr val="dk2"/>
                        </a:buClr>
                        <a:buSzPts val="1800"/>
                        <a:buFont typeface="Times New Roman"/>
                        <a:buAutoNum type="alphaLcPeriod"/>
                      </a:pPr>
                      <a:r>
                        <a:rPr lang="en" sz="1800">
                          <a:solidFill>
                            <a:schemeClr val="dk2"/>
                          </a:solidFill>
                          <a:latin typeface="Times New Roman"/>
                          <a:ea typeface="Times New Roman"/>
                          <a:cs typeface="Times New Roman"/>
                          <a:sym typeface="Times New Roman"/>
                        </a:rPr>
                        <a:t>Representation of workers</a:t>
                      </a:r>
                      <a:endParaRPr sz="1800">
                        <a:solidFill>
                          <a:schemeClr val="dk2"/>
                        </a:solidFill>
                        <a:latin typeface="Times New Roman"/>
                        <a:ea typeface="Times New Roman"/>
                        <a:cs typeface="Times New Roman"/>
                        <a:sym typeface="Times New Roman"/>
                      </a:endParaRPr>
                    </a:p>
                    <a:p>
                      <a:pPr marL="457200" lvl="0" indent="-342900" algn="just" rtl="0">
                        <a:spcBef>
                          <a:spcPts val="0"/>
                        </a:spcBef>
                        <a:spcAft>
                          <a:spcPts val="0"/>
                        </a:spcAft>
                        <a:buClr>
                          <a:schemeClr val="dk2"/>
                        </a:buClr>
                        <a:buSzPts val="1800"/>
                        <a:buFont typeface="Times New Roman"/>
                        <a:buAutoNum type="alphaLcPeriod"/>
                      </a:pPr>
                      <a:r>
                        <a:rPr lang="en" sz="1800">
                          <a:solidFill>
                            <a:schemeClr val="dk2"/>
                          </a:solidFill>
                          <a:latin typeface="Times New Roman"/>
                          <a:ea typeface="Times New Roman"/>
                          <a:cs typeface="Times New Roman"/>
                          <a:sym typeface="Times New Roman"/>
                        </a:rPr>
                        <a:t>Declaration of strike</a:t>
                      </a:r>
                      <a:endParaRPr sz="1800">
                        <a:solidFill>
                          <a:schemeClr val="dk2"/>
                        </a:solidFill>
                        <a:latin typeface="Times New Roman"/>
                        <a:ea typeface="Times New Roman"/>
                        <a:cs typeface="Times New Roman"/>
                        <a:sym typeface="Times New Roman"/>
                      </a:endParaRPr>
                    </a:p>
                    <a:p>
                      <a:pPr marL="457200" lvl="0" indent="-342900" algn="just" rtl="0">
                        <a:spcBef>
                          <a:spcPts val="0"/>
                        </a:spcBef>
                        <a:spcAft>
                          <a:spcPts val="0"/>
                        </a:spcAft>
                        <a:buClr>
                          <a:schemeClr val="dk2"/>
                        </a:buClr>
                        <a:buSzPts val="1800"/>
                        <a:buFont typeface="Times New Roman"/>
                        <a:buAutoNum type="alphaLcPeriod"/>
                      </a:pPr>
                      <a:r>
                        <a:rPr lang="en" sz="1800">
                          <a:solidFill>
                            <a:schemeClr val="dk2"/>
                          </a:solidFill>
                          <a:latin typeface="Times New Roman"/>
                          <a:ea typeface="Times New Roman"/>
                          <a:cs typeface="Times New Roman"/>
                          <a:sym typeface="Times New Roman"/>
                        </a:rPr>
                        <a:t>Nominating the representative</a:t>
                      </a:r>
                      <a:endParaRPr sz="1800">
                        <a:solidFill>
                          <a:schemeClr val="dk2"/>
                        </a:solidFill>
                        <a:latin typeface="Times New Roman"/>
                        <a:ea typeface="Times New Roman"/>
                        <a:cs typeface="Times New Roman"/>
                        <a:sym typeface="Times New Roman"/>
                      </a:endParaRPr>
                    </a:p>
                    <a:p>
                      <a:pPr marL="457200" lvl="0" indent="-342900" algn="just" rtl="0">
                        <a:spcBef>
                          <a:spcPts val="0"/>
                        </a:spcBef>
                        <a:spcAft>
                          <a:spcPts val="0"/>
                        </a:spcAft>
                        <a:buClr>
                          <a:schemeClr val="dk2"/>
                        </a:buClr>
                        <a:buSzPts val="1800"/>
                        <a:buFont typeface="Times New Roman"/>
                        <a:buAutoNum type="alphaLcPeriod"/>
                      </a:pPr>
                      <a:r>
                        <a:rPr lang="en" sz="1800">
                          <a:solidFill>
                            <a:schemeClr val="dk2"/>
                          </a:solidFill>
                          <a:latin typeface="Times New Roman"/>
                          <a:ea typeface="Times New Roman"/>
                          <a:cs typeface="Times New Roman"/>
                          <a:sym typeface="Times New Roman"/>
                        </a:rPr>
                        <a:t>Conducting cases</a:t>
                      </a:r>
                      <a:endParaRPr sz="1800">
                        <a:solidFill>
                          <a:schemeClr val="dk2"/>
                        </a:solidFill>
                        <a:latin typeface="Times New Roman"/>
                        <a:ea typeface="Times New Roman"/>
                        <a:cs typeface="Times New Roman"/>
                        <a:sym typeface="Times New Roman"/>
                      </a:endParaRPr>
                    </a:p>
                  </a:txBody>
                  <a:tcPr marL="91425" marR="91425" marT="91425" marB="91425">
                    <a:lnL w="9525" cap="flat" cmpd="sng">
                      <a:solidFill>
                        <a:srgbClr val="00FF00"/>
                      </a:solidFill>
                      <a:prstDash val="solid"/>
                      <a:round/>
                      <a:headEnd type="none" w="sm" len="sm"/>
                      <a:tailEnd type="none" w="sm" len="sm"/>
                    </a:lnL>
                    <a:lnR w="9525" cap="flat" cmpd="sng">
                      <a:solidFill>
                        <a:srgbClr val="00FF00"/>
                      </a:solidFill>
                      <a:prstDash val="solid"/>
                      <a:round/>
                      <a:headEnd type="none" w="sm" len="sm"/>
                      <a:tailEnd type="none" w="sm" len="sm"/>
                    </a:lnR>
                    <a:lnT w="9525" cap="flat" cmpd="sng">
                      <a:solidFill>
                        <a:srgbClr val="00FF00"/>
                      </a:solidFill>
                      <a:prstDash val="solid"/>
                      <a:round/>
                      <a:headEnd type="none" w="sm" len="sm"/>
                      <a:tailEnd type="none" w="sm" len="sm"/>
                    </a:lnT>
                    <a:lnB w="9525" cap="flat" cmpd="sng">
                      <a:solidFill>
                        <a:srgbClr val="00FF00"/>
                      </a:solidFill>
                      <a:prstDash val="solid"/>
                      <a:round/>
                      <a:headEnd type="none" w="sm" len="sm"/>
                      <a:tailEnd type="none" w="sm" len="sm"/>
                    </a:lnB>
                    <a:solidFill>
                      <a:srgbClr val="00FF00"/>
                    </a:solidFill>
                  </a:tcPr>
                </a:tc>
                <a:extLst>
                  <a:ext uri="{0D108BD9-81ED-4DB2-BD59-A6C34878D82A}">
                    <a16:rowId xmlns:a16="http://schemas.microsoft.com/office/drawing/2014/main" val="10001"/>
                  </a:ext>
                </a:extLst>
              </a:tr>
            </a:tbl>
          </a:graphicData>
        </a:graphic>
      </p:graphicFrame>
      <p:graphicFrame>
        <p:nvGraphicFramePr>
          <p:cNvPr id="74" name="Google Shape;74;p15"/>
          <p:cNvGraphicFramePr/>
          <p:nvPr/>
        </p:nvGraphicFramePr>
        <p:xfrm>
          <a:off x="2747950" y="3128950"/>
          <a:ext cx="3000000" cy="3000000"/>
        </p:xfrm>
        <a:graphic>
          <a:graphicData uri="http://schemas.openxmlformats.org/drawingml/2006/table">
            <a:tbl>
              <a:tblPr>
                <a:noFill/>
                <a:tableStyleId>{DBAAB95B-227F-4FDF-A941-9704EE79B094}</a:tableStyleId>
              </a:tblPr>
              <a:tblGrid>
                <a:gridCol w="1395075">
                  <a:extLst>
                    <a:ext uri="{9D8B030D-6E8A-4147-A177-3AD203B41FA5}">
                      <a16:colId xmlns:a16="http://schemas.microsoft.com/office/drawing/2014/main" val="20000"/>
                    </a:ext>
                  </a:extLst>
                </a:gridCol>
                <a:gridCol w="3200750">
                  <a:extLst>
                    <a:ext uri="{9D8B030D-6E8A-4147-A177-3AD203B41FA5}">
                      <a16:colId xmlns:a16="http://schemas.microsoft.com/office/drawing/2014/main" val="20001"/>
                    </a:ext>
                  </a:extLst>
                </a:gridCol>
              </a:tblGrid>
              <a:tr h="381000">
                <a:tc>
                  <a:txBody>
                    <a:bodyPr/>
                    <a:lstStyle/>
                    <a:p>
                      <a:pPr marL="0" lvl="0" indent="0" algn="r" rtl="0">
                        <a:spcBef>
                          <a:spcPts val="0"/>
                        </a:spcBef>
                        <a:spcAft>
                          <a:spcPts val="0"/>
                        </a:spcAft>
                        <a:buNone/>
                      </a:pPr>
                      <a:r>
                        <a:rPr lang="en" sz="1800" b="1">
                          <a:latin typeface="Times New Roman"/>
                          <a:ea typeface="Times New Roman"/>
                          <a:cs typeface="Times New Roman"/>
                          <a:sym typeface="Times New Roman"/>
                        </a:rPr>
                        <a:t>Powers</a:t>
                      </a:r>
                      <a:endParaRPr sz="1800" b="1">
                        <a:latin typeface="Times New Roman"/>
                        <a:ea typeface="Times New Roman"/>
                        <a:cs typeface="Times New Roman"/>
                        <a:sym typeface="Times New Roman"/>
                      </a:endParaRPr>
                    </a:p>
                    <a:p>
                      <a:pPr marL="0" lvl="0" indent="0" algn="r" rtl="0">
                        <a:spcBef>
                          <a:spcPts val="0"/>
                        </a:spcBef>
                        <a:spcAft>
                          <a:spcPts val="0"/>
                        </a:spcAft>
                        <a:buNone/>
                      </a:pPr>
                      <a:r>
                        <a:rPr lang="en" sz="1800" b="1">
                          <a:latin typeface="Times New Roman"/>
                          <a:ea typeface="Times New Roman"/>
                          <a:cs typeface="Times New Roman"/>
                          <a:sym typeface="Times New Roman"/>
                        </a:rPr>
                        <a:t>and</a:t>
                      </a:r>
                      <a:endParaRPr sz="1800" b="1">
                        <a:latin typeface="Times New Roman"/>
                        <a:ea typeface="Times New Roman"/>
                        <a:cs typeface="Times New Roman"/>
                        <a:sym typeface="Times New Roman"/>
                      </a:endParaRPr>
                    </a:p>
                    <a:p>
                      <a:pPr marL="0" lvl="0" indent="0" algn="r" rtl="0">
                        <a:spcBef>
                          <a:spcPts val="0"/>
                        </a:spcBef>
                        <a:spcAft>
                          <a:spcPts val="0"/>
                        </a:spcAft>
                        <a:buNone/>
                      </a:pPr>
                      <a:r>
                        <a:rPr lang="en" sz="1800" b="1">
                          <a:latin typeface="Times New Roman"/>
                          <a:ea typeface="Times New Roman"/>
                          <a:cs typeface="Times New Roman"/>
                          <a:sym typeface="Times New Roman"/>
                        </a:rPr>
                        <a:t>Contents</a:t>
                      </a:r>
                      <a:endParaRPr sz="1800" b="1">
                        <a:latin typeface="Times New Roman"/>
                        <a:ea typeface="Times New Roman"/>
                        <a:cs typeface="Times New Roman"/>
                        <a:sym typeface="Times New Roman"/>
                      </a:endParaRPr>
                    </a:p>
                    <a:p>
                      <a:pPr marL="0" lvl="0" indent="0" algn="r" rtl="0">
                        <a:spcBef>
                          <a:spcPts val="0"/>
                        </a:spcBef>
                        <a:spcAft>
                          <a:spcPts val="0"/>
                        </a:spcAft>
                        <a:buNone/>
                      </a:pPr>
                      <a:r>
                        <a:rPr lang="en" sz="1800" b="1">
                          <a:latin typeface="Times New Roman"/>
                          <a:ea typeface="Times New Roman"/>
                          <a:cs typeface="Times New Roman"/>
                          <a:sym typeface="Times New Roman"/>
                        </a:rPr>
                        <a:t>of CBA</a:t>
                      </a:r>
                      <a:endParaRPr sz="1800" b="1">
                        <a:latin typeface="Times New Roman"/>
                        <a:ea typeface="Times New Roman"/>
                        <a:cs typeface="Times New Roman"/>
                        <a:sym typeface="Times New Roman"/>
                      </a:endParaRPr>
                    </a:p>
                  </a:txBody>
                  <a:tcPr marL="91425" marR="91425" marT="91425" marB="91425">
                    <a:lnL w="9525" cap="flat" cmpd="sng">
                      <a:solidFill>
                        <a:srgbClr val="CFE2F3"/>
                      </a:solidFill>
                      <a:prstDash val="solid"/>
                      <a:round/>
                      <a:headEnd type="none" w="sm" len="sm"/>
                      <a:tailEnd type="none" w="sm" len="sm"/>
                    </a:lnL>
                    <a:lnR w="9525" cap="flat" cmpd="sng">
                      <a:solidFill>
                        <a:srgbClr val="CFE2F3"/>
                      </a:solidFill>
                      <a:prstDash val="solid"/>
                      <a:round/>
                      <a:headEnd type="none" w="sm" len="sm"/>
                      <a:tailEnd type="none" w="sm" len="sm"/>
                    </a:lnR>
                    <a:lnT w="9525" cap="flat" cmpd="sng">
                      <a:solidFill>
                        <a:srgbClr val="CFE2F3"/>
                      </a:solidFill>
                      <a:prstDash val="solid"/>
                      <a:round/>
                      <a:headEnd type="none" w="sm" len="sm"/>
                      <a:tailEnd type="none" w="sm" len="sm"/>
                    </a:lnT>
                    <a:lnB w="9525" cap="flat" cmpd="sng">
                      <a:solidFill>
                        <a:srgbClr val="CFE2F3"/>
                      </a:solidFill>
                      <a:prstDash val="solid"/>
                      <a:round/>
                      <a:headEnd type="none" w="sm" len="sm"/>
                      <a:tailEnd type="none" w="sm" len="sm"/>
                    </a:lnB>
                    <a:solidFill>
                      <a:srgbClr val="CFE2F3"/>
                    </a:solidFill>
                  </a:tcPr>
                </a:tc>
                <a:tc>
                  <a:txBody>
                    <a:bodyPr/>
                    <a:lstStyle/>
                    <a:p>
                      <a:pPr marL="457200" lvl="0" indent="-330200" algn="just" rtl="0">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Wages and benefits</a:t>
                      </a:r>
                      <a:endParaRPr sz="160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Working hours and conditions</a:t>
                      </a:r>
                      <a:endParaRPr sz="160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Disciplinary Process</a:t>
                      </a:r>
                      <a:endParaRPr sz="160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Union Rights and security</a:t>
                      </a:r>
                      <a:endParaRPr sz="160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Employment terms</a:t>
                      </a:r>
                      <a:endParaRPr sz="160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Duration</a:t>
                      </a:r>
                      <a:endParaRPr sz="160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AutoNum type="alphaLcPeriod"/>
                      </a:pPr>
                      <a:r>
                        <a:rPr lang="en" sz="1600">
                          <a:latin typeface="Times New Roman"/>
                          <a:ea typeface="Times New Roman"/>
                          <a:cs typeface="Times New Roman"/>
                          <a:sym typeface="Times New Roman"/>
                        </a:rPr>
                        <a:t>Binding effect</a:t>
                      </a:r>
                      <a:endParaRPr sz="1600">
                        <a:latin typeface="Times New Roman"/>
                        <a:ea typeface="Times New Roman"/>
                        <a:cs typeface="Times New Roman"/>
                        <a:sym typeface="Times New Roman"/>
                      </a:endParaRPr>
                    </a:p>
                  </a:txBody>
                  <a:tcPr marL="91425" marR="91425" marT="91425" marB="91425">
                    <a:lnL w="9525" cap="flat" cmpd="sng">
                      <a:solidFill>
                        <a:srgbClr val="CFE2F3"/>
                      </a:solidFill>
                      <a:prstDash val="solid"/>
                      <a:round/>
                      <a:headEnd type="none" w="sm" len="sm"/>
                      <a:tailEnd type="none" w="sm" len="sm"/>
                    </a:lnL>
                    <a:lnR w="9525" cap="flat" cmpd="sng">
                      <a:solidFill>
                        <a:srgbClr val="CFE2F3"/>
                      </a:solidFill>
                      <a:prstDash val="solid"/>
                      <a:round/>
                      <a:headEnd type="none" w="sm" len="sm"/>
                      <a:tailEnd type="none" w="sm" len="sm"/>
                    </a:lnR>
                    <a:lnT w="9525" cap="flat" cmpd="sng">
                      <a:solidFill>
                        <a:srgbClr val="CFE2F3"/>
                      </a:solidFill>
                      <a:prstDash val="solid"/>
                      <a:round/>
                      <a:headEnd type="none" w="sm" len="sm"/>
                      <a:tailEnd type="none" w="sm" len="sm"/>
                    </a:lnT>
                    <a:lnB w="9525" cap="flat" cmpd="sng">
                      <a:solidFill>
                        <a:srgbClr val="CFE2F3"/>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bl>
          </a:graphicData>
        </a:graphic>
      </p:graphicFrame>
      <p:sp>
        <p:nvSpPr>
          <p:cNvPr id="75" name="Google Shape;75;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6" title="3.jpg"/>
          <p:cNvPicPr preferRelativeResize="0"/>
          <p:nvPr/>
        </p:nvPicPr>
        <p:blipFill>
          <a:blip r:embed="rId3">
            <a:alphaModFix/>
          </a:blip>
          <a:stretch>
            <a:fillRect/>
          </a:stretch>
        </p:blipFill>
        <p:spPr>
          <a:xfrm>
            <a:off x="2305050" y="1162050"/>
            <a:ext cx="4866201" cy="3244125"/>
          </a:xfrm>
          <a:prstGeom prst="rect">
            <a:avLst/>
          </a:prstGeom>
          <a:noFill/>
          <a:ln>
            <a:noFill/>
          </a:ln>
        </p:spPr>
      </p:pic>
      <p:sp>
        <p:nvSpPr>
          <p:cNvPr id="81" name="Google Shape;81;p16"/>
          <p:cNvSpPr txBox="1"/>
          <p:nvPr/>
        </p:nvSpPr>
        <p:spPr>
          <a:xfrm>
            <a:off x="4066550" y="4482375"/>
            <a:ext cx="5077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Times New Roman"/>
                <a:ea typeface="Times New Roman"/>
                <a:cs typeface="Times New Roman"/>
                <a:sym typeface="Times New Roman"/>
              </a:rPr>
              <a:t>Img : Female Garment Workers working in a factory</a:t>
            </a:r>
            <a:endParaRPr sz="1800">
              <a:solidFill>
                <a:schemeClr val="dk2"/>
              </a:solidFill>
              <a:latin typeface="Times New Roman"/>
              <a:ea typeface="Times New Roman"/>
              <a:cs typeface="Times New Roman"/>
              <a:sym typeface="Times New Roman"/>
            </a:endParaRPr>
          </a:p>
        </p:txBody>
      </p:sp>
      <p:sp>
        <p:nvSpPr>
          <p:cNvPr id="82" name="Google Shape;82;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5A6BD"/>
        </a:solid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Arial"/>
                <a:ea typeface="Arial"/>
                <a:cs typeface="Arial"/>
                <a:sym typeface="Arial"/>
              </a:rPr>
              <a:t>PARTICIPATION OF THE COMMITTEE</a:t>
            </a:r>
            <a:endParaRPr b="1">
              <a:latin typeface="Arial"/>
              <a:ea typeface="Arial"/>
              <a:cs typeface="Arial"/>
              <a:sym typeface="Arial"/>
            </a:endParaRPr>
          </a:p>
        </p:txBody>
      </p:sp>
      <p:sp>
        <p:nvSpPr>
          <p:cNvPr id="88" name="Google Shape;88;p1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018"/>
              <a:buNone/>
            </a:pPr>
            <a:r>
              <a:rPr lang="en" sz="1665">
                <a:latin typeface="Times New Roman"/>
                <a:ea typeface="Times New Roman"/>
                <a:cs typeface="Times New Roman"/>
                <a:sym typeface="Times New Roman"/>
              </a:rPr>
              <a:t>Unique creation of Sec 205, Bangladesh Labor Act 2006, performs functions of a trade union</a:t>
            </a:r>
            <a:endParaRPr sz="1665">
              <a:latin typeface="Times New Roman"/>
              <a:ea typeface="Times New Roman"/>
              <a:cs typeface="Times New Roman"/>
              <a:sym typeface="Times New Roman"/>
            </a:endParaRPr>
          </a:p>
          <a:p>
            <a:pPr marL="457200" lvl="0" indent="-334327" algn="l" rtl="0">
              <a:lnSpc>
                <a:spcPct val="105000"/>
              </a:lnSpc>
              <a:spcBef>
                <a:spcPts val="1200"/>
              </a:spcBef>
              <a:spcAft>
                <a:spcPts val="0"/>
              </a:spcAft>
              <a:buSzPts val="1665"/>
              <a:buFont typeface="Times New Roman"/>
              <a:buAutoNum type="alphaLcPeriod"/>
            </a:pPr>
            <a:r>
              <a:rPr lang="en" sz="1665">
                <a:latin typeface="Times New Roman"/>
                <a:ea typeface="Times New Roman"/>
                <a:cs typeface="Times New Roman"/>
                <a:sym typeface="Times New Roman"/>
              </a:rPr>
              <a:t>Establishment of a participation committee</a:t>
            </a:r>
            <a:endParaRPr sz="1665">
              <a:latin typeface="Times New Roman"/>
              <a:ea typeface="Times New Roman"/>
              <a:cs typeface="Times New Roman"/>
              <a:sym typeface="Times New Roman"/>
            </a:endParaRPr>
          </a:p>
          <a:p>
            <a:pPr marL="457200" lvl="0" indent="-334327" algn="l" rtl="0">
              <a:lnSpc>
                <a:spcPct val="105000"/>
              </a:lnSpc>
              <a:spcBef>
                <a:spcPts val="0"/>
              </a:spcBef>
              <a:spcAft>
                <a:spcPts val="0"/>
              </a:spcAft>
              <a:buSzPts val="1665"/>
              <a:buFont typeface="Times New Roman"/>
              <a:buAutoNum type="alphaLcPeriod"/>
            </a:pPr>
            <a:r>
              <a:rPr lang="en" sz="1665">
                <a:latin typeface="Times New Roman"/>
                <a:ea typeface="Times New Roman"/>
                <a:cs typeface="Times New Roman"/>
                <a:sym typeface="Times New Roman"/>
              </a:rPr>
              <a:t>Constitution of the committee</a:t>
            </a:r>
            <a:endParaRPr sz="1665">
              <a:latin typeface="Times New Roman"/>
              <a:ea typeface="Times New Roman"/>
              <a:cs typeface="Times New Roman"/>
              <a:sym typeface="Times New Roman"/>
            </a:endParaRPr>
          </a:p>
          <a:p>
            <a:pPr marL="457200" lvl="0" indent="-334327" algn="l" rtl="0">
              <a:lnSpc>
                <a:spcPct val="105000"/>
              </a:lnSpc>
              <a:spcBef>
                <a:spcPts val="0"/>
              </a:spcBef>
              <a:spcAft>
                <a:spcPts val="0"/>
              </a:spcAft>
              <a:buSzPts val="1665"/>
              <a:buFont typeface="Times New Roman"/>
              <a:buAutoNum type="alphaLcPeriod"/>
            </a:pPr>
            <a:r>
              <a:rPr lang="en" sz="1665">
                <a:latin typeface="Times New Roman"/>
                <a:ea typeface="Times New Roman"/>
                <a:cs typeface="Times New Roman"/>
                <a:sym typeface="Times New Roman"/>
              </a:rPr>
              <a:t>Number of representatives</a:t>
            </a:r>
            <a:endParaRPr sz="1665">
              <a:latin typeface="Times New Roman"/>
              <a:ea typeface="Times New Roman"/>
              <a:cs typeface="Times New Roman"/>
              <a:sym typeface="Times New Roman"/>
            </a:endParaRPr>
          </a:p>
          <a:p>
            <a:pPr marL="457200" lvl="0" indent="-334327" algn="l" rtl="0">
              <a:lnSpc>
                <a:spcPct val="105000"/>
              </a:lnSpc>
              <a:spcBef>
                <a:spcPts val="0"/>
              </a:spcBef>
              <a:spcAft>
                <a:spcPts val="0"/>
              </a:spcAft>
              <a:buSzPts val="1665"/>
              <a:buFont typeface="Times New Roman"/>
              <a:buAutoNum type="alphaLcPeriod"/>
            </a:pPr>
            <a:r>
              <a:rPr lang="en" sz="1665">
                <a:latin typeface="Times New Roman"/>
                <a:ea typeface="Times New Roman"/>
                <a:cs typeface="Times New Roman"/>
                <a:sym typeface="Times New Roman"/>
              </a:rPr>
              <a:t>Election of representatives</a:t>
            </a:r>
            <a:endParaRPr sz="1665">
              <a:latin typeface="Times New Roman"/>
              <a:ea typeface="Times New Roman"/>
              <a:cs typeface="Times New Roman"/>
              <a:sym typeface="Times New Roman"/>
            </a:endParaRPr>
          </a:p>
          <a:p>
            <a:pPr marL="457200" lvl="0" indent="-334327" algn="l" rtl="0">
              <a:lnSpc>
                <a:spcPct val="105000"/>
              </a:lnSpc>
              <a:spcBef>
                <a:spcPts val="0"/>
              </a:spcBef>
              <a:spcAft>
                <a:spcPts val="0"/>
              </a:spcAft>
              <a:buSzPts val="1665"/>
              <a:buFont typeface="Times New Roman"/>
              <a:buAutoNum type="alphaLcPeriod"/>
            </a:pPr>
            <a:r>
              <a:rPr lang="en" sz="1665">
                <a:latin typeface="Times New Roman"/>
                <a:ea typeface="Times New Roman"/>
                <a:cs typeface="Times New Roman"/>
                <a:sym typeface="Times New Roman"/>
              </a:rPr>
              <a:t>Activities of trade union</a:t>
            </a:r>
            <a:endParaRPr sz="1665">
              <a:latin typeface="Times New Roman"/>
              <a:ea typeface="Times New Roman"/>
              <a:cs typeface="Times New Roman"/>
              <a:sym typeface="Times New Roman"/>
            </a:endParaRPr>
          </a:p>
          <a:p>
            <a:pPr marL="457200" lvl="0" indent="-334327" algn="l" rtl="0">
              <a:lnSpc>
                <a:spcPct val="105000"/>
              </a:lnSpc>
              <a:spcBef>
                <a:spcPts val="0"/>
              </a:spcBef>
              <a:spcAft>
                <a:spcPts val="0"/>
              </a:spcAft>
              <a:buSzPts val="1665"/>
              <a:buFont typeface="Times New Roman"/>
              <a:buAutoNum type="alphaLcPeriod"/>
            </a:pPr>
            <a:r>
              <a:rPr lang="en" sz="1665">
                <a:latin typeface="Times New Roman"/>
                <a:ea typeface="Times New Roman"/>
                <a:cs typeface="Times New Roman"/>
                <a:sym typeface="Times New Roman"/>
              </a:rPr>
              <a:t>Unit participation committee</a:t>
            </a:r>
            <a:endParaRPr sz="1665">
              <a:latin typeface="Times New Roman"/>
              <a:ea typeface="Times New Roman"/>
              <a:cs typeface="Times New Roman"/>
              <a:sym typeface="Times New Roman"/>
            </a:endParaRPr>
          </a:p>
          <a:p>
            <a:pPr marL="457200" lvl="0" indent="-334327" algn="l" rtl="0">
              <a:lnSpc>
                <a:spcPct val="105000"/>
              </a:lnSpc>
              <a:spcBef>
                <a:spcPts val="0"/>
              </a:spcBef>
              <a:spcAft>
                <a:spcPts val="0"/>
              </a:spcAft>
              <a:buSzPts val="1665"/>
              <a:buFont typeface="Times New Roman"/>
              <a:buAutoNum type="alphaLcPeriod"/>
            </a:pPr>
            <a:r>
              <a:rPr lang="en" sz="1665">
                <a:latin typeface="Times New Roman"/>
                <a:ea typeface="Times New Roman"/>
                <a:cs typeface="Times New Roman"/>
                <a:sym typeface="Times New Roman"/>
              </a:rPr>
              <a:t>Obligations of the employer</a:t>
            </a:r>
            <a:endParaRPr sz="1665">
              <a:latin typeface="Times New Roman"/>
              <a:ea typeface="Times New Roman"/>
              <a:cs typeface="Times New Roman"/>
              <a:sym typeface="Times New Roman"/>
            </a:endParaRPr>
          </a:p>
          <a:p>
            <a:pPr marL="457200" lvl="0" indent="-334327" algn="l" rtl="0">
              <a:lnSpc>
                <a:spcPct val="105000"/>
              </a:lnSpc>
              <a:spcBef>
                <a:spcPts val="0"/>
              </a:spcBef>
              <a:spcAft>
                <a:spcPts val="0"/>
              </a:spcAft>
              <a:buSzPts val="1665"/>
              <a:buFont typeface="Times New Roman"/>
              <a:buAutoNum type="alphaLcPeriod"/>
            </a:pPr>
            <a:r>
              <a:rPr lang="en" sz="1665">
                <a:latin typeface="Times New Roman"/>
                <a:ea typeface="Times New Roman"/>
                <a:cs typeface="Times New Roman"/>
                <a:sym typeface="Times New Roman"/>
              </a:rPr>
              <a:t>Functions of the participation committee</a:t>
            </a:r>
            <a:endParaRPr sz="1665">
              <a:latin typeface="Times New Roman"/>
              <a:ea typeface="Times New Roman"/>
              <a:cs typeface="Times New Roman"/>
              <a:sym typeface="Times New Roman"/>
            </a:endParaRPr>
          </a:p>
          <a:p>
            <a:pPr marL="457200" lvl="0" indent="-334327" algn="l" rtl="0">
              <a:lnSpc>
                <a:spcPct val="105000"/>
              </a:lnSpc>
              <a:spcBef>
                <a:spcPts val="0"/>
              </a:spcBef>
              <a:spcAft>
                <a:spcPts val="0"/>
              </a:spcAft>
              <a:buSzPts val="1665"/>
              <a:buFont typeface="Times New Roman"/>
              <a:buAutoNum type="alphaLcPeriod"/>
            </a:pPr>
            <a:r>
              <a:rPr lang="en" sz="1665">
                <a:latin typeface="Times New Roman"/>
                <a:ea typeface="Times New Roman"/>
                <a:cs typeface="Times New Roman"/>
                <a:sym typeface="Times New Roman"/>
              </a:rPr>
              <a:t>Meetings of participation committee</a:t>
            </a:r>
            <a:endParaRPr sz="1665">
              <a:latin typeface="Times New Roman"/>
              <a:ea typeface="Times New Roman"/>
              <a:cs typeface="Times New Roman"/>
              <a:sym typeface="Times New Roman"/>
            </a:endParaRPr>
          </a:p>
          <a:p>
            <a:pPr marL="457200" lvl="0" indent="-334327" algn="l" rtl="0">
              <a:lnSpc>
                <a:spcPct val="105000"/>
              </a:lnSpc>
              <a:spcBef>
                <a:spcPts val="0"/>
              </a:spcBef>
              <a:spcAft>
                <a:spcPts val="0"/>
              </a:spcAft>
              <a:buSzPts val="1665"/>
              <a:buFont typeface="Times New Roman"/>
              <a:buAutoNum type="alphaLcPeriod"/>
            </a:pPr>
            <a:r>
              <a:rPr lang="en" sz="1665">
                <a:latin typeface="Times New Roman"/>
                <a:ea typeface="Times New Roman"/>
                <a:cs typeface="Times New Roman"/>
                <a:sym typeface="Times New Roman"/>
              </a:rPr>
              <a:t>Implementation and recommendation of participation committee</a:t>
            </a:r>
            <a:endParaRPr sz="1665">
              <a:latin typeface="Times New Roman"/>
              <a:ea typeface="Times New Roman"/>
              <a:cs typeface="Times New Roman"/>
              <a:sym typeface="Times New Roman"/>
            </a:endParaRPr>
          </a:p>
        </p:txBody>
      </p:sp>
      <p:sp>
        <p:nvSpPr>
          <p:cNvPr id="89" name="Google Shape;89;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93"/>
        <p:cNvGrpSpPr/>
        <p:nvPr/>
      </p:nvGrpSpPr>
      <p:grpSpPr>
        <a:xfrm>
          <a:off x="0" y="0"/>
          <a:ext cx="0" cy="0"/>
          <a:chOff x="0" y="0"/>
          <a:chExt cx="0" cy="0"/>
        </a:xfrm>
      </p:grpSpPr>
      <p:pic>
        <p:nvPicPr>
          <p:cNvPr id="94" name="Google Shape;94;p18" title="5.jpg"/>
          <p:cNvPicPr preferRelativeResize="0"/>
          <p:nvPr/>
        </p:nvPicPr>
        <p:blipFill>
          <a:blip r:embed="rId3">
            <a:alphaModFix/>
          </a:blip>
          <a:stretch>
            <a:fillRect/>
          </a:stretch>
        </p:blipFill>
        <p:spPr>
          <a:xfrm>
            <a:off x="2465800" y="941525"/>
            <a:ext cx="4600665" cy="3459025"/>
          </a:xfrm>
          <a:prstGeom prst="rect">
            <a:avLst/>
          </a:prstGeom>
          <a:noFill/>
          <a:ln>
            <a:noFill/>
          </a:ln>
        </p:spPr>
      </p:pic>
      <p:sp>
        <p:nvSpPr>
          <p:cNvPr id="95" name="Google Shape;95;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96" name="Google Shape;96;p18"/>
          <p:cNvSpPr txBox="1"/>
          <p:nvPr/>
        </p:nvSpPr>
        <p:spPr>
          <a:xfrm>
            <a:off x="3990350" y="4482375"/>
            <a:ext cx="4668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Times New Roman"/>
                <a:ea typeface="Times New Roman"/>
                <a:cs typeface="Times New Roman"/>
                <a:sym typeface="Times New Roman"/>
              </a:rPr>
              <a:t>Img : Two brick labors are in a brickfield</a:t>
            </a:r>
            <a:endParaRPr sz="1800">
              <a:solidFill>
                <a:schemeClr val="dk2"/>
              </a:solidFill>
              <a:latin typeface="Times New Roman"/>
              <a:ea typeface="Times New Roman"/>
              <a:cs typeface="Times New Roman"/>
              <a:sym typeface="Times New Roman"/>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5A6BD"/>
        </a:solidFill>
        <a:effectLst/>
      </p:bgPr>
    </p:bg>
    <p:spTree>
      <p:nvGrpSpPr>
        <p:cNvPr id="1" name="Shape 100"/>
        <p:cNvGrpSpPr/>
        <p:nvPr/>
      </p:nvGrpSpPr>
      <p:grpSpPr>
        <a:xfrm>
          <a:off x="0" y="0"/>
          <a:ext cx="0" cy="0"/>
          <a:chOff x="0" y="0"/>
          <a:chExt cx="0" cy="0"/>
        </a:xfrm>
      </p:grpSpPr>
      <p:pic>
        <p:nvPicPr>
          <p:cNvPr id="101" name="Google Shape;101;p19" title="7.jpg"/>
          <p:cNvPicPr preferRelativeResize="0"/>
          <p:nvPr/>
        </p:nvPicPr>
        <p:blipFill>
          <a:blip r:embed="rId3">
            <a:alphaModFix/>
          </a:blip>
          <a:stretch>
            <a:fillRect/>
          </a:stretch>
        </p:blipFill>
        <p:spPr>
          <a:xfrm>
            <a:off x="2152650" y="957275"/>
            <a:ext cx="5005175" cy="3438725"/>
          </a:xfrm>
          <a:prstGeom prst="rect">
            <a:avLst/>
          </a:prstGeom>
          <a:noFill/>
          <a:ln>
            <a:noFill/>
          </a:ln>
        </p:spPr>
      </p:pic>
      <p:sp>
        <p:nvSpPr>
          <p:cNvPr id="102" name="Google Shape;102;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03" name="Google Shape;103;p19"/>
          <p:cNvSpPr txBox="1"/>
          <p:nvPr/>
        </p:nvSpPr>
        <p:spPr>
          <a:xfrm>
            <a:off x="3990350" y="4482375"/>
            <a:ext cx="4668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Times New Roman"/>
                <a:ea typeface="Times New Roman"/>
                <a:cs typeface="Times New Roman"/>
                <a:sym typeface="Times New Roman"/>
              </a:rPr>
              <a:t>Img : A group of people are protesting</a:t>
            </a:r>
            <a:endParaRPr sz="1800">
              <a:solidFill>
                <a:schemeClr val="dk2"/>
              </a:solidFill>
              <a:latin typeface="Times New Roman"/>
              <a:ea typeface="Times New Roman"/>
              <a:cs typeface="Times New Roman"/>
              <a:sym typeface="Times New Roman"/>
            </a:endParaRPr>
          </a:p>
        </p:txBody>
      </p:sp>
    </p:spTree>
  </p:cSld>
  <p:clrMapOvr>
    <a:masterClrMapping/>
  </p:clrMapOvr>
  <p:transition spd="med">
    <p:push dir="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Arial"/>
                <a:ea typeface="Arial"/>
                <a:cs typeface="Arial"/>
                <a:sym typeface="Arial"/>
              </a:rPr>
              <a:t>CONCLUSION</a:t>
            </a:r>
            <a:endParaRPr b="1">
              <a:latin typeface="Arial"/>
              <a:ea typeface="Arial"/>
              <a:cs typeface="Arial"/>
              <a:sym typeface="Arial"/>
            </a:endParaRPr>
          </a:p>
        </p:txBody>
      </p:sp>
      <p:sp>
        <p:nvSpPr>
          <p:cNvPr id="109" name="Google Shape;109;p20"/>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sz="2000">
                <a:latin typeface="Times New Roman"/>
                <a:ea typeface="Times New Roman"/>
                <a:cs typeface="Times New Roman"/>
                <a:sym typeface="Times New Roman"/>
              </a:rPr>
              <a:t>The successful implementation of a collective branding agreement (CBA) is frequently dependent on the active and transparent engagement of the representative committee.</a:t>
            </a:r>
            <a:endParaRPr sz="200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2"/>
              </a:buClr>
              <a:buSzPts val="1100"/>
              <a:buFont typeface="Arial"/>
              <a:buNone/>
            </a:pPr>
            <a:r>
              <a:rPr lang="en" sz="2000">
                <a:latin typeface="Times New Roman"/>
                <a:ea typeface="Times New Roman"/>
                <a:cs typeface="Times New Roman"/>
                <a:sym typeface="Times New Roman"/>
              </a:rPr>
              <a:t>The committee, which is normally made up of representatives from the board of labor and management, plays an important role in negotiating equitable and sustainable conditions. Their engagement ensures that multiple perspectives are explored, resulting in agreements that respect the interests of all stakeholders. Effective involvement develops trust, promotes industrial harmony, and contributes to the long-term enforcement and interpretation of the CBA.</a:t>
            </a:r>
            <a:endParaRPr sz="2000">
              <a:latin typeface="Times New Roman"/>
              <a:ea typeface="Times New Roman"/>
              <a:cs typeface="Times New Roman"/>
              <a:sym typeface="Times New Roman"/>
            </a:endParaRPr>
          </a:p>
        </p:txBody>
      </p:sp>
      <p:sp>
        <p:nvSpPr>
          <p:cNvPr id="110" name="Google Shape;110;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1"/>
          <p:cNvPicPr preferRelativeResize="0"/>
          <p:nvPr/>
        </p:nvPicPr>
        <p:blipFill rotWithShape="1">
          <a:blip r:embed="rId3">
            <a:alphaModFix/>
          </a:blip>
          <a:srcRect b="25188"/>
          <a:stretch/>
        </p:blipFill>
        <p:spPr>
          <a:xfrm>
            <a:off x="2107800" y="355700"/>
            <a:ext cx="4440800" cy="4169276"/>
          </a:xfrm>
          <a:prstGeom prst="rect">
            <a:avLst/>
          </a:prstGeom>
          <a:noFill/>
          <a:ln>
            <a:noFill/>
          </a:ln>
        </p:spPr>
      </p:pic>
    </p:spTree>
  </p:cSld>
  <p:clrMapOvr>
    <a:masterClrMapping/>
  </p:clrMapOvr>
  <p:transition spd="med">
    <p:fade/>
  </p:transition>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On-screen Show (16:9)</PresentationFormat>
  <Paragraphs>62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Montserrat</vt:lpstr>
      <vt:lpstr>Arial</vt:lpstr>
      <vt:lpstr>Oswald</vt:lpstr>
      <vt:lpstr>Times New Roman</vt:lpstr>
      <vt:lpstr>Playfair Display</vt:lpstr>
      <vt:lpstr>Pop</vt:lpstr>
      <vt:lpstr>COLLECTIVE BARGAIN AGENT FUNCTIONS</vt:lpstr>
      <vt:lpstr>INTRODUCTION OF CBA</vt:lpstr>
      <vt:lpstr>POWERS AND FUNCTIONS OF CBA</vt:lpstr>
      <vt:lpstr>PowerPoint Presentation</vt:lpstr>
      <vt:lpstr>PARTICIPATION OF THE COMMITTEE</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Nishat Tasnim Alvi</dc:creator>
  <cp:lastModifiedBy>Nishat Tasnim Alvi</cp:lastModifiedBy>
  <cp:revision>1</cp:revision>
  <dcterms:modified xsi:type="dcterms:W3CDTF">2025-04-21T11:06:42Z</dcterms:modified>
</cp:coreProperties>
</file>