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241D255D-92D2-46D3-99F8-B5EFC9979DEC}" type="datetimeFigureOut">
              <a:rPr lang="en-US" smtClean="0"/>
              <a:t>4/26/2025</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2A95CA78-B0DC-42AC-A23B-85D51577F078}" type="slidenum">
              <a:rPr lang="en-US" smtClean="0"/>
              <a:t>‹#›</a:t>
            </a:fld>
            <a:endParaRPr lang="en-US"/>
          </a:p>
        </p:txBody>
      </p:sp>
    </p:spTree>
    <p:extLst>
      <p:ext uri="{BB962C8B-B14F-4D97-AF65-F5344CB8AC3E}">
        <p14:creationId xmlns:p14="http://schemas.microsoft.com/office/powerpoint/2010/main" val="788562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1D255D-92D2-46D3-99F8-B5EFC9979DEC}" type="datetimeFigureOut">
              <a:rPr lang="en-US" smtClean="0"/>
              <a:t>4/26/2025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95CA78-B0DC-42AC-A23B-85D51577F078}" type="slidenum">
              <a:rPr lang="en-US" smtClean="0"/>
              <a:t>‹#›</a:t>
            </a:fld>
            <a:endParaRPr lang="en-US"/>
          </a:p>
        </p:txBody>
      </p:sp>
    </p:spTree>
    <p:extLst>
      <p:ext uri="{BB962C8B-B14F-4D97-AF65-F5344CB8AC3E}">
        <p14:creationId xmlns:p14="http://schemas.microsoft.com/office/powerpoint/2010/main" val="3119179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241D255D-92D2-46D3-99F8-B5EFC9979DEC}" type="datetimeFigureOut">
              <a:rPr lang="en-US" smtClean="0"/>
              <a:t>4/26/2025</a:t>
            </a:fld>
            <a:endParaRPr lang="en-US"/>
          </a:p>
        </p:txBody>
      </p:sp>
      <p:sp>
        <p:nvSpPr>
          <p:cNvPr id="5" name="Footer Placeholder 4"/>
          <p:cNvSpPr>
            <a:spLocks noGrp="1"/>
          </p:cNvSpPr>
          <p:nvPr>
            <p:ph type="ftr" sz="quarter" idx="11"/>
          </p:nvPr>
        </p:nvSpPr>
        <p:spPr>
          <a:xfrm>
            <a:off x="804672" y="6227064"/>
            <a:ext cx="10588752" cy="320040"/>
          </a:xfrm>
        </p:spPr>
        <p:txBody>
          <a:body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2A95CA78-B0DC-42AC-A23B-85D51577F078}" type="slidenum">
              <a:rPr lang="en-US" smtClean="0"/>
              <a:t>‹#›</a:t>
            </a:fld>
            <a:endParaRPr lang="en-US"/>
          </a:p>
        </p:txBody>
      </p:sp>
    </p:spTree>
    <p:extLst>
      <p:ext uri="{BB962C8B-B14F-4D97-AF65-F5344CB8AC3E}">
        <p14:creationId xmlns:p14="http://schemas.microsoft.com/office/powerpoint/2010/main" val="3193618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1D255D-92D2-46D3-99F8-B5EFC9979DEC}" type="datetimeFigureOut">
              <a:rPr lang="en-US" smtClean="0"/>
              <a:t>4/26/2025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95CA78-B0DC-42AC-A23B-85D51577F078}" type="slidenum">
              <a:rPr lang="en-US" smtClean="0"/>
              <a:t>‹#›</a:t>
            </a:fld>
            <a:endParaRPr lang="en-US"/>
          </a:p>
        </p:txBody>
      </p:sp>
    </p:spTree>
    <p:extLst>
      <p:ext uri="{BB962C8B-B14F-4D97-AF65-F5344CB8AC3E}">
        <p14:creationId xmlns:p14="http://schemas.microsoft.com/office/powerpoint/2010/main" val="3534616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04672" y="320040"/>
            <a:ext cx="3657600" cy="320040"/>
          </a:xfrm>
        </p:spPr>
        <p:txBody>
          <a:bodyPr/>
          <a:lstStyle/>
          <a:p>
            <a:fld id="{241D255D-92D2-46D3-99F8-B5EFC9979DEC}" type="datetimeFigureOut">
              <a:rPr lang="en-US" smtClean="0"/>
              <a:t>4/26/2025</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2A95CA78-B0DC-42AC-A23B-85D51577F078}" type="slidenum">
              <a:rPr lang="en-US" smtClean="0"/>
              <a:t>‹#›</a:t>
            </a:fld>
            <a:endParaRPr lang="en-US"/>
          </a:p>
        </p:txBody>
      </p:sp>
    </p:spTree>
    <p:extLst>
      <p:ext uri="{BB962C8B-B14F-4D97-AF65-F5344CB8AC3E}">
        <p14:creationId xmlns:p14="http://schemas.microsoft.com/office/powerpoint/2010/main" val="3097715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241D255D-92D2-46D3-99F8-B5EFC9979DEC}" type="datetimeFigureOut">
              <a:rPr lang="en-US" smtClean="0"/>
              <a:t>4/26/2025</a:t>
            </a:fld>
            <a:endParaRPr lang="en-US"/>
          </a:p>
        </p:txBody>
      </p:sp>
      <p:sp>
        <p:nvSpPr>
          <p:cNvPr id="6" name="Footer Placeholder 5"/>
          <p:cNvSpPr>
            <a:spLocks noGrp="1"/>
          </p:cNvSpPr>
          <p:nvPr>
            <p:ph type="ftr" sz="quarter" idx="11"/>
          </p:nvPr>
        </p:nvSpPr>
        <p:spPr>
          <a:xfrm>
            <a:off x="804672" y="6227064"/>
            <a:ext cx="10588752" cy="320040"/>
          </a:xfrm>
        </p:spPr>
        <p:txBody>
          <a:bodyPr/>
          <a:lstStyle/>
          <a:p>
            <a:endParaRPr lang="en-US"/>
          </a:p>
        </p:txBody>
      </p:sp>
      <p:sp>
        <p:nvSpPr>
          <p:cNvPr id="7" name="Slide Number Placeholder 6"/>
          <p:cNvSpPr>
            <a:spLocks noGrp="1"/>
          </p:cNvSpPr>
          <p:nvPr>
            <p:ph type="sldNum" sz="quarter" idx="12"/>
          </p:nvPr>
        </p:nvSpPr>
        <p:spPr>
          <a:xfrm>
            <a:off x="10469880" y="320040"/>
            <a:ext cx="914400" cy="320040"/>
          </a:xfrm>
        </p:spPr>
        <p:txBody>
          <a:bodyPr/>
          <a:lstStyle/>
          <a:p>
            <a:fld id="{2A95CA78-B0DC-42AC-A23B-85D51577F078}" type="slidenum">
              <a:rPr lang="en-US" smtClean="0"/>
              <a:t>‹#›</a:t>
            </a:fld>
            <a:endParaRPr lang="en-US"/>
          </a:p>
        </p:txBody>
      </p:sp>
    </p:spTree>
    <p:extLst>
      <p:ext uri="{BB962C8B-B14F-4D97-AF65-F5344CB8AC3E}">
        <p14:creationId xmlns:p14="http://schemas.microsoft.com/office/powerpoint/2010/main" val="2711057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241D255D-92D2-46D3-99F8-B5EFC9979DEC}" type="datetimeFigureOut">
              <a:rPr lang="en-US" smtClean="0"/>
              <a:t>4/26/2025</a:t>
            </a:fld>
            <a:endParaRPr lang="en-US"/>
          </a:p>
        </p:txBody>
      </p:sp>
      <p:sp>
        <p:nvSpPr>
          <p:cNvPr id="8" name="Footer Placeholder 7"/>
          <p:cNvSpPr>
            <a:spLocks noGrp="1"/>
          </p:cNvSpPr>
          <p:nvPr>
            <p:ph type="ftr" sz="quarter" idx="11"/>
          </p:nvPr>
        </p:nvSpPr>
        <p:spPr>
          <a:xfrm>
            <a:off x="804672" y="6227064"/>
            <a:ext cx="10588752" cy="320040"/>
          </a:xfrm>
        </p:spPr>
        <p:txBody>
          <a:bodyPr/>
          <a:lstStyle/>
          <a:p>
            <a:endParaRPr lang="en-US"/>
          </a:p>
        </p:txBody>
      </p:sp>
      <p:sp>
        <p:nvSpPr>
          <p:cNvPr id="9" name="Slide Number Placeholder 8"/>
          <p:cNvSpPr>
            <a:spLocks noGrp="1"/>
          </p:cNvSpPr>
          <p:nvPr>
            <p:ph type="sldNum" sz="quarter" idx="12"/>
          </p:nvPr>
        </p:nvSpPr>
        <p:spPr>
          <a:xfrm>
            <a:off x="10469880" y="320040"/>
            <a:ext cx="914400" cy="320040"/>
          </a:xfrm>
        </p:spPr>
        <p:txBody>
          <a:bodyPr/>
          <a:lstStyle/>
          <a:p>
            <a:fld id="{2A95CA78-B0DC-42AC-A23B-85D51577F078}" type="slidenum">
              <a:rPr lang="en-US" smtClean="0"/>
              <a:t>‹#›</a:t>
            </a:fld>
            <a:endParaRPr lang="en-US"/>
          </a:p>
        </p:txBody>
      </p:sp>
    </p:spTree>
    <p:extLst>
      <p:ext uri="{BB962C8B-B14F-4D97-AF65-F5344CB8AC3E}">
        <p14:creationId xmlns:p14="http://schemas.microsoft.com/office/powerpoint/2010/main" val="399236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41D255D-92D2-46D3-99F8-B5EFC9979DEC}" type="datetimeFigureOut">
              <a:rPr lang="en-US" smtClean="0"/>
              <a:t>4/26/2025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95CA78-B0DC-42AC-A23B-85D51577F078}" type="slidenum">
              <a:rPr lang="en-US" smtClean="0"/>
              <a:t>‹#›</a:t>
            </a:fld>
            <a:endParaRPr lang="en-US"/>
          </a:p>
        </p:txBody>
      </p:sp>
    </p:spTree>
    <p:extLst>
      <p:ext uri="{BB962C8B-B14F-4D97-AF65-F5344CB8AC3E}">
        <p14:creationId xmlns:p14="http://schemas.microsoft.com/office/powerpoint/2010/main" val="133639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241D255D-92D2-46D3-99F8-B5EFC9979DEC}" type="datetimeFigureOut">
              <a:rPr lang="en-US" smtClean="0"/>
              <a:t>4/26/2025</a:t>
            </a:fld>
            <a:endParaRPr lang="en-US"/>
          </a:p>
        </p:txBody>
      </p:sp>
      <p:sp>
        <p:nvSpPr>
          <p:cNvPr id="3" name="Footer Placeholder 2"/>
          <p:cNvSpPr>
            <a:spLocks noGrp="1"/>
          </p:cNvSpPr>
          <p:nvPr>
            <p:ph type="ftr" sz="quarter" idx="11"/>
          </p:nvPr>
        </p:nvSpPr>
        <p:spPr>
          <a:xfrm>
            <a:off x="804672" y="6227064"/>
            <a:ext cx="10588752" cy="320040"/>
          </a:xfrm>
        </p:spPr>
        <p:txBody>
          <a:bodyPr/>
          <a:lstStyle/>
          <a:p>
            <a:endParaRPr lang="en-US"/>
          </a:p>
        </p:txBody>
      </p:sp>
      <p:sp>
        <p:nvSpPr>
          <p:cNvPr id="4" name="Slide Number Placeholder 3"/>
          <p:cNvSpPr>
            <a:spLocks noGrp="1"/>
          </p:cNvSpPr>
          <p:nvPr>
            <p:ph type="sldNum" sz="quarter" idx="12"/>
          </p:nvPr>
        </p:nvSpPr>
        <p:spPr>
          <a:xfrm>
            <a:off x="10469880" y="320040"/>
            <a:ext cx="914400" cy="320040"/>
          </a:xfrm>
        </p:spPr>
        <p:txBody>
          <a:bodyPr/>
          <a:lstStyle/>
          <a:p>
            <a:fld id="{2A95CA78-B0DC-42AC-A23B-85D51577F078}" type="slidenum">
              <a:rPr lang="en-US" smtClean="0"/>
              <a:t>‹#›</a:t>
            </a:fld>
            <a:endParaRPr lang="en-US"/>
          </a:p>
        </p:txBody>
      </p:sp>
    </p:spTree>
    <p:extLst>
      <p:ext uri="{BB962C8B-B14F-4D97-AF65-F5344CB8AC3E}">
        <p14:creationId xmlns:p14="http://schemas.microsoft.com/office/powerpoint/2010/main" val="2597498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41D255D-92D2-46D3-99F8-B5EFC9979DEC}" type="datetimeFigureOut">
              <a:rPr lang="en-US" smtClean="0"/>
              <a:t>4/26/2025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95CA78-B0DC-42AC-A23B-85D51577F078}" type="slidenum">
              <a:rPr lang="en-US" smtClean="0"/>
              <a:t>‹#›</a:t>
            </a:fld>
            <a:endParaRPr lang="en-US"/>
          </a:p>
        </p:txBody>
      </p:sp>
    </p:spTree>
    <p:extLst>
      <p:ext uri="{BB962C8B-B14F-4D97-AF65-F5344CB8AC3E}">
        <p14:creationId xmlns:p14="http://schemas.microsoft.com/office/powerpoint/2010/main" val="3338928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04672" y="320040"/>
            <a:ext cx="3657600" cy="320040"/>
          </a:xfrm>
        </p:spPr>
        <p:txBody>
          <a:bodyPr/>
          <a:lstStyle/>
          <a:p>
            <a:fld id="{241D255D-92D2-46D3-99F8-B5EFC9979DEC}" type="datetimeFigureOut">
              <a:rPr lang="en-US" smtClean="0"/>
              <a:t>4/26/2025</a:t>
            </a:fld>
            <a:endParaRPr lang="en-US"/>
          </a:p>
        </p:txBody>
      </p:sp>
      <p:sp>
        <p:nvSpPr>
          <p:cNvPr id="6" name="Footer Placeholder 5"/>
          <p:cNvSpPr>
            <a:spLocks noGrp="1"/>
          </p:cNvSpPr>
          <p:nvPr>
            <p:ph type="ftr" sz="quarter" idx="11"/>
          </p:nvPr>
        </p:nvSpPr>
        <p:spPr>
          <a:xfrm>
            <a:off x="804672" y="6227064"/>
            <a:ext cx="5942203" cy="320040"/>
          </a:xfrm>
        </p:spPr>
        <p:txBody>
          <a:bodyPr/>
          <a:lstStyle/>
          <a:p>
            <a:endParaRPr lang="en-US"/>
          </a:p>
        </p:txBody>
      </p:sp>
      <p:sp>
        <p:nvSpPr>
          <p:cNvPr id="7" name="Slide Number Placeholder 6"/>
          <p:cNvSpPr>
            <a:spLocks noGrp="1"/>
          </p:cNvSpPr>
          <p:nvPr>
            <p:ph type="sldNum" sz="quarter" idx="12"/>
          </p:nvPr>
        </p:nvSpPr>
        <p:spPr>
          <a:xfrm>
            <a:off x="5828377" y="320040"/>
            <a:ext cx="914400" cy="320040"/>
          </a:xfrm>
        </p:spPr>
        <p:txBody>
          <a:bodyPr/>
          <a:lstStyle/>
          <a:p>
            <a:fld id="{2A95CA78-B0DC-42AC-A23B-85D51577F078}" type="slidenum">
              <a:rPr lang="en-US" smtClean="0"/>
              <a:t>‹#›</a:t>
            </a:fld>
            <a:endParaRPr lang="en-US"/>
          </a:p>
        </p:txBody>
      </p:sp>
    </p:spTree>
    <p:extLst>
      <p:ext uri="{BB962C8B-B14F-4D97-AF65-F5344CB8AC3E}">
        <p14:creationId xmlns:p14="http://schemas.microsoft.com/office/powerpoint/2010/main" val="45528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241D255D-92D2-46D3-99F8-B5EFC9979DEC}" type="datetimeFigureOut">
              <a:rPr lang="en-US" smtClean="0"/>
              <a:t>4/26/2025</a:t>
            </a:fld>
            <a:endParaRPr lang="en-US"/>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2A95CA78-B0DC-42AC-A23B-85D51577F078}" type="slidenum">
              <a:rPr lang="en-US" smtClean="0"/>
              <a:t>‹#›</a:t>
            </a:fld>
            <a:endParaRPr lang="en-US"/>
          </a:p>
        </p:txBody>
      </p:sp>
    </p:spTree>
    <p:extLst>
      <p:ext uri="{BB962C8B-B14F-4D97-AF65-F5344CB8AC3E}">
        <p14:creationId xmlns:p14="http://schemas.microsoft.com/office/powerpoint/2010/main" val="152348674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42000">
              <a:srgbClr val="FFFF00">
                <a:alpha val="61000"/>
                <a:lumMod val="43000"/>
                <a:lumOff val="57000"/>
              </a:srgb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83092" y="3405772"/>
            <a:ext cx="6428445" cy="1810636"/>
          </a:xfrm>
        </p:spPr>
        <p:txBody>
          <a:bodyPr>
            <a:noAutofit/>
          </a:bodyPr>
          <a:lstStyle/>
          <a:p>
            <a:r>
              <a:rPr lang="en-US" sz="2000" dirty="0">
                <a:solidFill>
                  <a:srgbClr val="002060"/>
                </a:solidFill>
                <a:latin typeface="Arial Black" panose="020B0A04020102020204" pitchFamily="34" charset="0"/>
                <a:cs typeface="Times New Roman" panose="02020603050405020304" pitchFamily="18" charset="0"/>
              </a:rPr>
              <a:t>SUBMITTED TO: MS FARZANA AKTHER</a:t>
            </a:r>
            <a:br>
              <a:rPr lang="en-US" sz="2000" dirty="0">
                <a:solidFill>
                  <a:srgbClr val="002060"/>
                </a:solidFill>
                <a:latin typeface="Arial Black" panose="020B0A04020102020204" pitchFamily="34" charset="0"/>
                <a:cs typeface="Times New Roman" panose="02020603050405020304" pitchFamily="18" charset="0"/>
              </a:rPr>
            </a:br>
            <a:r>
              <a:rPr lang="en-US" sz="2000" dirty="0">
                <a:solidFill>
                  <a:srgbClr val="002060"/>
                </a:solidFill>
                <a:latin typeface="Arial Black" panose="020B0A04020102020204" pitchFamily="34" charset="0"/>
                <a:cs typeface="Times New Roman" panose="02020603050405020304" pitchFamily="18" charset="0"/>
              </a:rPr>
              <a:t>DESIGNATION: ASSISTANT PROFESSOR</a:t>
            </a:r>
            <a:br>
              <a:rPr lang="en-US" sz="2000" dirty="0">
                <a:solidFill>
                  <a:srgbClr val="002060"/>
                </a:solidFill>
                <a:latin typeface="Arial Black" panose="020B0A04020102020204" pitchFamily="34" charset="0"/>
                <a:cs typeface="Times New Roman" panose="02020603050405020304" pitchFamily="18" charset="0"/>
              </a:rPr>
            </a:br>
            <a:r>
              <a:rPr lang="en-US" sz="2000" dirty="0">
                <a:solidFill>
                  <a:srgbClr val="002060"/>
                </a:solidFill>
                <a:latin typeface="Arial Black" panose="020B0A04020102020204" pitchFamily="34" charset="0"/>
                <a:cs typeface="Times New Roman" panose="02020603050405020304" pitchFamily="18" charset="0"/>
              </a:rPr>
              <a:t/>
            </a:r>
            <a:br>
              <a:rPr lang="en-US" sz="2000" dirty="0">
                <a:solidFill>
                  <a:srgbClr val="002060"/>
                </a:solidFill>
                <a:latin typeface="Arial Black" panose="020B0A04020102020204" pitchFamily="34" charset="0"/>
                <a:cs typeface="Times New Roman" panose="02020603050405020304" pitchFamily="18" charset="0"/>
              </a:rPr>
            </a:br>
            <a:r>
              <a:rPr lang="en-US" sz="2000" dirty="0">
                <a:solidFill>
                  <a:srgbClr val="002060"/>
                </a:solidFill>
                <a:latin typeface="Arial Black" panose="020B0A04020102020204" pitchFamily="34" charset="0"/>
                <a:cs typeface="Times New Roman" panose="02020603050405020304" pitchFamily="18" charset="0"/>
              </a:rPr>
              <a:t>COURSE CODE: COMPANIES </a:t>
            </a:r>
            <a:r>
              <a:rPr lang="en-US" sz="2000" dirty="0" smtClean="0">
                <a:solidFill>
                  <a:srgbClr val="002060"/>
                </a:solidFill>
                <a:latin typeface="Arial Black" panose="020B0A04020102020204" pitchFamily="34" charset="0"/>
                <a:cs typeface="Times New Roman" panose="02020603050405020304" pitchFamily="18" charset="0"/>
              </a:rPr>
              <a:t>AND </a:t>
            </a:r>
            <a:r>
              <a:rPr lang="en-US" sz="2000" dirty="0">
                <a:solidFill>
                  <a:srgbClr val="002060"/>
                </a:solidFill>
                <a:latin typeface="Arial Black" panose="020B0A04020102020204" pitchFamily="34" charset="0"/>
                <a:cs typeface="Times New Roman" panose="02020603050405020304" pitchFamily="18" charset="0"/>
              </a:rPr>
              <a:t>SECURITIES </a:t>
            </a:r>
            <a:r>
              <a:rPr lang="en-US" sz="2000" dirty="0" smtClean="0">
                <a:solidFill>
                  <a:srgbClr val="002060"/>
                </a:solidFill>
                <a:latin typeface="Arial Black" panose="020B0A04020102020204" pitchFamily="34" charset="0"/>
                <a:cs typeface="Times New Roman" panose="02020603050405020304" pitchFamily="18" charset="0"/>
              </a:rPr>
              <a:t>LAW</a:t>
            </a:r>
            <a:r>
              <a:rPr lang="en-US" sz="2000" dirty="0">
                <a:solidFill>
                  <a:srgbClr val="002060"/>
                </a:solidFill>
                <a:latin typeface="Arial Black" panose="020B0A04020102020204" pitchFamily="34" charset="0"/>
                <a:cs typeface="Times New Roman" panose="02020603050405020304" pitchFamily="18" charset="0"/>
              </a:rPr>
              <a:t/>
            </a:r>
            <a:br>
              <a:rPr lang="en-US" sz="2000" dirty="0">
                <a:solidFill>
                  <a:srgbClr val="002060"/>
                </a:solidFill>
                <a:latin typeface="Arial Black" panose="020B0A04020102020204" pitchFamily="34" charset="0"/>
                <a:cs typeface="Times New Roman" panose="02020603050405020304" pitchFamily="18" charset="0"/>
              </a:rPr>
            </a:br>
            <a:r>
              <a:rPr lang="en-US" sz="2000" dirty="0">
                <a:solidFill>
                  <a:srgbClr val="002060"/>
                </a:solidFill>
                <a:latin typeface="Arial Black" panose="020B0A04020102020204" pitchFamily="34" charset="0"/>
                <a:cs typeface="Times New Roman" panose="02020603050405020304" pitchFamily="18" charset="0"/>
              </a:rPr>
              <a:t>COURSE TITLE: LAW-205</a:t>
            </a:r>
            <a:br>
              <a:rPr lang="en-US" sz="2000" dirty="0">
                <a:solidFill>
                  <a:srgbClr val="002060"/>
                </a:solidFill>
                <a:latin typeface="Arial Black" panose="020B0A04020102020204" pitchFamily="34" charset="0"/>
                <a:cs typeface="Times New Roman" panose="02020603050405020304" pitchFamily="18" charset="0"/>
              </a:rPr>
            </a:br>
            <a:r>
              <a:rPr lang="en-US" sz="2000" dirty="0">
                <a:solidFill>
                  <a:srgbClr val="002060"/>
                </a:solidFill>
                <a:latin typeface="Arial Black" panose="020B0A04020102020204" pitchFamily="34" charset="0"/>
                <a:cs typeface="Times New Roman" panose="02020603050405020304" pitchFamily="18" charset="0"/>
              </a:rPr>
              <a:t>DATE OF SUMISSION: 29-04-2025</a:t>
            </a:r>
            <a:br>
              <a:rPr lang="en-US" sz="2000" dirty="0">
                <a:solidFill>
                  <a:srgbClr val="002060"/>
                </a:solidFill>
                <a:latin typeface="Arial Black" panose="020B0A04020102020204" pitchFamily="34" charset="0"/>
                <a:cs typeface="Times New Roman" panose="02020603050405020304" pitchFamily="18" charset="0"/>
              </a:rPr>
            </a:br>
            <a:r>
              <a:rPr lang="en-US" sz="2000" dirty="0">
                <a:solidFill>
                  <a:srgbClr val="002060"/>
                </a:solidFill>
                <a:latin typeface="Arial Black" panose="020B0A04020102020204" pitchFamily="34" charset="0"/>
                <a:cs typeface="Times New Roman" panose="02020603050405020304" pitchFamily="18" charset="0"/>
              </a:rPr>
              <a:t/>
            </a:r>
            <a:br>
              <a:rPr lang="en-US" sz="2000" dirty="0">
                <a:solidFill>
                  <a:srgbClr val="002060"/>
                </a:solidFill>
                <a:latin typeface="Arial Black" panose="020B0A04020102020204" pitchFamily="34" charset="0"/>
                <a:cs typeface="Times New Roman" panose="02020603050405020304" pitchFamily="18" charset="0"/>
              </a:rPr>
            </a:br>
            <a:r>
              <a:rPr lang="en-US" sz="2000" dirty="0">
                <a:solidFill>
                  <a:schemeClr val="accent2">
                    <a:lumMod val="60000"/>
                    <a:lumOff val="40000"/>
                  </a:schemeClr>
                </a:solidFill>
                <a:latin typeface="Arial Black" panose="020B0A04020102020204" pitchFamily="34" charset="0"/>
                <a:cs typeface="Times New Roman" panose="02020603050405020304" pitchFamily="18" charset="0"/>
              </a:rPr>
              <a:t/>
            </a:r>
            <a:br>
              <a:rPr lang="en-US" sz="2000" dirty="0">
                <a:solidFill>
                  <a:schemeClr val="accent2">
                    <a:lumMod val="60000"/>
                    <a:lumOff val="40000"/>
                  </a:schemeClr>
                </a:solidFill>
                <a:latin typeface="Arial Black" panose="020B0A04020102020204" pitchFamily="34" charset="0"/>
                <a:cs typeface="Times New Roman" panose="02020603050405020304" pitchFamily="18" charset="0"/>
              </a:rPr>
            </a:br>
            <a:r>
              <a:rPr lang="en-US" sz="2000" dirty="0">
                <a:solidFill>
                  <a:schemeClr val="accent2">
                    <a:lumMod val="60000"/>
                    <a:lumOff val="40000"/>
                  </a:schemeClr>
                </a:solidFill>
                <a:latin typeface="Arial Black" panose="020B0A04020102020204" pitchFamily="34" charset="0"/>
                <a:cs typeface="Times New Roman" panose="02020603050405020304" pitchFamily="18" charset="0"/>
              </a:rPr>
              <a:t>SUBMITTED BY: NISHAT TASNIM </a:t>
            </a:r>
            <a:r>
              <a:rPr lang="en-US" sz="2000" dirty="0" smtClean="0">
                <a:solidFill>
                  <a:schemeClr val="accent2">
                    <a:lumMod val="60000"/>
                    <a:lumOff val="40000"/>
                  </a:schemeClr>
                </a:solidFill>
                <a:latin typeface="Arial Black" panose="020B0A04020102020204" pitchFamily="34" charset="0"/>
                <a:cs typeface="Times New Roman" panose="02020603050405020304" pitchFamily="18" charset="0"/>
              </a:rPr>
              <a:t>ALVI</a:t>
            </a:r>
            <a:br>
              <a:rPr lang="en-US" sz="2000" dirty="0" smtClean="0">
                <a:solidFill>
                  <a:schemeClr val="accent2">
                    <a:lumMod val="60000"/>
                    <a:lumOff val="40000"/>
                  </a:schemeClr>
                </a:solidFill>
                <a:latin typeface="Arial Black" panose="020B0A04020102020204" pitchFamily="34" charset="0"/>
                <a:cs typeface="Times New Roman" panose="02020603050405020304" pitchFamily="18" charset="0"/>
              </a:rPr>
            </a:br>
            <a:r>
              <a:rPr lang="en-US" sz="2000" dirty="0" smtClean="0">
                <a:solidFill>
                  <a:schemeClr val="accent2">
                    <a:lumMod val="60000"/>
                    <a:lumOff val="40000"/>
                  </a:schemeClr>
                </a:solidFill>
                <a:latin typeface="Arial Black" panose="020B0A04020102020204" pitchFamily="34" charset="0"/>
                <a:cs typeface="Times New Roman" panose="02020603050405020304" pitchFamily="18" charset="0"/>
              </a:rPr>
              <a:t>ID </a:t>
            </a:r>
            <a:r>
              <a:rPr lang="en-US" sz="2000" dirty="0">
                <a:solidFill>
                  <a:schemeClr val="accent2">
                    <a:lumMod val="60000"/>
                    <a:lumOff val="40000"/>
                  </a:schemeClr>
                </a:solidFill>
                <a:latin typeface="Arial Black" panose="020B0A04020102020204" pitchFamily="34" charset="0"/>
                <a:cs typeface="Times New Roman" panose="02020603050405020304" pitchFamily="18" charset="0"/>
              </a:rPr>
              <a:t>NO: 23111014</a:t>
            </a:r>
            <a:br>
              <a:rPr lang="en-US" sz="2000" dirty="0">
                <a:solidFill>
                  <a:schemeClr val="accent2">
                    <a:lumMod val="60000"/>
                    <a:lumOff val="40000"/>
                  </a:schemeClr>
                </a:solidFill>
                <a:latin typeface="Arial Black" panose="020B0A04020102020204" pitchFamily="34" charset="0"/>
                <a:cs typeface="Times New Roman" panose="02020603050405020304" pitchFamily="18" charset="0"/>
              </a:rPr>
            </a:br>
            <a:r>
              <a:rPr lang="en-US" sz="2000" dirty="0">
                <a:solidFill>
                  <a:schemeClr val="accent2">
                    <a:lumMod val="60000"/>
                    <a:lumOff val="40000"/>
                  </a:schemeClr>
                </a:solidFill>
                <a:latin typeface="Arial Black" panose="020B0A04020102020204" pitchFamily="34" charset="0"/>
                <a:cs typeface="Times New Roman" panose="02020603050405020304" pitchFamily="18" charset="0"/>
              </a:rPr>
              <a:t>DEPARTMENT OF LAW AND HUMAN RIGHTS</a:t>
            </a:r>
            <a:endParaRPr lang="en-US" sz="2000" dirty="0">
              <a:solidFill>
                <a:schemeClr val="accent2">
                  <a:lumMod val="60000"/>
                  <a:lumOff val="40000"/>
                </a:schemeClr>
              </a:solidFill>
            </a:endParaRPr>
          </a:p>
        </p:txBody>
      </p:sp>
    </p:spTree>
    <p:extLst>
      <p:ext uri="{BB962C8B-B14F-4D97-AF65-F5344CB8AC3E}">
        <p14:creationId xmlns:p14="http://schemas.microsoft.com/office/powerpoint/2010/main" val="347353997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lumMod val="75000"/>
            <a:alpha val="59000"/>
          </a:schemeClr>
        </a:solidFill>
        <a:effectLst/>
      </p:bgPr>
    </p:bg>
    <p:spTree>
      <p:nvGrpSpPr>
        <p:cNvPr id="1" name=""/>
        <p:cNvGrpSpPr/>
        <p:nvPr/>
      </p:nvGrpSpPr>
      <p:grpSpPr>
        <a:xfrm>
          <a:off x="0" y="0"/>
          <a:ext cx="0" cy="0"/>
          <a:chOff x="0" y="0"/>
          <a:chExt cx="0" cy="0"/>
        </a:xfrm>
      </p:grpSpPr>
      <p:sp>
        <p:nvSpPr>
          <p:cNvPr id="3" name="Arrow: Left-Right 2">
            <a:extLst>
              <a:ext uri="{FF2B5EF4-FFF2-40B4-BE49-F238E27FC236}">
                <a16:creationId xmlns:a16="http://schemas.microsoft.com/office/drawing/2014/main" id="{7F666C13-123D-3561-CF16-CFDACEE56FE3}"/>
              </a:ext>
            </a:extLst>
          </p:cNvPr>
          <p:cNvSpPr/>
          <p:nvPr/>
        </p:nvSpPr>
        <p:spPr>
          <a:xfrm>
            <a:off x="2136323" y="365126"/>
            <a:ext cx="7903028" cy="1752600"/>
          </a:xfrm>
          <a:prstGeom prst="leftRightArrow">
            <a:avLst/>
          </a:prstGeom>
          <a:solidFill>
            <a:schemeClr val="accent4">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Times New Roman" panose="02020603050405020304" pitchFamily="18" charset="0"/>
                <a:cs typeface="Times New Roman" panose="02020603050405020304" pitchFamily="18" charset="0"/>
              </a:rPr>
              <a:t>MOUSHUMI INDUSTIRES </a:t>
            </a:r>
            <a:r>
              <a:rPr lang="en-US" sz="2000" b="1" dirty="0" smtClean="0">
                <a:solidFill>
                  <a:schemeClr val="tx1"/>
                </a:solidFill>
                <a:latin typeface="Times New Roman" panose="02020603050405020304" pitchFamily="18" charset="0"/>
                <a:cs typeface="Times New Roman" panose="02020603050405020304" pitchFamily="18" charset="0"/>
              </a:rPr>
              <a:t>LTD &amp; OTHERS v </a:t>
            </a:r>
            <a:r>
              <a:rPr lang="en-US" sz="2000" b="1" dirty="0">
                <a:solidFill>
                  <a:schemeClr val="tx1"/>
                </a:solidFill>
                <a:latin typeface="Times New Roman" panose="02020603050405020304" pitchFamily="18" charset="0"/>
                <a:cs typeface="Times New Roman" panose="02020603050405020304" pitchFamily="18" charset="0"/>
              </a:rPr>
              <a:t>ASAD AHAD </a:t>
            </a:r>
            <a:r>
              <a:rPr lang="en-US" sz="2000" b="1" dirty="0" smtClean="0">
                <a:solidFill>
                  <a:schemeClr val="tx1"/>
                </a:solidFill>
                <a:latin typeface="Times New Roman" panose="02020603050405020304" pitchFamily="18" charset="0"/>
                <a:cs typeface="Times New Roman" panose="02020603050405020304" pitchFamily="18" charset="0"/>
              </a:rPr>
              <a:t>&amp; </a:t>
            </a:r>
            <a:r>
              <a:rPr lang="en-US" sz="2000" b="1" dirty="0">
                <a:solidFill>
                  <a:schemeClr val="tx1"/>
                </a:solidFill>
                <a:latin typeface="Times New Roman" panose="02020603050405020304" pitchFamily="18" charset="0"/>
                <a:cs typeface="Times New Roman" panose="02020603050405020304" pitchFamily="18" charset="0"/>
              </a:rPr>
              <a:t>OTHERS</a:t>
            </a:r>
          </a:p>
        </p:txBody>
      </p:sp>
      <p:sp>
        <p:nvSpPr>
          <p:cNvPr id="4" name="Oval 3">
            <a:extLst>
              <a:ext uri="{FF2B5EF4-FFF2-40B4-BE49-F238E27FC236}">
                <a16:creationId xmlns:a16="http://schemas.microsoft.com/office/drawing/2014/main" id="{9B8A88AA-0CE4-F8F0-6BA0-B5E1B8C4816F}"/>
              </a:ext>
            </a:extLst>
          </p:cNvPr>
          <p:cNvSpPr/>
          <p:nvPr/>
        </p:nvSpPr>
        <p:spPr>
          <a:xfrm>
            <a:off x="2002973" y="1981200"/>
            <a:ext cx="7805057" cy="3820886"/>
          </a:xfrm>
          <a:prstGeom prst="ellipse">
            <a:avLst/>
          </a:prstGeom>
          <a:solidFill>
            <a:schemeClr val="accent6">
              <a:lumMod val="60000"/>
              <a:lumOff val="40000"/>
            </a:schemeClr>
          </a:solid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4000" dirty="0">
                <a:solidFill>
                  <a:schemeClr val="tx1"/>
                </a:solidFill>
                <a:latin typeface="Times New Roman" panose="02020603050405020304" pitchFamily="18" charset="0"/>
                <a:cs typeface="Times New Roman" panose="02020603050405020304" pitchFamily="18" charset="0"/>
              </a:rPr>
              <a:t>If the company is not able to pay its loan the petitioners can  seek for legal remedy and for winding up.</a:t>
            </a:r>
          </a:p>
        </p:txBody>
      </p:sp>
    </p:spTree>
    <p:extLst>
      <p:ext uri="{BB962C8B-B14F-4D97-AF65-F5344CB8AC3E}">
        <p14:creationId xmlns:p14="http://schemas.microsoft.com/office/powerpoint/2010/main" val="381522866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ADDE5F99-67FB-6C0B-8A92-B4216D8CA3BF}"/>
              </a:ext>
            </a:extLst>
          </p:cNvPr>
          <p:cNvSpPr/>
          <p:nvPr/>
        </p:nvSpPr>
        <p:spPr>
          <a:xfrm>
            <a:off x="1931963" y="820408"/>
            <a:ext cx="7455878" cy="5529943"/>
          </a:xfrm>
          <a:prstGeom prst="ellipse">
            <a:avLst/>
          </a:prstGeom>
          <a:solidFill>
            <a:schemeClr val="accent2">
              <a:lumMod val="40000"/>
              <a:lumOff val="60000"/>
            </a:schemeClr>
          </a:solid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600" dirty="0">
                <a:solidFill>
                  <a:schemeClr val="accent2">
                    <a:lumMod val="75000"/>
                  </a:schemeClr>
                </a:solidFill>
                <a:latin typeface="Algerian" panose="04020705040A02060702" pitchFamily="82" charset="0"/>
              </a:rPr>
              <a:t>Thank you</a:t>
            </a:r>
          </a:p>
        </p:txBody>
      </p:sp>
    </p:spTree>
    <p:extLst>
      <p:ext uri="{BB962C8B-B14F-4D97-AF65-F5344CB8AC3E}">
        <p14:creationId xmlns:p14="http://schemas.microsoft.com/office/powerpoint/2010/main" val="218734664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2000">
              <a:schemeClr val="accent4">
                <a:lumMod val="75000"/>
              </a:schemeClr>
            </a:gs>
            <a:gs pos="74000">
              <a:schemeClr val="accent1">
                <a:lumMod val="45000"/>
                <a:lumOff val="55000"/>
              </a:schemeClr>
            </a:gs>
            <a:gs pos="83000">
              <a:schemeClr val="accent1">
                <a:lumMod val="45000"/>
                <a:lumOff val="55000"/>
              </a:schemeClr>
            </a:gs>
            <a:gs pos="100000">
              <a:srgbClr val="C00000"/>
            </a:gs>
          </a:gsLst>
          <a:lin ang="9600000" scaled="0"/>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FE7172F-0AF2-F9BC-1FCF-BC5C539A3780}"/>
              </a:ext>
            </a:extLst>
          </p:cNvPr>
          <p:cNvSpPr>
            <a:spLocks noGrp="1"/>
          </p:cNvSpPr>
          <p:nvPr>
            <p:ph type="body" idx="1"/>
          </p:nvPr>
        </p:nvSpPr>
        <p:spPr>
          <a:xfrm>
            <a:off x="3305908" y="1252025"/>
            <a:ext cx="5556738" cy="4073681"/>
          </a:xfrm>
        </p:spPr>
        <p:txBody>
          <a:bodyPr>
            <a:normAutofit fontScale="92500" lnSpcReduction="10000"/>
          </a:bodyPr>
          <a:lstStyle/>
          <a:p>
            <a:r>
              <a:rPr lang="en-US" dirty="0">
                <a:solidFill>
                  <a:schemeClr val="tx1"/>
                </a:solidFill>
                <a:latin typeface="Algerian" panose="04020705040A02060702" pitchFamily="82" charset="0"/>
                <a:cs typeface="Times New Roman" panose="02020603050405020304" pitchFamily="18" charset="0"/>
              </a:rPr>
              <a:t>What is winding up od the company?</a:t>
            </a:r>
          </a:p>
          <a:p>
            <a:pPr algn="l"/>
            <a:endParaRPr lang="en-US" dirty="0">
              <a:solidFill>
                <a:schemeClr val="tx1"/>
              </a:solidFill>
              <a:latin typeface="Times New Roman" panose="02020603050405020304" pitchFamily="18" charset="0"/>
              <a:cs typeface="Times New Roman" panose="02020603050405020304" pitchFamily="18" charset="0"/>
            </a:endParaRPr>
          </a:p>
          <a:p>
            <a:pPr algn="just"/>
            <a:r>
              <a:rPr lang="en-US" sz="1500" dirty="0">
                <a:solidFill>
                  <a:schemeClr val="tx1"/>
                </a:solidFill>
                <a:latin typeface="Times New Roman" panose="02020603050405020304" pitchFamily="18" charset="0"/>
                <a:cs typeface="Times New Roman" panose="02020603050405020304" pitchFamily="18" charset="0"/>
              </a:rPr>
              <a:t>Companies winding up is the process  of the termination of the companies.it can be arisen when the company suffer any debts or insolvency.in case of emergency situation arrives, the shareholders can declare the winding up.</a:t>
            </a:r>
          </a:p>
          <a:p>
            <a:pPr algn="just"/>
            <a:r>
              <a:rPr lang="en-US" sz="1500" dirty="0" smtClean="0">
                <a:solidFill>
                  <a:schemeClr val="tx1"/>
                </a:solidFill>
                <a:latin typeface="Times New Roman" panose="02020603050405020304" pitchFamily="18" charset="0"/>
                <a:cs typeface="Times New Roman" panose="02020603050405020304" pitchFamily="18" charset="0"/>
              </a:rPr>
              <a:t>Process : 2 ways</a:t>
            </a:r>
            <a:endParaRPr lang="en-US" sz="1500" dirty="0">
              <a:solidFill>
                <a:schemeClr val="tx1"/>
              </a:solidFill>
              <a:latin typeface="Times New Roman" panose="02020603050405020304" pitchFamily="18" charset="0"/>
              <a:cs typeface="Times New Roman" panose="02020603050405020304" pitchFamily="18" charset="0"/>
            </a:endParaRPr>
          </a:p>
          <a:p>
            <a:pPr marL="914400" lvl="1" indent="-457200" algn="just">
              <a:buFont typeface="+mj-lt"/>
              <a:buAutoNum type="alphaUcPeriod"/>
            </a:pPr>
            <a:r>
              <a:rPr lang="en-US" sz="1500" dirty="0">
                <a:solidFill>
                  <a:schemeClr val="tx1"/>
                </a:solidFill>
                <a:latin typeface="Times New Roman" panose="02020603050405020304" pitchFamily="18" charset="0"/>
                <a:cs typeface="Times New Roman" panose="02020603050405020304" pitchFamily="18" charset="0"/>
              </a:rPr>
              <a:t>Voluntary winding up</a:t>
            </a:r>
          </a:p>
          <a:p>
            <a:pPr marL="914400" lvl="1" indent="-457200" algn="just">
              <a:buFont typeface="+mj-lt"/>
              <a:buAutoNum type="alphaUcPeriod"/>
            </a:pPr>
            <a:r>
              <a:rPr lang="en-US" sz="1500" dirty="0">
                <a:solidFill>
                  <a:schemeClr val="tx1"/>
                </a:solidFill>
                <a:latin typeface="Times New Roman" panose="02020603050405020304" pitchFamily="18" charset="0"/>
                <a:cs typeface="Times New Roman" panose="02020603050405020304" pitchFamily="18" charset="0"/>
              </a:rPr>
              <a:t>Compulsory winding up</a:t>
            </a:r>
          </a:p>
          <a:p>
            <a:pPr algn="just"/>
            <a:r>
              <a:rPr lang="en-US" sz="1500" dirty="0" smtClean="0">
                <a:solidFill>
                  <a:schemeClr val="tx1"/>
                </a:solidFill>
                <a:latin typeface="Times New Roman" panose="02020603050405020304" pitchFamily="18" charset="0"/>
                <a:cs typeface="Times New Roman" panose="02020603050405020304" pitchFamily="18" charset="0"/>
              </a:rPr>
              <a:t>Voluntary </a:t>
            </a:r>
            <a:r>
              <a:rPr lang="en-US" sz="1500" dirty="0">
                <a:solidFill>
                  <a:schemeClr val="tx1"/>
                </a:solidFill>
                <a:latin typeface="Times New Roman" panose="02020603050405020304" pitchFamily="18" charset="0"/>
                <a:cs typeface="Times New Roman" panose="02020603050405020304" pitchFamily="18" charset="0"/>
              </a:rPr>
              <a:t>winding up can be arisen when the shareholders consider it as a bankruptcy or debts.</a:t>
            </a:r>
          </a:p>
          <a:p>
            <a:pPr algn="just"/>
            <a:r>
              <a:rPr lang="en-US" sz="1500" dirty="0">
                <a:solidFill>
                  <a:schemeClr val="tx1"/>
                </a:solidFill>
                <a:latin typeface="Times New Roman" panose="02020603050405020304" pitchFamily="18" charset="0"/>
                <a:cs typeface="Times New Roman" panose="02020603050405020304" pitchFamily="18" charset="0"/>
              </a:rPr>
              <a:t>Compulsory winding up can be arisen when the court declared the company insolvent or not capable of running the business.</a:t>
            </a:r>
          </a:p>
        </p:txBody>
      </p:sp>
    </p:spTree>
    <p:extLst>
      <p:ext uri="{BB962C8B-B14F-4D97-AF65-F5344CB8AC3E}">
        <p14:creationId xmlns:p14="http://schemas.microsoft.com/office/powerpoint/2010/main" val="93197549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2000">
              <a:srgbClr val="00B0F0"/>
            </a:gs>
            <a:gs pos="74000">
              <a:schemeClr val="accent1">
                <a:lumMod val="45000"/>
                <a:lumOff val="55000"/>
              </a:schemeClr>
            </a:gs>
            <a:gs pos="83000">
              <a:schemeClr val="accent1">
                <a:lumMod val="45000"/>
                <a:lumOff val="55000"/>
              </a:schemeClr>
            </a:gs>
            <a:gs pos="100000">
              <a:srgbClr val="C00000"/>
            </a:gs>
          </a:gsLst>
          <a:lin ang="9600000" scaled="0"/>
        </a:gra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FFC45D4-8CF2-0B60-91E9-69F92D02757D}"/>
              </a:ext>
            </a:extLst>
          </p:cNvPr>
          <p:cNvSpPr/>
          <p:nvPr/>
        </p:nvSpPr>
        <p:spPr>
          <a:xfrm>
            <a:off x="2050869" y="978197"/>
            <a:ext cx="8022521" cy="4741292"/>
          </a:xfrm>
          <a:prstGeom prst="rect">
            <a:avLst/>
          </a:prstGeom>
          <a:solidFill>
            <a:schemeClr val="accent2">
              <a:lumMod val="60000"/>
              <a:lumOff val="40000"/>
            </a:schemeClr>
          </a:solidFill>
          <a:ln>
            <a:solidFill>
              <a:schemeClr val="accent1"/>
            </a:solidFill>
          </a:ln>
          <a:effectLst>
            <a:glow rad="228600">
              <a:schemeClr val="accent2">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CA29CE53-3347-8205-553D-DA601143EF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5237" y="919857"/>
            <a:ext cx="7372151" cy="4799632"/>
          </a:xfrm>
          <a:prstGeom prst="rect">
            <a:avLst/>
          </a:prstGeom>
        </p:spPr>
      </p:pic>
    </p:spTree>
    <p:extLst>
      <p:ext uri="{BB962C8B-B14F-4D97-AF65-F5344CB8AC3E}">
        <p14:creationId xmlns:p14="http://schemas.microsoft.com/office/powerpoint/2010/main" val="171709755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367C-B79F-2249-9605-73B02E7A0627}"/>
              </a:ext>
            </a:extLst>
          </p:cNvPr>
          <p:cNvSpPr>
            <a:spLocks noGrp="1"/>
          </p:cNvSpPr>
          <p:nvPr>
            <p:ph type="title" idx="4294967295"/>
          </p:nvPr>
        </p:nvSpPr>
        <p:spPr>
          <a:xfrm>
            <a:off x="4016375" y="365125"/>
            <a:ext cx="8175625" cy="6046788"/>
          </a:xfrm>
        </p:spPr>
        <p:txBody>
          <a:bodyPr>
            <a:normAutofit/>
          </a:bodyPr>
          <a:lstStyle/>
          <a:p>
            <a:r>
              <a:rPr lang="en-US" sz="2000" dirty="0">
                <a:latin typeface="Times New Roman" panose="02020603050405020304" pitchFamily="18" charset="0"/>
                <a:cs typeface="Times New Roman" panose="02020603050405020304" pitchFamily="18" charset="0"/>
              </a:rPr>
              <a:t>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4" name="Arrow: Right 3">
            <a:extLst>
              <a:ext uri="{FF2B5EF4-FFF2-40B4-BE49-F238E27FC236}">
                <a16:creationId xmlns:a16="http://schemas.microsoft.com/office/drawing/2014/main" id="{FBFF9B69-2CD9-ABC9-70B7-E2A186B31C0E}"/>
              </a:ext>
            </a:extLst>
          </p:cNvPr>
          <p:cNvSpPr/>
          <p:nvPr/>
        </p:nvSpPr>
        <p:spPr>
          <a:xfrm>
            <a:off x="1785257" y="164194"/>
            <a:ext cx="8338456" cy="1959428"/>
          </a:xfrm>
          <a:prstGeom prst="rightArrow">
            <a:avLst/>
          </a:prstGeom>
          <a:solidFill>
            <a:srgbClr val="FFFF00"/>
          </a:solidFill>
          <a:ln>
            <a:solidFill>
              <a:srgbClr val="7030A0"/>
            </a:solidFill>
          </a:ln>
          <a:effectLst>
            <a:glow rad="2286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latin typeface="Times New Roman" panose="02020603050405020304" pitchFamily="18" charset="0"/>
                <a:cs typeface="Times New Roman" panose="02020603050405020304" pitchFamily="18" charset="0"/>
              </a:rPr>
              <a:t>AMIN </a:t>
            </a:r>
            <a:r>
              <a:rPr lang="en-US" sz="2000" b="1" dirty="0">
                <a:solidFill>
                  <a:schemeClr val="tx1"/>
                </a:solidFill>
                <a:latin typeface="Times New Roman" panose="02020603050405020304" pitchFamily="18" charset="0"/>
                <a:cs typeface="Times New Roman" panose="02020603050405020304" pitchFamily="18" charset="0"/>
              </a:rPr>
              <a:t>(MD) v</a:t>
            </a:r>
            <a:r>
              <a:rPr lang="en-US" sz="2000" b="1" dirty="0" smtClean="0">
                <a:solidFill>
                  <a:schemeClr val="tx1"/>
                </a:solidFill>
                <a:latin typeface="Times New Roman" panose="02020603050405020304" pitchFamily="18" charset="0"/>
                <a:cs typeface="Times New Roman" panose="02020603050405020304" pitchFamily="18" charset="0"/>
              </a:rPr>
              <a:t> BENGAL SHIPPING LINE LTD</a:t>
            </a:r>
            <a:endParaRPr lang="en-US" sz="2000" b="1" dirty="0">
              <a:solidFill>
                <a:schemeClr val="tx1"/>
              </a:solidFill>
              <a:latin typeface="Times New Roman" panose="02020603050405020304" pitchFamily="18" charset="0"/>
              <a:cs typeface="Times New Roman" panose="02020603050405020304" pitchFamily="18" charset="0"/>
            </a:endParaRPr>
          </a:p>
        </p:txBody>
      </p:sp>
      <p:sp>
        <p:nvSpPr>
          <p:cNvPr id="5" name="Rectangle: Diagonal Corners Rounded 4">
            <a:extLst>
              <a:ext uri="{FF2B5EF4-FFF2-40B4-BE49-F238E27FC236}">
                <a16:creationId xmlns:a16="http://schemas.microsoft.com/office/drawing/2014/main" id="{345655FE-8A7D-92AF-E3E8-AF3D66C9CB3F}"/>
              </a:ext>
            </a:extLst>
          </p:cNvPr>
          <p:cNvSpPr/>
          <p:nvPr/>
        </p:nvSpPr>
        <p:spPr>
          <a:xfrm>
            <a:off x="2329544" y="2525487"/>
            <a:ext cx="7500256" cy="3614057"/>
          </a:xfrm>
          <a:prstGeom prst="round2DiagRect">
            <a:avLst/>
          </a:prstGeom>
          <a:solidFill>
            <a:schemeClr val="accent1">
              <a:lumMod val="40000"/>
              <a:lumOff val="60000"/>
            </a:schemeClr>
          </a:solidFill>
          <a:ln>
            <a:solidFill>
              <a:schemeClr val="accent2"/>
            </a:solidFill>
          </a:ln>
          <a:effectLst>
            <a:glow rad="2286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3600" dirty="0">
                <a:solidFill>
                  <a:schemeClr val="tx1"/>
                </a:solidFill>
                <a:latin typeface="Times New Roman" panose="02020603050405020304" pitchFamily="18" charset="0"/>
                <a:cs typeface="Times New Roman" panose="02020603050405020304" pitchFamily="18" charset="0"/>
              </a:rPr>
              <a:t>Where the company can shut down the business if the shareholders can comply with the terms of the winding up. Although the company is not included in bankruptcy.</a:t>
            </a:r>
          </a:p>
        </p:txBody>
      </p:sp>
    </p:spTree>
    <p:extLst>
      <p:ext uri="{BB962C8B-B14F-4D97-AF65-F5344CB8AC3E}">
        <p14:creationId xmlns:p14="http://schemas.microsoft.com/office/powerpoint/2010/main" val="182951777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shadeToTitle="1">
        <a:solidFill>
          <a:srgbClr val="7030A0"/>
        </a:solidFill>
        <a:effectLst/>
      </p:bgPr>
    </p:bg>
    <p:spTree>
      <p:nvGrpSpPr>
        <p:cNvPr id="1" name=""/>
        <p:cNvGrpSpPr/>
        <p:nvPr/>
      </p:nvGrpSpPr>
      <p:grpSpPr>
        <a:xfrm>
          <a:off x="0" y="0"/>
          <a:ext cx="0" cy="0"/>
          <a:chOff x="0" y="0"/>
          <a:chExt cx="0" cy="0"/>
        </a:xfrm>
      </p:grpSpPr>
      <p:sp>
        <p:nvSpPr>
          <p:cNvPr id="3" name="Arrow: Chevron 2">
            <a:extLst>
              <a:ext uri="{FF2B5EF4-FFF2-40B4-BE49-F238E27FC236}">
                <a16:creationId xmlns:a16="http://schemas.microsoft.com/office/drawing/2014/main" id="{266AEE9E-676A-0AAB-5278-87FA65A0A22F}"/>
              </a:ext>
            </a:extLst>
          </p:cNvPr>
          <p:cNvSpPr/>
          <p:nvPr/>
        </p:nvSpPr>
        <p:spPr>
          <a:xfrm>
            <a:off x="2652493" y="556343"/>
            <a:ext cx="6912429" cy="968828"/>
          </a:xfrm>
          <a:prstGeom prst="chevron">
            <a:avLst/>
          </a:prstGeom>
          <a:solidFill>
            <a:schemeClr val="accent4">
              <a:lumMod val="75000"/>
            </a:schemeClr>
          </a:solidFill>
          <a:ln>
            <a:solidFill>
              <a:schemeClr val="accent2"/>
            </a:solidFill>
          </a:ln>
          <a:effectLst>
            <a:glow rad="1016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Times New Roman" panose="02020603050405020304" pitchFamily="18" charset="0"/>
                <a:cs typeface="Times New Roman" panose="02020603050405020304" pitchFamily="18" charset="0"/>
              </a:rPr>
              <a:t>DIRA DOCKYARD ENGINEERS LTD </a:t>
            </a:r>
            <a:r>
              <a:rPr lang="en-US" sz="2000" b="1" dirty="0" smtClean="0">
                <a:solidFill>
                  <a:schemeClr val="tx1"/>
                </a:solidFill>
                <a:latin typeface="Times New Roman" panose="02020603050405020304" pitchFamily="18" charset="0"/>
                <a:cs typeface="Times New Roman" panose="02020603050405020304" pitchFamily="18" charset="0"/>
              </a:rPr>
              <a:t>v BDSRS &amp; </a:t>
            </a:r>
            <a:r>
              <a:rPr lang="en-US" sz="2000" b="1" dirty="0">
                <a:solidFill>
                  <a:schemeClr val="tx1"/>
                </a:solidFill>
                <a:latin typeface="Times New Roman" panose="02020603050405020304" pitchFamily="18" charset="0"/>
                <a:cs typeface="Times New Roman" panose="02020603050405020304" pitchFamily="18" charset="0"/>
              </a:rPr>
              <a:t>OTHERS</a:t>
            </a:r>
          </a:p>
        </p:txBody>
      </p:sp>
      <p:sp>
        <p:nvSpPr>
          <p:cNvPr id="4" name="Parallelogram 3">
            <a:extLst>
              <a:ext uri="{FF2B5EF4-FFF2-40B4-BE49-F238E27FC236}">
                <a16:creationId xmlns:a16="http://schemas.microsoft.com/office/drawing/2014/main" id="{1FF37CAE-7B52-DC9B-6E92-7DDC93C34744}"/>
              </a:ext>
            </a:extLst>
          </p:cNvPr>
          <p:cNvSpPr/>
          <p:nvPr/>
        </p:nvSpPr>
        <p:spPr>
          <a:xfrm>
            <a:off x="3151457" y="1698001"/>
            <a:ext cx="5476727" cy="3099080"/>
          </a:xfrm>
          <a:prstGeom prst="parallelogram">
            <a:avLst>
              <a:gd name="adj" fmla="val 0"/>
            </a:avLst>
          </a:prstGeom>
          <a:solidFill>
            <a:schemeClr val="accent4">
              <a:lumMod val="40000"/>
              <a:lumOff val="60000"/>
            </a:schemeClr>
          </a:solidFill>
          <a:ln>
            <a:solidFill>
              <a:srgbClr val="0070C0"/>
            </a:solidFill>
          </a:ln>
          <a:effectLst>
            <a:reflection blurRad="6350" stA="50000" endA="300" endPos="55500" dist="1016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3200" dirty="0">
                <a:solidFill>
                  <a:schemeClr val="tx1"/>
                </a:solidFill>
                <a:latin typeface="Times New Roman" panose="02020603050405020304" pitchFamily="18" charset="0"/>
                <a:cs typeface="Times New Roman" panose="02020603050405020304" pitchFamily="18" charset="0"/>
              </a:rPr>
              <a:t>If the company breached their contract and make mismanagement the court can order for winding up which is called the mandatory winding up</a:t>
            </a:r>
          </a:p>
        </p:txBody>
      </p:sp>
    </p:spTree>
    <p:extLst>
      <p:ext uri="{BB962C8B-B14F-4D97-AF65-F5344CB8AC3E}">
        <p14:creationId xmlns:p14="http://schemas.microsoft.com/office/powerpoint/2010/main" val="11768083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3" name="Arrow: Left-Right 2">
            <a:extLst>
              <a:ext uri="{FF2B5EF4-FFF2-40B4-BE49-F238E27FC236}">
                <a16:creationId xmlns:a16="http://schemas.microsoft.com/office/drawing/2014/main" id="{5947826A-1E5B-0776-9198-C375D4C34B3E}"/>
              </a:ext>
            </a:extLst>
          </p:cNvPr>
          <p:cNvSpPr/>
          <p:nvPr/>
        </p:nvSpPr>
        <p:spPr>
          <a:xfrm>
            <a:off x="2198915" y="609600"/>
            <a:ext cx="7892142" cy="2133600"/>
          </a:xfrm>
          <a:prstGeom prst="leftRightArrow">
            <a:avLst/>
          </a:prstGeom>
          <a:solidFill>
            <a:srgbClr val="00B050"/>
          </a:solidFill>
          <a:ln>
            <a:solidFill>
              <a:srgbClr val="0070C0"/>
            </a:solidFill>
          </a:ln>
          <a:effectLst>
            <a:glow rad="101600">
              <a:schemeClr val="accent2">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Times New Roman" panose="02020603050405020304" pitchFamily="18" charset="0"/>
                <a:cs typeface="Times New Roman" panose="02020603050405020304" pitchFamily="18" charset="0"/>
              </a:rPr>
              <a:t>YOUNUS BHYIYAN AND OTHERS </a:t>
            </a:r>
            <a:r>
              <a:rPr lang="en-US" sz="2000" b="1" dirty="0" smtClean="0">
                <a:solidFill>
                  <a:schemeClr val="tx1"/>
                </a:solidFill>
                <a:latin typeface="Times New Roman" panose="02020603050405020304" pitchFamily="18" charset="0"/>
                <a:cs typeface="Times New Roman" panose="02020603050405020304" pitchFamily="18" charset="0"/>
              </a:rPr>
              <a:t>v BASHANTI </a:t>
            </a:r>
            <a:r>
              <a:rPr lang="en-US" sz="2000" b="1" dirty="0">
                <a:solidFill>
                  <a:schemeClr val="tx1"/>
                </a:solidFill>
                <a:latin typeface="Times New Roman" panose="02020603050405020304" pitchFamily="18" charset="0"/>
                <a:cs typeface="Times New Roman" panose="02020603050405020304" pitchFamily="18" charset="0"/>
              </a:rPr>
              <a:t>PROPERTY DEVELOPMENT LTD</a:t>
            </a:r>
          </a:p>
        </p:txBody>
      </p:sp>
      <p:sp>
        <p:nvSpPr>
          <p:cNvPr id="4" name="Oval 3">
            <a:extLst>
              <a:ext uri="{FF2B5EF4-FFF2-40B4-BE49-F238E27FC236}">
                <a16:creationId xmlns:a16="http://schemas.microsoft.com/office/drawing/2014/main" id="{49368B31-8FD5-EA44-EFC2-59ECE88CE116}"/>
              </a:ext>
            </a:extLst>
          </p:cNvPr>
          <p:cNvSpPr/>
          <p:nvPr/>
        </p:nvSpPr>
        <p:spPr>
          <a:xfrm>
            <a:off x="1847557" y="2329544"/>
            <a:ext cx="8668043" cy="3918857"/>
          </a:xfrm>
          <a:prstGeom prst="ellipse">
            <a:avLst/>
          </a:prstGeom>
          <a:solidFill>
            <a:schemeClr val="accent6">
              <a:lumMod val="40000"/>
              <a:lumOff val="60000"/>
            </a:schemeClr>
          </a:solidFill>
          <a:ln>
            <a:solidFill>
              <a:srgbClr val="FFFF00"/>
            </a:solidFill>
          </a:ln>
          <a:effectLst>
            <a:glow rad="139700">
              <a:schemeClr val="accent4">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3600" dirty="0">
                <a:solidFill>
                  <a:schemeClr val="tx1"/>
                </a:solidFill>
                <a:latin typeface="Times New Roman" panose="02020603050405020304" pitchFamily="18" charset="0"/>
                <a:cs typeface="Times New Roman" panose="02020603050405020304" pitchFamily="18" charset="0"/>
              </a:rPr>
              <a:t>When a company is no longer be able to carry out its primary purposes it is just and equitable to order its winding up</a:t>
            </a:r>
            <a:r>
              <a:rPr lang="en-US" sz="2000" dirty="0">
                <a:solidFill>
                  <a:schemeClr val="tx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94687063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3" name="Arrow: Right 2">
            <a:extLst>
              <a:ext uri="{FF2B5EF4-FFF2-40B4-BE49-F238E27FC236}">
                <a16:creationId xmlns:a16="http://schemas.microsoft.com/office/drawing/2014/main" id="{7DDDD62B-1B32-0999-50A1-1EB8E6750D76}"/>
              </a:ext>
            </a:extLst>
          </p:cNvPr>
          <p:cNvSpPr/>
          <p:nvPr/>
        </p:nvSpPr>
        <p:spPr>
          <a:xfrm>
            <a:off x="2623457" y="762000"/>
            <a:ext cx="7415894" cy="2024743"/>
          </a:xfrm>
          <a:prstGeom prst="rightArrow">
            <a:avLst/>
          </a:prstGeom>
          <a:solidFill>
            <a:schemeClr val="accent4"/>
          </a:solidFill>
          <a:ln>
            <a:solidFill>
              <a:schemeClr val="accent2">
                <a:lumMod val="75000"/>
              </a:schemeClr>
            </a:solid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Times New Roman" panose="02020603050405020304" pitchFamily="18" charset="0"/>
                <a:cs typeface="Times New Roman" panose="02020603050405020304" pitchFamily="18" charset="0"/>
              </a:rPr>
              <a:t>PRIME FINANCE </a:t>
            </a:r>
            <a:r>
              <a:rPr lang="en-US" sz="2000" b="1" dirty="0" smtClean="0">
                <a:solidFill>
                  <a:schemeClr val="tx1"/>
                </a:solidFill>
                <a:latin typeface="Times New Roman" panose="02020603050405020304" pitchFamily="18" charset="0"/>
                <a:cs typeface="Times New Roman" panose="02020603050405020304" pitchFamily="18" charset="0"/>
              </a:rPr>
              <a:t>&amp; </a:t>
            </a:r>
            <a:r>
              <a:rPr lang="en-US" sz="2000" b="1" dirty="0">
                <a:solidFill>
                  <a:schemeClr val="tx1"/>
                </a:solidFill>
                <a:latin typeface="Times New Roman" panose="02020603050405020304" pitchFamily="18" charset="0"/>
                <a:cs typeface="Times New Roman" panose="02020603050405020304" pitchFamily="18" charset="0"/>
              </a:rPr>
              <a:t>INVESTMENT LTD </a:t>
            </a:r>
            <a:r>
              <a:rPr lang="en-US" sz="2000" b="1" dirty="0" smtClean="0">
                <a:solidFill>
                  <a:schemeClr val="tx1"/>
                </a:solidFill>
                <a:latin typeface="Times New Roman" panose="02020603050405020304" pitchFamily="18" charset="0"/>
                <a:cs typeface="Times New Roman" panose="02020603050405020304" pitchFamily="18" charset="0"/>
              </a:rPr>
              <a:t>v </a:t>
            </a:r>
            <a:r>
              <a:rPr lang="en-US" sz="2000" b="1" dirty="0">
                <a:solidFill>
                  <a:schemeClr val="tx1"/>
                </a:solidFill>
                <a:latin typeface="Times New Roman" panose="02020603050405020304" pitchFamily="18" charset="0"/>
                <a:cs typeface="Times New Roman" panose="02020603050405020304" pitchFamily="18" charset="0"/>
              </a:rPr>
              <a:t>DELWAR H KHAN </a:t>
            </a:r>
          </a:p>
        </p:txBody>
      </p:sp>
      <p:sp>
        <p:nvSpPr>
          <p:cNvPr id="4" name="Rectangle: Rounded Corners 3">
            <a:extLst>
              <a:ext uri="{FF2B5EF4-FFF2-40B4-BE49-F238E27FC236}">
                <a16:creationId xmlns:a16="http://schemas.microsoft.com/office/drawing/2014/main" id="{0BAFAEF3-DF54-BCED-D3B6-5D7E93C5CBB1}"/>
              </a:ext>
            </a:extLst>
          </p:cNvPr>
          <p:cNvSpPr/>
          <p:nvPr/>
        </p:nvSpPr>
        <p:spPr>
          <a:xfrm>
            <a:off x="2111831" y="2873830"/>
            <a:ext cx="7927521" cy="3418114"/>
          </a:xfrm>
          <a:prstGeom prst="roundRect">
            <a:avLst/>
          </a:prstGeom>
          <a:solidFill>
            <a:schemeClr val="accent5">
              <a:lumMod val="60000"/>
              <a:lumOff val="40000"/>
            </a:schemeClr>
          </a:solidFill>
          <a:ln>
            <a:solidFill>
              <a:srgbClr val="002060"/>
            </a:solidFill>
          </a:ln>
          <a:effectLst>
            <a:glow rad="2286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3200" dirty="0">
                <a:solidFill>
                  <a:schemeClr val="tx1"/>
                </a:solidFill>
                <a:latin typeface="Times New Roman" panose="02020603050405020304" pitchFamily="18" charset="0"/>
                <a:cs typeface="Times New Roman" panose="02020603050405020304" pitchFamily="18" charset="0"/>
              </a:rPr>
              <a:t>If the company is ordered for winding up by the court A liquidator is appointed for disturbing the shares among the shareholders and surplus the profit which is a legal processing.</a:t>
            </a:r>
          </a:p>
        </p:txBody>
      </p:sp>
    </p:spTree>
    <p:extLst>
      <p:ext uri="{BB962C8B-B14F-4D97-AF65-F5344CB8AC3E}">
        <p14:creationId xmlns:p14="http://schemas.microsoft.com/office/powerpoint/2010/main" val="86711135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3" name="Arrow: Left-Right 2">
            <a:extLst>
              <a:ext uri="{FF2B5EF4-FFF2-40B4-BE49-F238E27FC236}">
                <a16:creationId xmlns:a16="http://schemas.microsoft.com/office/drawing/2014/main" id="{96583D06-16A5-68E3-D4CD-5C6FD4C46F76}"/>
              </a:ext>
            </a:extLst>
          </p:cNvPr>
          <p:cNvSpPr/>
          <p:nvPr/>
        </p:nvSpPr>
        <p:spPr>
          <a:xfrm>
            <a:off x="2405744" y="674914"/>
            <a:ext cx="7772399" cy="2373086"/>
          </a:xfrm>
          <a:prstGeom prst="leftRightArrow">
            <a:avLst/>
          </a:prstGeom>
          <a:solidFill>
            <a:schemeClr val="accent6">
              <a:lumMod val="75000"/>
            </a:schemeClr>
          </a:solidFill>
          <a:ln>
            <a:solidFill>
              <a:schemeClr val="accent1">
                <a:lumMod val="75000"/>
              </a:schemeClr>
            </a:solidFill>
          </a:ln>
          <a:effectLst>
            <a:glow rad="2286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1" dirty="0">
                <a:solidFill>
                  <a:schemeClr val="tx1"/>
                </a:solidFill>
                <a:latin typeface="Times New Roman" panose="02020603050405020304" pitchFamily="18" charset="0"/>
                <a:cs typeface="Times New Roman" panose="02020603050405020304" pitchFamily="18" charset="0"/>
              </a:rPr>
              <a:t>CONSUMER TESTING LABORATORIES </a:t>
            </a:r>
            <a:r>
              <a:rPr lang="en-US" sz="2000" b="1" dirty="0" smtClean="0">
                <a:solidFill>
                  <a:schemeClr val="tx1"/>
                </a:solidFill>
                <a:latin typeface="Times New Roman" panose="02020603050405020304" pitchFamily="18" charset="0"/>
                <a:cs typeface="Times New Roman" panose="02020603050405020304" pitchFamily="18" charset="0"/>
              </a:rPr>
              <a:t>v </a:t>
            </a:r>
            <a:r>
              <a:rPr lang="en-US" sz="2000" b="1" dirty="0">
                <a:solidFill>
                  <a:schemeClr val="tx1"/>
                </a:solidFill>
                <a:latin typeface="Times New Roman" panose="02020603050405020304" pitchFamily="18" charset="0"/>
                <a:cs typeface="Times New Roman" panose="02020603050405020304" pitchFamily="18" charset="0"/>
              </a:rPr>
              <a:t>REGISTRAR JOINT STOCK COMPANIES AND FIRMS</a:t>
            </a:r>
          </a:p>
        </p:txBody>
      </p:sp>
      <p:sp>
        <p:nvSpPr>
          <p:cNvPr id="4" name="Pentagon 3">
            <a:extLst>
              <a:ext uri="{FF2B5EF4-FFF2-40B4-BE49-F238E27FC236}">
                <a16:creationId xmlns:a16="http://schemas.microsoft.com/office/drawing/2014/main" id="{3058B7E6-E980-9D1E-89B5-25D11942689C}"/>
              </a:ext>
            </a:extLst>
          </p:cNvPr>
          <p:cNvSpPr/>
          <p:nvPr/>
        </p:nvSpPr>
        <p:spPr>
          <a:xfrm>
            <a:off x="2612572" y="2721430"/>
            <a:ext cx="7565571" cy="3461657"/>
          </a:xfrm>
          <a:prstGeom prst="pentagon">
            <a:avLst/>
          </a:prstGeom>
          <a:solidFill>
            <a:srgbClr val="FFC000"/>
          </a:solidFill>
          <a:ln>
            <a:solidFill>
              <a:schemeClr val="accent5">
                <a:lumMod val="75000"/>
              </a:schemeClr>
            </a:solidFill>
          </a:ln>
          <a:effectLst>
            <a:glow rad="2286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3200" dirty="0">
                <a:solidFill>
                  <a:schemeClr val="tx1"/>
                </a:solidFill>
                <a:latin typeface="Times New Roman" panose="02020603050405020304" pitchFamily="18" charset="0"/>
                <a:cs typeface="Times New Roman" panose="02020603050405020304" pitchFamily="18" charset="0"/>
              </a:rPr>
              <a:t>If any company is no longer active for business the court can order it for mandatory winding up</a:t>
            </a:r>
            <a:r>
              <a:rPr lang="en-US" sz="2000" dirty="0">
                <a:solidFill>
                  <a:schemeClr val="tx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04966949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3" name="Arrow: Chevron 2">
            <a:extLst>
              <a:ext uri="{FF2B5EF4-FFF2-40B4-BE49-F238E27FC236}">
                <a16:creationId xmlns:a16="http://schemas.microsoft.com/office/drawing/2014/main" id="{27579D9C-2A99-6B8C-1E1A-08913306B951}"/>
              </a:ext>
            </a:extLst>
          </p:cNvPr>
          <p:cNvSpPr/>
          <p:nvPr/>
        </p:nvSpPr>
        <p:spPr>
          <a:xfrm>
            <a:off x="2300968" y="446315"/>
            <a:ext cx="7590065" cy="1023257"/>
          </a:xfrm>
          <a:prstGeom prst="chevron">
            <a:avLst/>
          </a:prstGeom>
          <a:solidFill>
            <a:schemeClr val="accent4">
              <a:lumMod val="75000"/>
            </a:schemeClr>
          </a:solidFill>
          <a:ln>
            <a:solidFill>
              <a:schemeClr val="accent6">
                <a:lumMod val="50000"/>
              </a:schemeClr>
            </a:solidFill>
          </a:ln>
          <a:effectLst>
            <a:outerShdw blurRad="50800" dist="38100" dir="16200000"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Times New Roman" panose="02020603050405020304" pitchFamily="18" charset="0"/>
                <a:cs typeface="Times New Roman" panose="02020603050405020304" pitchFamily="18" charset="0"/>
              </a:rPr>
              <a:t>EASTERN BANK LTD </a:t>
            </a:r>
            <a:r>
              <a:rPr lang="en-US" sz="2000" b="1" dirty="0" smtClean="0">
                <a:solidFill>
                  <a:schemeClr val="tx1"/>
                </a:solidFill>
                <a:latin typeface="Times New Roman" panose="02020603050405020304" pitchFamily="18" charset="0"/>
                <a:cs typeface="Times New Roman" panose="02020603050405020304" pitchFamily="18" charset="0"/>
              </a:rPr>
              <a:t>v </a:t>
            </a:r>
            <a:r>
              <a:rPr lang="en-US" sz="2000" b="1" dirty="0">
                <a:solidFill>
                  <a:schemeClr val="tx1"/>
                </a:solidFill>
                <a:latin typeface="Times New Roman" panose="02020603050405020304" pitchFamily="18" charset="0"/>
                <a:cs typeface="Times New Roman" panose="02020603050405020304" pitchFamily="18" charset="0"/>
              </a:rPr>
              <a:t>BENGAL CARPETS LTD</a:t>
            </a:r>
          </a:p>
        </p:txBody>
      </p:sp>
      <p:sp>
        <p:nvSpPr>
          <p:cNvPr id="4" name="Cube 3">
            <a:extLst>
              <a:ext uri="{FF2B5EF4-FFF2-40B4-BE49-F238E27FC236}">
                <a16:creationId xmlns:a16="http://schemas.microsoft.com/office/drawing/2014/main" id="{9D370FC0-DC99-067D-DA8A-6BA36B08B0E8}"/>
              </a:ext>
            </a:extLst>
          </p:cNvPr>
          <p:cNvSpPr/>
          <p:nvPr/>
        </p:nvSpPr>
        <p:spPr>
          <a:xfrm>
            <a:off x="2152650" y="2155371"/>
            <a:ext cx="7546522" cy="3962400"/>
          </a:xfrm>
          <a:prstGeom prst="cube">
            <a:avLst>
              <a:gd name="adj" fmla="val 29802"/>
            </a:avLst>
          </a:prstGeom>
          <a:solidFill>
            <a:schemeClr val="accent6">
              <a:lumMod val="60000"/>
              <a:lumOff val="40000"/>
            </a:schemeClr>
          </a:solidFill>
          <a:ln>
            <a:solidFill>
              <a:srgbClr val="00B050"/>
            </a:solidFill>
          </a:ln>
          <a:effectLst>
            <a:glow rad="2286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3600" dirty="0">
                <a:solidFill>
                  <a:schemeClr val="tx1"/>
                </a:solidFill>
                <a:latin typeface="Times New Roman" panose="02020603050405020304" pitchFamily="18" charset="0"/>
                <a:cs typeface="Times New Roman" panose="02020603050405020304" pitchFamily="18" charset="0"/>
              </a:rPr>
              <a:t>If any company is insolvent and unworthy for running the business the court can order for mandatory winding up.</a:t>
            </a:r>
          </a:p>
        </p:txBody>
      </p:sp>
    </p:spTree>
    <p:extLst>
      <p:ext uri="{BB962C8B-B14F-4D97-AF65-F5344CB8AC3E}">
        <p14:creationId xmlns:p14="http://schemas.microsoft.com/office/powerpoint/2010/main" val="359180823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Atlas</Template>
  <TotalTime>307</TotalTime>
  <Words>335</Words>
  <Application>Microsoft Office PowerPoint</Application>
  <PresentationFormat>Widescreen</PresentationFormat>
  <Paragraphs>25</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Algerian</vt:lpstr>
      <vt:lpstr>Arial Black</vt:lpstr>
      <vt:lpstr>Calibri Light</vt:lpstr>
      <vt:lpstr>Rockwell</vt:lpstr>
      <vt:lpstr>Times New Roman</vt:lpstr>
      <vt:lpstr>Wingdings</vt:lpstr>
      <vt:lpstr>Atlas</vt:lpstr>
      <vt:lpstr>SUBMITTED TO: MS FARZANA AKTHER DESIGNATION: ASSISTANT PROFESSOR  COURSE CODE: COMPANIES AND SECURITIES LAW COURSE TITLE: LAW-205 DATE OF SUMISSION: 29-04-2025   SUBMITTED BY: NISHAT TASNIM ALVI ID NO: 23111014 DEPARTMENT OF LAW AND HUMAN RIGHTS</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SUBMITTED TO: MS FARZANA AKTHER DESIGNATION: ASSISTANT PROFESSOR. COURSE CODE: COMPANIES AND SECURITIES LAW. COURSE TITLE: LAW-205 DATE OF SUMISSION: 29-04-2025.     SUBMITTED TO: NISHAT TASNIM ALVI. ID NO: 23111014 DEPARTMENT OF: LAW AND HUMAN RIGHTS.   </dc:title>
  <dc:creator>Nishat Tasnim Alvi</dc:creator>
  <cp:lastModifiedBy>rafsan</cp:lastModifiedBy>
  <cp:revision>8</cp:revision>
  <dcterms:created xsi:type="dcterms:W3CDTF">2025-04-19T12:25:56Z</dcterms:created>
  <dcterms:modified xsi:type="dcterms:W3CDTF">2025-04-26T17:55:20Z</dcterms:modified>
</cp:coreProperties>
</file>