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728"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988953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1193130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75798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D255D-92D2-46D3-99F8-B5EFC9979DE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610385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D255D-92D2-46D3-99F8-B5EFC9979DEC}"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630957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D255D-92D2-46D3-99F8-B5EFC9979DE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15764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D255D-92D2-46D3-99F8-B5EFC9979DEC}"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3411909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D255D-92D2-46D3-99F8-B5EFC9979DEC}"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1904363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D255D-92D2-46D3-99F8-B5EFC9979DEC}"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5563052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D255D-92D2-46D3-99F8-B5EFC9979DE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2584929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1D255D-92D2-46D3-99F8-B5EFC9979DEC}"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5CA78-B0DC-42AC-A23B-85D51577F078}" type="slidenum">
              <a:rPr lang="en-US" smtClean="0"/>
              <a:t>‹#›</a:t>
            </a:fld>
            <a:endParaRPr lang="en-US"/>
          </a:p>
        </p:txBody>
      </p:sp>
    </p:spTree>
    <p:extLst>
      <p:ext uri="{BB962C8B-B14F-4D97-AF65-F5344CB8AC3E}">
        <p14:creationId xmlns:p14="http://schemas.microsoft.com/office/powerpoint/2010/main" val="993466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D255D-92D2-46D3-99F8-B5EFC9979DEC}" type="datetimeFigureOut">
              <a:rPr lang="en-US" smtClean="0"/>
              <a:t>4/28/2025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5CA78-B0DC-42AC-A23B-85D51577F078}" type="slidenum">
              <a:rPr lang="en-US" smtClean="0"/>
              <a:t>‹#›</a:t>
            </a:fld>
            <a:endParaRPr lang="en-US"/>
          </a:p>
        </p:txBody>
      </p:sp>
    </p:spTree>
    <p:extLst>
      <p:ext uri="{BB962C8B-B14F-4D97-AF65-F5344CB8AC3E}">
        <p14:creationId xmlns:p14="http://schemas.microsoft.com/office/powerpoint/2010/main" val="16879340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2000">
              <a:srgbClr val="FFFF00">
                <a:alpha val="61000"/>
                <a:lumMod val="43000"/>
                <a:lumOff val="57000"/>
              </a:srgb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653579-37B4-0664-FEA1-DA7EA151C1B4}"/>
              </a:ext>
            </a:extLst>
          </p:cNvPr>
          <p:cNvSpPr>
            <a:spLocks noGrp="1"/>
          </p:cNvSpPr>
          <p:nvPr>
            <p:ph type="ctrTitle"/>
          </p:nvPr>
        </p:nvSpPr>
        <p:spPr>
          <a:xfrm>
            <a:off x="1431812" y="1065440"/>
            <a:ext cx="6503874" cy="4867274"/>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9600000" scaled="0"/>
          </a:gradFill>
        </p:spPr>
        <p:txBody>
          <a:bodyPr>
            <a:normAutofit/>
          </a:bodyPr>
          <a:lstStyle/>
          <a:p>
            <a:r>
              <a:rPr lang="en-US" sz="2000" dirty="0">
                <a:solidFill>
                  <a:srgbClr val="002060"/>
                </a:solidFill>
                <a:latin typeface="Arial Black" panose="020B0A04020102020204" pitchFamily="34" charset="0"/>
                <a:cs typeface="Times New Roman" panose="02020603050405020304" pitchFamily="18" charset="0"/>
              </a:rPr>
              <a:t>SUBMITTED TO: MS FARZANA AKTHER</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DESIGNATION: ASSISTANT PROFESSOR.</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COURSE CODE: COMPANIES AND SECURITIES LAW.</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COURSE TITLE: LAW-205</a:t>
            </a: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2060"/>
                </a:solidFill>
                <a:latin typeface="Arial Black" panose="020B0A04020102020204" pitchFamily="34" charset="0"/>
                <a:cs typeface="Times New Roman" panose="02020603050405020304" pitchFamily="18" charset="0"/>
              </a:rPr>
              <a:t>DATE OF SUMISSION: 29-04-2025.</a:t>
            </a: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r>
              <a:rPr lang="en-US" sz="2000" dirty="0">
                <a:solidFill>
                  <a:srgbClr val="00B050"/>
                </a:solidFill>
                <a:latin typeface="Arial Black" panose="020B0A04020102020204" pitchFamily="34" charset="0"/>
                <a:cs typeface="Times New Roman" panose="02020603050405020304" pitchFamily="18" charset="0"/>
              </a:rPr>
              <a:t>SUBMITTED BY: NISHAT TASNIM ALVI.</a:t>
            </a:r>
            <a:br>
              <a:rPr lang="en-US" sz="2000" dirty="0">
                <a:solidFill>
                  <a:srgbClr val="00B050"/>
                </a:solidFill>
                <a:latin typeface="Arial Black" panose="020B0A04020102020204" pitchFamily="34" charset="0"/>
                <a:cs typeface="Times New Roman" panose="02020603050405020304" pitchFamily="18" charset="0"/>
              </a:rPr>
            </a:br>
            <a:r>
              <a:rPr lang="en-US" sz="2000" dirty="0">
                <a:solidFill>
                  <a:srgbClr val="00B050"/>
                </a:solidFill>
                <a:latin typeface="Arial Black" panose="020B0A04020102020204" pitchFamily="34" charset="0"/>
                <a:cs typeface="Times New Roman" panose="02020603050405020304" pitchFamily="18" charset="0"/>
              </a:rPr>
              <a:t>ID NO: 23111014</a:t>
            </a:r>
            <a:br>
              <a:rPr lang="en-US" sz="2000" dirty="0">
                <a:solidFill>
                  <a:srgbClr val="00B050"/>
                </a:solidFill>
                <a:latin typeface="Arial Black" panose="020B0A04020102020204" pitchFamily="34" charset="0"/>
                <a:cs typeface="Times New Roman" panose="02020603050405020304" pitchFamily="18" charset="0"/>
              </a:rPr>
            </a:br>
            <a:r>
              <a:rPr lang="en-US" sz="2000" dirty="0">
                <a:solidFill>
                  <a:srgbClr val="00B050"/>
                </a:solidFill>
                <a:latin typeface="Arial Black" panose="020B0A04020102020204" pitchFamily="34" charset="0"/>
                <a:cs typeface="Times New Roman" panose="02020603050405020304" pitchFamily="18" charset="0"/>
              </a:rPr>
              <a:t>DEPARTMENT OF: LAW AND HUMAN RIGHTS.</a:t>
            </a: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br>
              <a:rPr lang="en-US" sz="2000" dirty="0">
                <a:solidFill>
                  <a:srgbClr val="002060"/>
                </a:solidFill>
                <a:latin typeface="Arial Black" panose="020B0A04020102020204" pitchFamily="34" charset="0"/>
                <a:cs typeface="Times New Roman" panose="02020603050405020304" pitchFamily="18" charset="0"/>
              </a:rPr>
            </a:br>
            <a:endParaRPr lang="en-US" sz="2000" dirty="0">
              <a:solidFill>
                <a:srgbClr val="002060"/>
              </a:solidFill>
              <a:latin typeface="Arial Black" panose="020B0A04020102020204" pitchFamily="34" charset="0"/>
              <a:cs typeface="Times New Roman" panose="02020603050405020304" pitchFamily="18" charset="0"/>
            </a:endParaRPr>
          </a:p>
        </p:txBody>
      </p:sp>
    </p:spTree>
    <p:extLst>
      <p:ext uri="{BB962C8B-B14F-4D97-AF65-F5344CB8AC3E}">
        <p14:creationId xmlns:p14="http://schemas.microsoft.com/office/powerpoint/2010/main" val="347353997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B010-5E2A-85EF-F4DE-6CFED47E356A}"/>
              </a:ext>
            </a:extLst>
          </p:cNvPr>
          <p:cNvSpPr>
            <a:spLocks noGrp="1"/>
          </p:cNvSpPr>
          <p:nvPr>
            <p:ph type="title"/>
          </p:nvPr>
        </p:nvSpPr>
        <p:spPr>
          <a:xfrm>
            <a:off x="302079" y="310698"/>
            <a:ext cx="8515350" cy="6209845"/>
          </a:xfrm>
        </p:spPr>
        <p:txBody>
          <a:bodyPr/>
          <a:lstStyle/>
          <a:p>
            <a:endParaRPr lang="en-US" dirty="0"/>
          </a:p>
        </p:txBody>
      </p:sp>
      <p:sp>
        <p:nvSpPr>
          <p:cNvPr id="3" name="Oval 2">
            <a:extLst>
              <a:ext uri="{FF2B5EF4-FFF2-40B4-BE49-F238E27FC236}">
                <a16:creationId xmlns:a16="http://schemas.microsoft.com/office/drawing/2014/main" id="{ADDE5F99-67FB-6C0B-8A92-B4216D8CA3BF}"/>
              </a:ext>
            </a:extLst>
          </p:cNvPr>
          <p:cNvSpPr/>
          <p:nvPr/>
        </p:nvSpPr>
        <p:spPr>
          <a:xfrm>
            <a:off x="-1371599" y="1017359"/>
            <a:ext cx="8001000" cy="5529943"/>
          </a:xfrm>
          <a:prstGeom prst="ellipse">
            <a:avLst/>
          </a:prstGeom>
          <a:solidFill>
            <a:schemeClr val="accent2">
              <a:lumMod val="40000"/>
              <a:lumOff val="60000"/>
            </a:schemeClr>
          </a:solidFill>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dirty="0">
                <a:solidFill>
                  <a:schemeClr val="accent2">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218734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2000">
              <a:schemeClr val="accent4">
                <a:lumMod val="75000"/>
              </a:schemeClr>
            </a:gs>
            <a:gs pos="74000">
              <a:schemeClr val="accent1">
                <a:lumMod val="45000"/>
                <a:lumOff val="55000"/>
              </a:schemeClr>
            </a:gs>
            <a:gs pos="83000">
              <a:schemeClr val="accent1">
                <a:lumMod val="45000"/>
                <a:lumOff val="55000"/>
              </a:schemeClr>
            </a:gs>
            <a:gs pos="100000">
              <a:srgbClr val="C00000"/>
            </a:gs>
          </a:gsLst>
          <a:lin ang="96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CD14-C566-12E7-CFAA-791392119534}"/>
              </a:ext>
            </a:extLst>
          </p:cNvPr>
          <p:cNvSpPr>
            <a:spLocks noGrp="1"/>
          </p:cNvSpPr>
          <p:nvPr>
            <p:ph type="ctrTitle"/>
          </p:nvPr>
        </p:nvSpPr>
        <p:spPr>
          <a:xfrm>
            <a:off x="685799" y="1122363"/>
            <a:ext cx="8022771" cy="4940980"/>
          </a:xfrm>
        </p:spPr>
        <p:txBody>
          <a:bodyPr/>
          <a:lstStyle/>
          <a:p>
            <a:endParaRPr lang="en-US" dirty="0"/>
          </a:p>
        </p:txBody>
      </p:sp>
      <p:sp>
        <p:nvSpPr>
          <p:cNvPr id="3" name="Subtitle 2">
            <a:extLst>
              <a:ext uri="{FF2B5EF4-FFF2-40B4-BE49-F238E27FC236}">
                <a16:creationId xmlns:a16="http://schemas.microsoft.com/office/drawing/2014/main" id="{5FE7172F-0AF2-F9BC-1FCF-BC5C539A3780}"/>
              </a:ext>
            </a:extLst>
          </p:cNvPr>
          <p:cNvSpPr>
            <a:spLocks noGrp="1"/>
          </p:cNvSpPr>
          <p:nvPr>
            <p:ph type="subTitle" idx="1"/>
          </p:nvPr>
        </p:nvSpPr>
        <p:spPr>
          <a:xfrm>
            <a:off x="598714" y="533400"/>
            <a:ext cx="8109856" cy="5529943"/>
          </a:xfrm>
        </p:spPr>
        <p:txBody>
          <a:bodyPr>
            <a:normAutofit/>
          </a:bodyPr>
          <a:lstStyle/>
          <a:p>
            <a:r>
              <a:rPr lang="en-US" dirty="0">
                <a:solidFill>
                  <a:srgbClr val="00B0F0"/>
                </a:solidFill>
                <a:latin typeface="Algerian" panose="04020705040A02060702" pitchFamily="82" charset="0"/>
                <a:cs typeface="Times New Roman" panose="02020603050405020304" pitchFamily="18" charset="0"/>
              </a:rPr>
              <a:t>What is winding up od the company?</a:t>
            </a:r>
          </a:p>
          <a:p>
            <a:pPr algn="l"/>
            <a:endParaRPr lang="en-US" sz="1600" dirty="0">
              <a:solidFill>
                <a:srgbClr val="00B0F0"/>
              </a:solidFill>
              <a:latin typeface="Times New Roman" panose="02020603050405020304" pitchFamily="18" charset="0"/>
              <a:cs typeface="Times New Roman" panose="02020603050405020304" pitchFamily="18" charset="0"/>
            </a:endParaRPr>
          </a:p>
          <a:p>
            <a:pPr algn="l"/>
            <a:endParaRPr lang="en-US" dirty="0">
              <a:solidFill>
                <a:srgbClr val="00B0F0"/>
              </a:solidFill>
              <a:latin typeface="Times New Roman" panose="02020603050405020304" pitchFamily="18" charset="0"/>
              <a:cs typeface="Times New Roman" panose="02020603050405020304" pitchFamily="18" charset="0"/>
            </a:endParaRPr>
          </a:p>
          <a:p>
            <a:pPr algn="l"/>
            <a:endParaRPr lang="en-US" dirty="0">
              <a:solidFill>
                <a:srgbClr val="00B0F0"/>
              </a:solidFill>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D0678A37-4453-34E7-1F5C-BCB7B84A8902}"/>
              </a:ext>
            </a:extLst>
          </p:cNvPr>
          <p:cNvSpPr/>
          <p:nvPr/>
        </p:nvSpPr>
        <p:spPr>
          <a:xfrm>
            <a:off x="435430" y="794657"/>
            <a:ext cx="8599711" cy="6063343"/>
          </a:xfrm>
          <a:prstGeom prst="ellipse">
            <a:avLst/>
          </a:prstGeom>
          <a:solidFill>
            <a:schemeClr val="tx2"/>
          </a:solidFill>
          <a:ln>
            <a:solidFill>
              <a:srgbClr val="FFFF00"/>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000" dirty="0">
                <a:solidFill>
                  <a:srgbClr val="00B050"/>
                </a:solidFill>
                <a:latin typeface="Times New Roman" panose="02020603050405020304" pitchFamily="18" charset="0"/>
                <a:cs typeface="Times New Roman" panose="02020603050405020304" pitchFamily="18" charset="0"/>
              </a:rPr>
              <a:t>Companies winding up is the process  of the termination of the companies.it can be arisen when the company suffer any debts or insolvency.in case of emergency situation arrives, the shareholders can declare the winding up.</a:t>
            </a:r>
          </a:p>
          <a:p>
            <a:pPr algn="just"/>
            <a:r>
              <a:rPr lang="en-US" sz="2000" dirty="0">
                <a:solidFill>
                  <a:srgbClr val="00B050"/>
                </a:solidFill>
                <a:latin typeface="Times New Roman" panose="02020603050405020304" pitchFamily="18" charset="0"/>
                <a:cs typeface="Times New Roman" panose="02020603050405020304" pitchFamily="18" charset="0"/>
              </a:rPr>
              <a:t>this p</a:t>
            </a:r>
            <a:r>
              <a:rPr lang="en-US" sz="2000" dirty="0">
                <a:solidFill>
                  <a:srgbClr val="FFFF00"/>
                </a:solidFill>
                <a:latin typeface="Times New Roman" panose="02020603050405020304" pitchFamily="18" charset="0"/>
                <a:cs typeface="Times New Roman" panose="02020603050405020304" pitchFamily="18" charset="0"/>
              </a:rPr>
              <a:t>rocess is distinguished into two ways:</a:t>
            </a:r>
          </a:p>
          <a:p>
            <a:pPr marL="457200" indent="-457200" algn="just">
              <a:buFont typeface="+mj-lt"/>
              <a:buAutoNum type="alphaUcPeriod"/>
            </a:pPr>
            <a:r>
              <a:rPr lang="en-US" sz="2000" dirty="0">
                <a:solidFill>
                  <a:srgbClr val="FFFF00"/>
                </a:solidFill>
                <a:latin typeface="Times New Roman" panose="02020603050405020304" pitchFamily="18" charset="0"/>
                <a:cs typeface="Times New Roman" panose="02020603050405020304" pitchFamily="18" charset="0"/>
              </a:rPr>
              <a:t>Voluntary winding up</a:t>
            </a:r>
          </a:p>
          <a:p>
            <a:pPr marL="457200" indent="-457200" algn="just">
              <a:buFont typeface="+mj-lt"/>
              <a:buAutoNum type="alphaUcPeriod"/>
            </a:pPr>
            <a:r>
              <a:rPr lang="en-US" sz="2000" dirty="0">
                <a:solidFill>
                  <a:srgbClr val="FFFF00"/>
                </a:solidFill>
                <a:latin typeface="Times New Roman" panose="02020603050405020304" pitchFamily="18" charset="0"/>
                <a:cs typeface="Times New Roman" panose="02020603050405020304" pitchFamily="18" charset="0"/>
              </a:rPr>
              <a:t>Compulsory winding up</a:t>
            </a:r>
          </a:p>
          <a:p>
            <a:pPr algn="just"/>
            <a:endParaRPr lang="en-US" sz="2000" dirty="0">
              <a:solidFill>
                <a:srgbClr val="FFFF00"/>
              </a:solidFill>
              <a:latin typeface="Times New Roman" panose="02020603050405020304" pitchFamily="18" charset="0"/>
              <a:cs typeface="Times New Roman" panose="02020603050405020304" pitchFamily="18" charset="0"/>
            </a:endParaRPr>
          </a:p>
          <a:p>
            <a:pPr algn="just"/>
            <a:r>
              <a:rPr lang="en-US" sz="2000" dirty="0">
                <a:solidFill>
                  <a:srgbClr val="FF0000"/>
                </a:solidFill>
                <a:latin typeface="Times New Roman" panose="02020603050405020304" pitchFamily="18" charset="0"/>
                <a:cs typeface="Times New Roman" panose="02020603050405020304" pitchFamily="18" charset="0"/>
              </a:rPr>
              <a:t>Voluntary winding up can be arisen when the shareholders consider it as a bankruptcy or debts.</a:t>
            </a:r>
          </a:p>
          <a:p>
            <a:pPr algn="just"/>
            <a:r>
              <a:rPr lang="en-US" sz="2000" dirty="0">
                <a:solidFill>
                  <a:srgbClr val="FF0000"/>
                </a:solidFill>
                <a:latin typeface="Times New Roman" panose="02020603050405020304" pitchFamily="18" charset="0"/>
                <a:cs typeface="Times New Roman" panose="02020603050405020304" pitchFamily="18" charset="0"/>
              </a:rPr>
              <a:t>Compulsory winding up can be arisen when the court declared the company insolvent or not capable of running the business.</a:t>
            </a:r>
          </a:p>
          <a:p>
            <a:pPr algn="just"/>
            <a:endParaRPr lang="en-US" sz="2000" dirty="0">
              <a:solidFill>
                <a:srgbClr val="00B050"/>
              </a:solidFill>
              <a:latin typeface="Times New Roman" panose="02020603050405020304" pitchFamily="18" charset="0"/>
              <a:cs typeface="Times New Roman" panose="02020603050405020304" pitchFamily="18" charset="0"/>
            </a:endParaRPr>
          </a:p>
          <a:p>
            <a:pPr algn="just"/>
            <a:endParaRPr lang="en-US" sz="20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9754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40000"/>
                <a:lumOff val="60000"/>
              </a:schemeClr>
            </a:gs>
            <a:gs pos="46000">
              <a:schemeClr val="accent6">
                <a:lumMod val="95000"/>
                <a:lumOff val="5000"/>
              </a:schemeClr>
            </a:gs>
            <a:gs pos="100000">
              <a:schemeClr val="accent6">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367C-B79F-2249-9605-73B02E7A0627}"/>
              </a:ext>
            </a:extLst>
          </p:cNvPr>
          <p:cNvSpPr>
            <a:spLocks noGrp="1"/>
          </p:cNvSpPr>
          <p:nvPr>
            <p:ph type="title"/>
          </p:nvPr>
        </p:nvSpPr>
        <p:spPr>
          <a:xfrm>
            <a:off x="544287" y="365126"/>
            <a:ext cx="8175170" cy="6046560"/>
          </a:xfrm>
        </p:spPr>
        <p:txBody>
          <a:bodyPr>
            <a:normAutofit/>
          </a:bodyPr>
          <a:lstStyle/>
          <a:p>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FBFF9B69-2CD9-ABC9-70B7-E2A186B31C0E}"/>
              </a:ext>
            </a:extLst>
          </p:cNvPr>
          <p:cNvSpPr/>
          <p:nvPr/>
        </p:nvSpPr>
        <p:spPr>
          <a:xfrm>
            <a:off x="261257" y="164194"/>
            <a:ext cx="8338456" cy="1959428"/>
          </a:xfrm>
          <a:prstGeom prst="rightArrow">
            <a:avLst/>
          </a:prstGeom>
          <a:solidFill>
            <a:srgbClr val="FFFF00"/>
          </a:solidFill>
          <a:ln>
            <a:solidFill>
              <a:srgbClr val="7030A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Case summary amin (MD) vs Bengal shipping line ltd </a:t>
            </a:r>
          </a:p>
        </p:txBody>
      </p:sp>
      <p:sp>
        <p:nvSpPr>
          <p:cNvPr id="5" name="Rectangle: Diagonal Corners Rounded 4">
            <a:extLst>
              <a:ext uri="{FF2B5EF4-FFF2-40B4-BE49-F238E27FC236}">
                <a16:creationId xmlns:a16="http://schemas.microsoft.com/office/drawing/2014/main" id="{345655FE-8A7D-92AF-E3E8-AF3D66C9CB3F}"/>
              </a:ext>
            </a:extLst>
          </p:cNvPr>
          <p:cNvSpPr/>
          <p:nvPr/>
        </p:nvSpPr>
        <p:spPr>
          <a:xfrm>
            <a:off x="805544" y="2525486"/>
            <a:ext cx="7500256" cy="3614057"/>
          </a:xfrm>
          <a:prstGeom prst="round2DiagRect">
            <a:avLst/>
          </a:prstGeom>
          <a:solidFill>
            <a:schemeClr val="accent1">
              <a:lumMod val="40000"/>
              <a:lumOff val="60000"/>
            </a:schemeClr>
          </a:solidFill>
          <a:ln>
            <a:solidFill>
              <a:schemeClr val="accent2"/>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Where the company can shut down the business if the shareholders can comply with the terms of the winding up. Although the company is not included in bankruptcy.</a:t>
            </a:r>
          </a:p>
        </p:txBody>
      </p:sp>
    </p:spTree>
    <p:extLst>
      <p:ext uri="{BB962C8B-B14F-4D97-AF65-F5344CB8AC3E}">
        <p14:creationId xmlns:p14="http://schemas.microsoft.com/office/powerpoint/2010/main" val="1829517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shadeToTitle="1">
        <a:solidFill>
          <a:srgbClr val="7030A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0F416-EBA7-0F25-5BB4-ABB24D9642B6}"/>
              </a:ext>
            </a:extLst>
          </p:cNvPr>
          <p:cNvSpPr>
            <a:spLocks noGrp="1"/>
          </p:cNvSpPr>
          <p:nvPr>
            <p:ph type="title"/>
          </p:nvPr>
        </p:nvSpPr>
        <p:spPr>
          <a:xfrm>
            <a:off x="628650" y="365126"/>
            <a:ext cx="7883979" cy="5959474"/>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sp>
        <p:nvSpPr>
          <p:cNvPr id="3" name="Arrow: Chevron 2">
            <a:extLst>
              <a:ext uri="{FF2B5EF4-FFF2-40B4-BE49-F238E27FC236}">
                <a16:creationId xmlns:a16="http://schemas.microsoft.com/office/drawing/2014/main" id="{266AEE9E-676A-0AAB-5278-87FA65A0A22F}"/>
              </a:ext>
            </a:extLst>
          </p:cNvPr>
          <p:cNvSpPr/>
          <p:nvPr/>
        </p:nvSpPr>
        <p:spPr>
          <a:xfrm>
            <a:off x="1114424" y="936171"/>
            <a:ext cx="6912429" cy="968828"/>
          </a:xfrm>
          <a:prstGeom prst="chevron">
            <a:avLst/>
          </a:prstGeom>
          <a:solidFill>
            <a:schemeClr val="accent4">
              <a:lumMod val="75000"/>
            </a:schemeClr>
          </a:solidFill>
          <a:ln>
            <a:solidFill>
              <a:schemeClr val="accent2"/>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DIRA DOCKYARD ENGINEERS LTD VS (BSRS) AND OTHERS</a:t>
            </a:r>
          </a:p>
        </p:txBody>
      </p:sp>
      <p:sp>
        <p:nvSpPr>
          <p:cNvPr id="4" name="Parallelogram 3">
            <a:extLst>
              <a:ext uri="{FF2B5EF4-FFF2-40B4-BE49-F238E27FC236}">
                <a16:creationId xmlns:a16="http://schemas.microsoft.com/office/drawing/2014/main" id="{1FF37CAE-7B52-DC9B-6E92-7DDC93C34744}"/>
              </a:ext>
            </a:extLst>
          </p:cNvPr>
          <p:cNvSpPr/>
          <p:nvPr/>
        </p:nvSpPr>
        <p:spPr>
          <a:xfrm>
            <a:off x="628650" y="2035629"/>
            <a:ext cx="6368143" cy="3592286"/>
          </a:xfrm>
          <a:prstGeom prst="parallelogram">
            <a:avLst>
              <a:gd name="adj" fmla="val 0"/>
            </a:avLst>
          </a:prstGeom>
          <a:solidFill>
            <a:schemeClr val="accent4">
              <a:lumMod val="40000"/>
              <a:lumOff val="60000"/>
            </a:schemeClr>
          </a:solidFill>
          <a:ln>
            <a:solidFill>
              <a:srgbClr val="0070C0"/>
            </a:solidFill>
          </a:ln>
          <a:effectLst>
            <a:reflection blurRad="6350" stA="50000" endA="300" endPos="55500" dist="1016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the company breached their contract and make mismanagement the court can order for winding up which is called the mandatory winding up</a:t>
            </a:r>
          </a:p>
        </p:txBody>
      </p:sp>
    </p:spTree>
    <p:extLst>
      <p:ext uri="{BB962C8B-B14F-4D97-AF65-F5344CB8AC3E}">
        <p14:creationId xmlns:p14="http://schemas.microsoft.com/office/powerpoint/2010/main" val="117680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7053B-B9D9-2E11-4AE5-58760F5BD8F0}"/>
              </a:ext>
            </a:extLst>
          </p:cNvPr>
          <p:cNvSpPr>
            <a:spLocks noGrp="1"/>
          </p:cNvSpPr>
          <p:nvPr>
            <p:ph type="title"/>
          </p:nvPr>
        </p:nvSpPr>
        <p:spPr>
          <a:xfrm>
            <a:off x="381001" y="365126"/>
            <a:ext cx="8403770" cy="6133645"/>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5947826A-1E5B-0776-9198-C375D4C34B3E}"/>
              </a:ext>
            </a:extLst>
          </p:cNvPr>
          <p:cNvSpPr/>
          <p:nvPr/>
        </p:nvSpPr>
        <p:spPr>
          <a:xfrm>
            <a:off x="674915" y="609600"/>
            <a:ext cx="7892142" cy="2133600"/>
          </a:xfrm>
          <a:prstGeom prst="leftRightArrow">
            <a:avLst/>
          </a:prstGeom>
          <a:solidFill>
            <a:srgbClr val="00B050"/>
          </a:solidFill>
          <a:ln>
            <a:solidFill>
              <a:srgbClr val="0070C0"/>
            </a:solidFill>
          </a:ln>
          <a:effectLst>
            <a:glow rad="101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CASE SUMMARY ON YOUNUS BHYIYAN AND OTHERS VS BASHATI PROPERTY DEVELOPMENT LTD</a:t>
            </a:r>
          </a:p>
        </p:txBody>
      </p:sp>
      <p:sp>
        <p:nvSpPr>
          <p:cNvPr id="4" name="Oval 3">
            <a:extLst>
              <a:ext uri="{FF2B5EF4-FFF2-40B4-BE49-F238E27FC236}">
                <a16:creationId xmlns:a16="http://schemas.microsoft.com/office/drawing/2014/main" id="{49368B31-8FD5-EA44-EFC2-59ECE88CE116}"/>
              </a:ext>
            </a:extLst>
          </p:cNvPr>
          <p:cNvSpPr/>
          <p:nvPr/>
        </p:nvSpPr>
        <p:spPr>
          <a:xfrm>
            <a:off x="-97972" y="2329543"/>
            <a:ext cx="9089572" cy="3918857"/>
          </a:xfrm>
          <a:prstGeom prst="ellipse">
            <a:avLst/>
          </a:prstGeom>
          <a:solidFill>
            <a:schemeClr val="accent6">
              <a:lumMod val="40000"/>
              <a:lumOff val="60000"/>
            </a:schemeClr>
          </a:solidFill>
          <a:ln>
            <a:solidFill>
              <a:srgbClr val="FFFF00"/>
            </a:solidFill>
          </a:ln>
          <a:effectLst>
            <a:glow rad="139700">
              <a:schemeClr val="accent4">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When a company is no longer be able to carry out its primary purposes it is just and equitable to order its winding up</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468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5B04E-448C-1C48-FDF4-BB4CE99E85BC}"/>
              </a:ext>
            </a:extLst>
          </p:cNvPr>
          <p:cNvSpPr>
            <a:spLocks noGrp="1"/>
          </p:cNvSpPr>
          <p:nvPr>
            <p:ph type="title"/>
          </p:nvPr>
        </p:nvSpPr>
        <p:spPr>
          <a:xfrm>
            <a:off x="628649" y="408669"/>
            <a:ext cx="7927521" cy="6013902"/>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sp>
        <p:nvSpPr>
          <p:cNvPr id="3" name="Arrow: Right 2">
            <a:extLst>
              <a:ext uri="{FF2B5EF4-FFF2-40B4-BE49-F238E27FC236}">
                <a16:creationId xmlns:a16="http://schemas.microsoft.com/office/drawing/2014/main" id="{7DDDD62B-1B32-0999-50A1-1EB8E6750D76}"/>
              </a:ext>
            </a:extLst>
          </p:cNvPr>
          <p:cNvSpPr/>
          <p:nvPr/>
        </p:nvSpPr>
        <p:spPr>
          <a:xfrm>
            <a:off x="1099457" y="761999"/>
            <a:ext cx="7415894" cy="2024743"/>
          </a:xfrm>
          <a:prstGeom prst="rightArrow">
            <a:avLst/>
          </a:prstGeom>
          <a:solidFill>
            <a:schemeClr val="accent4"/>
          </a:solidFill>
          <a:ln>
            <a:solidFill>
              <a:schemeClr val="accent2">
                <a:lumMod val="75000"/>
              </a:schemeClr>
            </a:solidFill>
          </a:ln>
          <a:effectLst>
            <a:glow rad="1397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CASE SUMMARY ON PRIME FINANCE AND INVESTMENT LTD VS DELWAR H KHAN </a:t>
            </a:r>
          </a:p>
        </p:txBody>
      </p:sp>
      <p:sp>
        <p:nvSpPr>
          <p:cNvPr id="4" name="Rectangle: Rounded Corners 3">
            <a:extLst>
              <a:ext uri="{FF2B5EF4-FFF2-40B4-BE49-F238E27FC236}">
                <a16:creationId xmlns:a16="http://schemas.microsoft.com/office/drawing/2014/main" id="{0BAFAEF3-DF54-BCED-D3B6-5D7E93C5CBB1}"/>
              </a:ext>
            </a:extLst>
          </p:cNvPr>
          <p:cNvSpPr/>
          <p:nvPr/>
        </p:nvSpPr>
        <p:spPr>
          <a:xfrm>
            <a:off x="587830" y="2873830"/>
            <a:ext cx="7927521" cy="3418114"/>
          </a:xfrm>
          <a:prstGeom prst="roundRect">
            <a:avLst/>
          </a:prstGeom>
          <a:solidFill>
            <a:schemeClr val="accent5">
              <a:lumMod val="60000"/>
              <a:lumOff val="40000"/>
            </a:schemeClr>
          </a:solidFill>
          <a:ln>
            <a:solidFill>
              <a:srgbClr val="00206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the company is ordered for winding up by the court A liquidator is appointed for disturbing the shares among the shareholders and surplus the profit which is a legal processing.</a:t>
            </a:r>
          </a:p>
        </p:txBody>
      </p:sp>
    </p:spTree>
    <p:extLst>
      <p:ext uri="{BB962C8B-B14F-4D97-AF65-F5344CB8AC3E}">
        <p14:creationId xmlns:p14="http://schemas.microsoft.com/office/powerpoint/2010/main" val="867111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5FF06-AC00-00D6-5B24-757F72479EB0}"/>
              </a:ext>
            </a:extLst>
          </p:cNvPr>
          <p:cNvSpPr>
            <a:spLocks noGrp="1"/>
          </p:cNvSpPr>
          <p:nvPr>
            <p:ph type="title"/>
          </p:nvPr>
        </p:nvSpPr>
        <p:spPr>
          <a:xfrm>
            <a:off x="628649" y="365126"/>
            <a:ext cx="8025493" cy="6024788"/>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96583D06-16A5-68E3-D4CD-5C6FD4C46F76}"/>
              </a:ext>
            </a:extLst>
          </p:cNvPr>
          <p:cNvSpPr/>
          <p:nvPr/>
        </p:nvSpPr>
        <p:spPr>
          <a:xfrm>
            <a:off x="881743" y="674914"/>
            <a:ext cx="7772399" cy="2373086"/>
          </a:xfrm>
          <a:prstGeom prst="leftRightArrow">
            <a:avLst/>
          </a:prstGeom>
          <a:solidFill>
            <a:schemeClr val="accent6">
              <a:lumMod val="75000"/>
            </a:schemeClr>
          </a:solidFill>
          <a:ln>
            <a:solidFill>
              <a:schemeClr val="accent1">
                <a:lumMod val="75000"/>
              </a:schemeClr>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latin typeface="Times New Roman" panose="02020603050405020304" pitchFamily="18" charset="0"/>
                <a:cs typeface="Times New Roman" panose="02020603050405020304" pitchFamily="18" charset="0"/>
              </a:rPr>
              <a:t>CASE SUMMARY ON CONSUMER TESTING LABORATORIES VS REGISTRAR JOINT STOCK COMPANIES AND FIRMS</a:t>
            </a:r>
          </a:p>
        </p:txBody>
      </p:sp>
      <p:sp>
        <p:nvSpPr>
          <p:cNvPr id="4" name="Pentagon 3">
            <a:extLst>
              <a:ext uri="{FF2B5EF4-FFF2-40B4-BE49-F238E27FC236}">
                <a16:creationId xmlns:a16="http://schemas.microsoft.com/office/drawing/2014/main" id="{3058B7E6-E980-9D1E-89B5-25D11942689C}"/>
              </a:ext>
            </a:extLst>
          </p:cNvPr>
          <p:cNvSpPr/>
          <p:nvPr/>
        </p:nvSpPr>
        <p:spPr>
          <a:xfrm>
            <a:off x="1088571" y="2721429"/>
            <a:ext cx="7565571" cy="3461657"/>
          </a:xfrm>
          <a:prstGeom prst="pentagon">
            <a:avLst/>
          </a:prstGeom>
          <a:solidFill>
            <a:srgbClr val="FFC000"/>
          </a:solidFill>
          <a:ln>
            <a:solidFill>
              <a:schemeClr val="accent5">
                <a:lumMod val="75000"/>
              </a:schemeClr>
            </a:solidFill>
          </a:ln>
          <a:effectLst>
            <a:glow rad="228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latin typeface="Times New Roman" panose="02020603050405020304" pitchFamily="18" charset="0"/>
                <a:cs typeface="Times New Roman" panose="02020603050405020304" pitchFamily="18" charset="0"/>
              </a:rPr>
              <a:t>If any company is no longer active for business the court can order it for mandatory winding up</a:t>
            </a:r>
            <a:r>
              <a:rPr lang="en-US" sz="2000" dirty="0">
                <a:solidFill>
                  <a:schemeClr val="tx1"/>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49669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10537-932D-BCC4-F7B0-3B65BF5D3675}"/>
              </a:ext>
            </a:extLst>
          </p:cNvPr>
          <p:cNvSpPr>
            <a:spLocks noGrp="1"/>
          </p:cNvSpPr>
          <p:nvPr>
            <p:ph type="title"/>
          </p:nvPr>
        </p:nvSpPr>
        <p:spPr>
          <a:xfrm>
            <a:off x="628649" y="365126"/>
            <a:ext cx="8156121" cy="6046560"/>
          </a:xfrm>
        </p:spPr>
        <p:txBody>
          <a:bodyPr/>
          <a:lstStyle/>
          <a:p>
            <a:endParaRPr lang="en-US" dirty="0"/>
          </a:p>
        </p:txBody>
      </p:sp>
      <p:sp>
        <p:nvSpPr>
          <p:cNvPr id="3" name="Arrow: Chevron 2">
            <a:extLst>
              <a:ext uri="{FF2B5EF4-FFF2-40B4-BE49-F238E27FC236}">
                <a16:creationId xmlns:a16="http://schemas.microsoft.com/office/drawing/2014/main" id="{27579D9C-2A99-6B8C-1E1A-08913306B951}"/>
              </a:ext>
            </a:extLst>
          </p:cNvPr>
          <p:cNvSpPr/>
          <p:nvPr/>
        </p:nvSpPr>
        <p:spPr>
          <a:xfrm>
            <a:off x="776967" y="446314"/>
            <a:ext cx="7590065" cy="1023257"/>
          </a:xfrm>
          <a:prstGeom prst="chevron">
            <a:avLst/>
          </a:prstGeom>
          <a:solidFill>
            <a:schemeClr val="accent4">
              <a:lumMod val="75000"/>
            </a:schemeClr>
          </a:solidFill>
          <a:ln>
            <a:solidFill>
              <a:schemeClr val="accent6">
                <a:lumMod val="50000"/>
              </a:schemeClr>
            </a:solid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EASTERN BANK LTD VS BENGAL CARPETS LTD</a:t>
            </a:r>
          </a:p>
        </p:txBody>
      </p:sp>
      <p:sp>
        <p:nvSpPr>
          <p:cNvPr id="4" name="Cube 3">
            <a:extLst>
              <a:ext uri="{FF2B5EF4-FFF2-40B4-BE49-F238E27FC236}">
                <a16:creationId xmlns:a16="http://schemas.microsoft.com/office/drawing/2014/main" id="{9D370FC0-DC99-067D-DA8A-6BA36B08B0E8}"/>
              </a:ext>
            </a:extLst>
          </p:cNvPr>
          <p:cNvSpPr/>
          <p:nvPr/>
        </p:nvSpPr>
        <p:spPr>
          <a:xfrm>
            <a:off x="628650" y="2155371"/>
            <a:ext cx="7546522" cy="3962400"/>
          </a:xfrm>
          <a:prstGeom prst="cube">
            <a:avLst>
              <a:gd name="adj" fmla="val 29802"/>
            </a:avLst>
          </a:prstGeom>
          <a:solidFill>
            <a:schemeClr val="accent6">
              <a:lumMod val="60000"/>
              <a:lumOff val="40000"/>
            </a:schemeClr>
          </a:solidFill>
          <a:ln>
            <a:solidFill>
              <a:srgbClr val="00B050"/>
            </a:solidFill>
          </a:ln>
          <a:effectLst>
            <a:glow rad="228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dirty="0">
                <a:solidFill>
                  <a:schemeClr val="tx1"/>
                </a:solidFill>
                <a:latin typeface="Times New Roman" panose="02020603050405020304" pitchFamily="18" charset="0"/>
                <a:cs typeface="Times New Roman" panose="02020603050405020304" pitchFamily="18" charset="0"/>
              </a:rPr>
              <a:t>If any company is insolvent and unworthy for running the business the court can order for mandatory winding up.</a:t>
            </a:r>
          </a:p>
        </p:txBody>
      </p:sp>
    </p:spTree>
    <p:extLst>
      <p:ext uri="{BB962C8B-B14F-4D97-AF65-F5344CB8AC3E}">
        <p14:creationId xmlns:p14="http://schemas.microsoft.com/office/powerpoint/2010/main" val="359180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alpha val="59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46FE0-E855-D60A-CC61-F541BB9A00FA}"/>
              </a:ext>
            </a:extLst>
          </p:cNvPr>
          <p:cNvSpPr>
            <a:spLocks noGrp="1"/>
          </p:cNvSpPr>
          <p:nvPr>
            <p:ph type="title"/>
          </p:nvPr>
        </p:nvSpPr>
        <p:spPr>
          <a:xfrm>
            <a:off x="628649" y="365126"/>
            <a:ext cx="8036379" cy="6144531"/>
          </a:xfrm>
        </p:spPr>
        <p:txBody>
          <a:bodyPr>
            <a:normAutofit/>
          </a:bodyPr>
          <a:lstStyle/>
          <a:p>
            <a:endParaRPr lang="en-US" sz="2000" dirty="0">
              <a:latin typeface="Times New Roman" panose="02020603050405020304" pitchFamily="18" charset="0"/>
              <a:cs typeface="Times New Roman" panose="02020603050405020304" pitchFamily="18" charset="0"/>
            </a:endParaRPr>
          </a:p>
        </p:txBody>
      </p:sp>
      <p:sp>
        <p:nvSpPr>
          <p:cNvPr id="3" name="Arrow: Left-Right 2">
            <a:extLst>
              <a:ext uri="{FF2B5EF4-FFF2-40B4-BE49-F238E27FC236}">
                <a16:creationId xmlns:a16="http://schemas.microsoft.com/office/drawing/2014/main" id="{7F666C13-123D-3561-CF16-CFDACEE56FE3}"/>
              </a:ext>
            </a:extLst>
          </p:cNvPr>
          <p:cNvSpPr/>
          <p:nvPr/>
        </p:nvSpPr>
        <p:spPr>
          <a:xfrm>
            <a:off x="612323" y="365126"/>
            <a:ext cx="7903028" cy="1752600"/>
          </a:xfrm>
          <a:prstGeom prst="leftRightArrow">
            <a:avLst/>
          </a:prstGeom>
          <a:solidFill>
            <a:schemeClr val="accent4">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latin typeface="Times New Roman" panose="02020603050405020304" pitchFamily="18" charset="0"/>
                <a:cs typeface="Times New Roman" panose="02020603050405020304" pitchFamily="18" charset="0"/>
              </a:rPr>
              <a:t>CASE SUMMARY ON MOUSHUMI INDUSTIRES LTD VS ASAD AHAD AND OTHERS</a:t>
            </a:r>
          </a:p>
        </p:txBody>
      </p:sp>
      <p:sp>
        <p:nvSpPr>
          <p:cNvPr id="4" name="Oval 3">
            <a:extLst>
              <a:ext uri="{FF2B5EF4-FFF2-40B4-BE49-F238E27FC236}">
                <a16:creationId xmlns:a16="http://schemas.microsoft.com/office/drawing/2014/main" id="{9B8A88AA-0CE4-F8F0-6BA0-B5E1B8C4816F}"/>
              </a:ext>
            </a:extLst>
          </p:cNvPr>
          <p:cNvSpPr/>
          <p:nvPr/>
        </p:nvSpPr>
        <p:spPr>
          <a:xfrm>
            <a:off x="478972" y="1981200"/>
            <a:ext cx="7805057" cy="3820886"/>
          </a:xfrm>
          <a:prstGeom prst="ellipse">
            <a:avLst/>
          </a:prstGeom>
          <a:solidFill>
            <a:schemeClr val="accent6">
              <a:lumMod val="60000"/>
              <a:lumOff val="40000"/>
            </a:schemeClr>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4000" dirty="0">
                <a:solidFill>
                  <a:schemeClr val="tx1"/>
                </a:solidFill>
                <a:latin typeface="Times New Roman" panose="02020603050405020304" pitchFamily="18" charset="0"/>
                <a:cs typeface="Times New Roman" panose="02020603050405020304" pitchFamily="18" charset="0"/>
              </a:rPr>
              <a:t>If the company is not able to pay its loan the petitioners can  seek for legal remedy and for winding up.</a:t>
            </a:r>
          </a:p>
        </p:txBody>
      </p:sp>
    </p:spTree>
    <p:extLst>
      <p:ext uri="{BB962C8B-B14F-4D97-AF65-F5344CB8AC3E}">
        <p14:creationId xmlns:p14="http://schemas.microsoft.com/office/powerpoint/2010/main" val="38152286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294</TotalTime>
  <Words>415</Words>
  <Application>Microsoft Office PowerPoint</Application>
  <PresentationFormat>On-screen Show (4:3)</PresentationFormat>
  <Paragraphs>26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Arial Black</vt:lpstr>
      <vt:lpstr>Calibri</vt:lpstr>
      <vt:lpstr>Calibri Light</vt:lpstr>
      <vt:lpstr>Times New Roman</vt:lpstr>
      <vt:lpstr>Office Theme</vt:lpstr>
      <vt:lpstr>SUBMITTED TO: MS FARZANA AKTHER DESIGNATION: ASSISTANT PROFESSOR. COURSE CODE: COMPANIES AND SECURITIES LAW. COURSE TITLE: LAW-205 DATE OF SUMISSION: 29-04-2025.     SUBMITTED BY: NISHAT TASNIM ALVI. ID NO: 23111014 DEPARTMENT OF: LAW AND HUMAN RIGHTS.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Nishat Tasnim Alvi</dc:creator>
  <cp:lastModifiedBy>Nishat Tasnim Alvi</cp:lastModifiedBy>
  <cp:revision>4</cp:revision>
  <dcterms:created xsi:type="dcterms:W3CDTF">2025-04-19T12:25:56Z</dcterms:created>
  <dcterms:modified xsi:type="dcterms:W3CDTF">2025-04-28T13:12:51Z</dcterms:modified>
</cp:coreProperties>
</file>