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68" r:id="rId3"/>
    <p:sldId id="334" r:id="rId4"/>
    <p:sldId id="371" r:id="rId5"/>
    <p:sldId id="386" r:id="rId6"/>
    <p:sldId id="372" r:id="rId7"/>
    <p:sldId id="373" r:id="rId8"/>
    <p:sldId id="374" r:id="rId9"/>
    <p:sldId id="364" r:id="rId10"/>
    <p:sldId id="366" r:id="rId11"/>
    <p:sldId id="367" r:id="rId12"/>
    <p:sldId id="365" r:id="rId13"/>
    <p:sldId id="337" r:id="rId14"/>
    <p:sldId id="370" r:id="rId15"/>
    <p:sldId id="375" r:id="rId16"/>
    <p:sldId id="369" r:id="rId17"/>
    <p:sldId id="387" r:id="rId18"/>
    <p:sldId id="376" r:id="rId19"/>
    <p:sldId id="377" r:id="rId20"/>
    <p:sldId id="378" r:id="rId21"/>
    <p:sldId id="33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010"/>
    <a:srgbClr val="002B82"/>
    <a:srgbClr val="339933"/>
    <a:srgbClr val="006600"/>
    <a:srgbClr val="E4580A"/>
    <a:srgbClr val="009900"/>
    <a:srgbClr val="91E509"/>
    <a:srgbClr val="72E509"/>
    <a:srgbClr val="00CC00"/>
    <a:srgbClr val="FF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76173" autoAdjust="0"/>
  </p:normalViewPr>
  <p:slideViewPr>
    <p:cSldViewPr>
      <p:cViewPr varScale="1">
        <p:scale>
          <a:sx n="86" d="100"/>
          <a:sy n="86" d="100"/>
        </p:scale>
        <p:origin x="10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6-Jan-21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6-Jan-21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6-Jan-21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6-Jan-21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6-Jan-21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  Fall_2020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492634"/>
            <a:ext cx="842891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321</a:t>
            </a:r>
          </a:p>
          <a:p>
            <a:pPr algn="ctr"/>
            <a:r>
              <a:rPr lang="en-US" sz="54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Software  Engineering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8" y="323219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</a:rPr>
              <a:t>Lecture </a:t>
            </a:r>
            <a:r>
              <a:rPr lang="en-US" sz="4000" dirty="0" smtClean="0">
                <a:solidFill>
                  <a:schemeClr val="tx1"/>
                </a:solidFill>
              </a:rPr>
              <a:t>: 01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</a:rPr>
              <a:t>Introduction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1026449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553998"/>
            <a:ext cx="9179651" cy="5894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5" y="601015"/>
            <a:ext cx="40290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What does Software mean?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200" b="1" dirty="0">
                <a:solidFill>
                  <a:schemeClr val="bg1"/>
                </a:solidFill>
              </a:rPr>
              <a:t>Institute of Electrical and Electronic Engineers (IEEE)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defines software as a 		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Collection </a:t>
            </a:r>
            <a:r>
              <a:rPr lang="en-US" sz="2800" dirty="0">
                <a:solidFill>
                  <a:schemeClr val="bg1"/>
                </a:solidFill>
              </a:rPr>
              <a:t>of computer programs, procedures, rules and associated documentation and data.  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1026449"/>
            <a:ext cx="84582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</a:t>
            </a:r>
            <a:r>
              <a:rPr lang="en-US" sz="2400" b="1" dirty="0" smtClean="0"/>
              <a:t>is </a:t>
            </a:r>
            <a:r>
              <a:rPr lang="en-US" sz="2400" b="1" dirty="0"/>
              <a:t>software product?</a:t>
            </a:r>
            <a:endParaRPr lang="en-US" sz="2400" b="1" dirty="0" smtClean="0"/>
          </a:p>
          <a:p>
            <a:endParaRPr lang="en-US" sz="2000" dirty="0" smtClean="0"/>
          </a:p>
          <a:p>
            <a:r>
              <a:rPr lang="en-US" sz="2000" dirty="0" smtClean="0"/>
              <a:t>Software</a:t>
            </a:r>
            <a:r>
              <a:rPr lang="en-US" sz="2000" dirty="0"/>
              <a:t>, when made for a specific requirement is called </a:t>
            </a:r>
            <a:r>
              <a:rPr lang="en-US" sz="2000" b="1" dirty="0"/>
              <a:t>software product</a:t>
            </a:r>
            <a:r>
              <a:rPr lang="en-US" sz="2000" b="1" dirty="0" smtClean="0"/>
              <a:t>.</a:t>
            </a:r>
          </a:p>
          <a:p>
            <a:endParaRPr lang="en-GB" altLang="en-US" dirty="0" smtClean="0"/>
          </a:p>
          <a:p>
            <a:endParaRPr lang="en-GB" altLang="en-US" dirty="0"/>
          </a:p>
          <a:p>
            <a:endParaRPr lang="en-GB" altLang="en-US" dirty="0" smtClean="0"/>
          </a:p>
          <a:p>
            <a:endParaRPr lang="en-GB" altLang="en-US" dirty="0"/>
          </a:p>
          <a:p>
            <a:endParaRPr lang="en-GB" altLang="en-US" dirty="0" smtClean="0"/>
          </a:p>
          <a:p>
            <a:endParaRPr lang="en-GB" altLang="en-US" dirty="0"/>
          </a:p>
          <a:p>
            <a:endParaRPr lang="en-GB" altLang="en-US" dirty="0" smtClean="0"/>
          </a:p>
          <a:p>
            <a:endParaRPr lang="en-GB" altLang="en-US" dirty="0" smtClean="0"/>
          </a:p>
          <a:p>
            <a:endParaRPr lang="en-GB" altLang="en-US" dirty="0" smtClean="0"/>
          </a:p>
          <a:p>
            <a:r>
              <a:rPr lang="en-GB" altLang="en-US" dirty="0" smtClean="0"/>
              <a:t>Software </a:t>
            </a:r>
            <a:r>
              <a:rPr lang="en-GB" altLang="en-US" dirty="0"/>
              <a:t>products may </a:t>
            </a:r>
            <a:r>
              <a:rPr lang="en-GB" altLang="en-US" dirty="0" smtClean="0"/>
              <a:t>be</a:t>
            </a:r>
          </a:p>
          <a:p>
            <a:endParaRPr lang="en-GB" alt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altLang="en-US" b="1" dirty="0" smtClean="0"/>
              <a:t>Generic</a:t>
            </a:r>
            <a:r>
              <a:rPr lang="en-GB" altLang="en-US" dirty="0" smtClean="0"/>
              <a:t>- </a:t>
            </a:r>
            <a:r>
              <a:rPr lang="en-GB" altLang="en-US" dirty="0"/>
              <a:t>developed to be sold to a range of different customers</a:t>
            </a:r>
            <a:r>
              <a:rPr lang="en-GB" altLang="en-US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GB" alt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altLang="en-US" b="1" dirty="0" smtClean="0"/>
              <a:t> Customised (Bespoke)</a:t>
            </a:r>
            <a:r>
              <a:rPr lang="en-GB" altLang="en-US" dirty="0" smtClean="0"/>
              <a:t> </a:t>
            </a:r>
            <a:r>
              <a:rPr lang="en-GB" altLang="en-US" dirty="0"/>
              <a:t>- developed for a single customer according to their specification.</a:t>
            </a:r>
          </a:p>
          <a:p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38" y="2132548"/>
            <a:ext cx="5533662" cy="218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good software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4508" y="836496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Essential attributes of good </a:t>
            </a:r>
            <a:r>
              <a:rPr lang="en-US" sz="2800" dirty="0" smtClean="0"/>
              <a:t>software</a:t>
            </a:r>
          </a:p>
          <a:p>
            <a:endParaRPr lang="en-GB" sz="2400" dirty="0" smtClean="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 smtClean="0">
                <a:cs typeface="Arial"/>
              </a:rPr>
              <a:t>Maintainability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000" dirty="0" smtClean="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 smtClean="0">
                <a:cs typeface="Arial"/>
              </a:rPr>
              <a:t>Dependability </a:t>
            </a:r>
            <a:r>
              <a:rPr lang="en-GB" sz="2000" dirty="0">
                <a:cs typeface="Arial"/>
              </a:rPr>
              <a:t>and security</a:t>
            </a:r>
            <a:endParaRPr lang="en-GB" sz="2000" dirty="0">
              <a:solidFill>
                <a:srgbClr val="000000"/>
              </a:solidFill>
              <a:ea typeface="Times New Roman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000" dirty="0" smtClean="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 smtClean="0">
                <a:cs typeface="Arial"/>
              </a:rPr>
              <a:t>Efficiency</a:t>
            </a:r>
            <a:endParaRPr lang="en-GB" sz="2000" dirty="0">
              <a:solidFill>
                <a:srgbClr val="000000"/>
              </a:solidFill>
              <a:ea typeface="Times New Roman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000" dirty="0" smtClean="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 smtClean="0">
                <a:cs typeface="Arial"/>
              </a:rPr>
              <a:t>Acceptability</a:t>
            </a:r>
            <a:endParaRPr lang="en-GB" sz="2000" dirty="0">
              <a:solidFill>
                <a:srgbClr val="000000"/>
              </a:solidFill>
              <a:ea typeface="Times New Roman"/>
              <a:cs typeface="Arial"/>
            </a:endParaRPr>
          </a:p>
          <a:p>
            <a:endParaRPr lang="en-GB" sz="2400" dirty="0">
              <a:solidFill>
                <a:srgbClr val="000000"/>
              </a:solidFill>
              <a:latin typeface="Arial"/>
              <a:ea typeface="Times New Roman"/>
              <a:cs typeface="Arial"/>
            </a:endParaRPr>
          </a:p>
          <a:p>
            <a:r>
              <a:rPr lang="en-US" dirty="0"/>
              <a:t>In addition to the above mentioned characteristics, </a:t>
            </a:r>
            <a:r>
              <a:rPr lang="en-US" b="1" dirty="0"/>
              <a:t>robustness</a:t>
            </a:r>
            <a:r>
              <a:rPr lang="en-US" dirty="0"/>
              <a:t> and </a:t>
            </a:r>
            <a:r>
              <a:rPr lang="en-US" b="1" dirty="0"/>
              <a:t>integrity </a:t>
            </a:r>
            <a:r>
              <a:rPr lang="en-US" dirty="0"/>
              <a:t>are also important.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719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1026449"/>
            <a:ext cx="8458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" y="597675"/>
            <a:ext cx="9107532" cy="58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1026449"/>
            <a:ext cx="8458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553998"/>
            <a:ext cx="9149715" cy="59213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5240" y="1698954"/>
            <a:ext cx="4233851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</a:t>
            </a:r>
            <a:endParaRPr lang="en-US" sz="3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</a:p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ngineering 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3588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1026449"/>
            <a:ext cx="8458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762000"/>
            <a:ext cx="9107533" cy="490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021" y="903367"/>
            <a:ext cx="856207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Times New Roman" panose="02020603050405020304" pitchFamily="18" charset="0"/>
              </a:rPr>
              <a:t>What is software engineering</a:t>
            </a:r>
            <a:r>
              <a:rPr lang="en-GB" sz="2400" dirty="0" smtClean="0">
                <a:cs typeface="Times New Roman" panose="02020603050405020304" pitchFamily="18" charset="0"/>
              </a:rPr>
              <a:t>?</a:t>
            </a:r>
          </a:p>
          <a:p>
            <a:endParaRPr lang="en-GB" dirty="0" smtClean="0">
              <a:cs typeface="Arial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cs typeface="Times New Roman" panose="02020603050405020304" pitchFamily="18" charset="0"/>
              </a:rPr>
              <a:t>Software </a:t>
            </a:r>
            <a:r>
              <a:rPr lang="en-US" sz="2000" dirty="0">
                <a:cs typeface="Times New Roman" panose="02020603050405020304" pitchFamily="18" charset="0"/>
              </a:rPr>
              <a:t>engineering is an </a:t>
            </a:r>
            <a:r>
              <a:rPr lang="en-US" sz="2000" b="1" dirty="0">
                <a:cs typeface="Times New Roman" panose="02020603050405020304" pitchFamily="18" charset="0"/>
              </a:rPr>
              <a:t>engineering discipline </a:t>
            </a:r>
            <a:r>
              <a:rPr lang="en-US" sz="2000" dirty="0">
                <a:cs typeface="Times New Roman" panose="02020603050405020304" pitchFamily="18" charset="0"/>
              </a:rPr>
              <a:t>that is concerned with </a:t>
            </a:r>
            <a:r>
              <a:rPr lang="en-US" sz="2000" b="1" dirty="0">
                <a:cs typeface="Times New Roman" panose="02020603050405020304" pitchFamily="18" charset="0"/>
              </a:rPr>
              <a:t>all </a:t>
            </a:r>
            <a:r>
              <a:rPr lang="en-US" sz="2000" b="1" dirty="0" smtClean="0">
                <a:cs typeface="Times New Roman" panose="02020603050405020304" pitchFamily="18" charset="0"/>
              </a:rPr>
              <a:t>aspects of </a:t>
            </a:r>
            <a:r>
              <a:rPr lang="en-US" sz="2000" b="1" dirty="0">
                <a:cs typeface="Times New Roman" panose="02020603050405020304" pitchFamily="18" charset="0"/>
              </a:rPr>
              <a:t>software production</a:t>
            </a:r>
            <a:r>
              <a:rPr lang="en-US" sz="2000" dirty="0">
                <a:cs typeface="Times New Roman" panose="02020603050405020304" pitchFamily="18" charset="0"/>
              </a:rPr>
              <a:t> from the early stages of system specification through </a:t>
            </a:r>
            <a:r>
              <a:rPr lang="en-US" sz="2000" dirty="0" smtClean="0">
                <a:cs typeface="Times New Roman" panose="02020603050405020304" pitchFamily="18" charset="0"/>
              </a:rPr>
              <a:t>to maintaining </a:t>
            </a:r>
            <a:r>
              <a:rPr lang="en-US" sz="2000" dirty="0">
                <a:cs typeface="Times New Roman" panose="02020603050405020304" pitchFamily="18" charset="0"/>
              </a:rPr>
              <a:t>the system after it has gone into use.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  <a:ea typeface="Times New Roman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0000"/>
              </a:solidFill>
              <a:ea typeface="Times New Roman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altLang="en-US" sz="2000" dirty="0">
                <a:cs typeface="Times New Roman" panose="02020603050405020304" pitchFamily="18" charset="0"/>
              </a:rPr>
              <a:t>Software engineering is an engineering discipline whose focus is the cost effective development of the high quality software system.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GB" sz="2000" dirty="0" smtClean="0">
              <a:solidFill>
                <a:srgbClr val="000000"/>
              </a:solidFill>
              <a:ea typeface="Times New Roman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GB" sz="2000" dirty="0" smtClean="0">
              <a:solidFill>
                <a:srgbClr val="000000"/>
              </a:solidFill>
              <a:ea typeface="Times New Roman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1" dirty="0">
                <a:cs typeface="Times New Roman" panose="02020603050405020304" pitchFamily="18" charset="0"/>
              </a:rPr>
              <a:t>IEEE</a:t>
            </a:r>
            <a:r>
              <a:rPr lang="en-US" sz="2000" dirty="0">
                <a:cs typeface="Times New Roman" panose="02020603050405020304" pitchFamily="18" charset="0"/>
              </a:rPr>
              <a:t>, in its standard </a:t>
            </a:r>
            <a:r>
              <a:rPr lang="en-US" sz="2000" b="1" dirty="0">
                <a:cs typeface="Times New Roman" panose="02020603050405020304" pitchFamily="18" charset="0"/>
              </a:rPr>
              <a:t>610.12-1990</a:t>
            </a:r>
            <a:r>
              <a:rPr lang="en-US" sz="2000" dirty="0">
                <a:cs typeface="Times New Roman" panose="02020603050405020304" pitchFamily="18" charset="0"/>
              </a:rPr>
              <a:t>, defines software engineering as the application of a systematic, disciplined, which is a computable approach for the development, operation, and maintenance of software. </a:t>
            </a:r>
            <a:endParaRPr lang="en-GB" sz="2000" dirty="0">
              <a:solidFill>
                <a:srgbClr val="000000"/>
              </a:solidFill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Importance of Software </a:t>
            </a:r>
            <a:r>
              <a:rPr lang="en-US" sz="3200" b="1" dirty="0" smtClean="0"/>
              <a:t>Engineering</a:t>
            </a:r>
            <a:endParaRPr lang="en-US" sz="32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86" y="1081288"/>
            <a:ext cx="6843289" cy="473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vs Software Product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021" y="903367"/>
            <a:ext cx="8562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Program 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is a set of instruction related each other where as Software Product is a collection of program designed for specific 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task.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000000"/>
              </a:solidFill>
              <a:ea typeface="Times New Roman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Programs 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are developed by individuals that means single user where as Software Product are developed by large no of users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0000"/>
              </a:solidFill>
              <a:ea typeface="Times New Roman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program, there is no documentation or lack in proper 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documentation. In 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Software Product, Proper documentation and well documented and user manual prepared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0000"/>
              </a:solidFill>
              <a:ea typeface="Times New Roman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Development 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of program is Unplanned, not Systematic 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etc. 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but Development of Software Product is well Systematic, 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organized, 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planned approach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0000"/>
              </a:solidFill>
              <a:ea typeface="Times New Roman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Programs 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provide Limited functionality and less features where as Software Products provides more functionality as they are big in size (lines of codes) more options and features.</a:t>
            </a:r>
          </a:p>
        </p:txBody>
      </p:sp>
    </p:spTree>
    <p:extLst>
      <p:ext uri="{BB962C8B-B14F-4D97-AF65-F5344CB8AC3E}">
        <p14:creationId xmlns:p14="http://schemas.microsoft.com/office/powerpoint/2010/main" val="8757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Engineering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539" y="1052575"/>
            <a:ext cx="8998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2400" dirty="0">
                <a:cs typeface="Times New Roman" panose="02020603050405020304" pitchFamily="18" charset="0"/>
              </a:rPr>
              <a:t>What is the difference between software engineering and system engineering</a:t>
            </a:r>
            <a:r>
              <a:rPr lang="en-GB" sz="2400" dirty="0" smtClean="0">
                <a:cs typeface="Times New Roman" panose="02020603050405020304" pitchFamily="18" charset="0"/>
              </a:rPr>
              <a:t>?</a:t>
            </a:r>
          </a:p>
          <a:p>
            <a:pPr>
              <a:spcAft>
                <a:spcPts val="0"/>
              </a:spcAft>
            </a:pPr>
            <a:endParaRPr lang="en-GB" sz="2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/>
            <a:endParaRPr lang="en-GB" sz="2000" dirty="0" smtClean="0">
              <a:cs typeface="Arial"/>
            </a:endParaRPr>
          </a:p>
          <a:p>
            <a:pPr algn="just"/>
            <a:r>
              <a:rPr lang="en-GB" sz="2000" b="1" dirty="0" smtClean="0">
                <a:cs typeface="Arial"/>
              </a:rPr>
              <a:t>System </a:t>
            </a:r>
            <a:r>
              <a:rPr lang="en-GB" sz="2000" b="1" dirty="0">
                <a:cs typeface="Arial"/>
              </a:rPr>
              <a:t>engineering </a:t>
            </a:r>
            <a:r>
              <a:rPr lang="en-GB" sz="2000" dirty="0">
                <a:cs typeface="Arial"/>
              </a:rPr>
              <a:t>is concerned with all aspects of computer-based systems development including hardware, software and process engineering. </a:t>
            </a:r>
            <a:endParaRPr lang="en-GB" sz="2000" dirty="0" smtClean="0">
              <a:cs typeface="Arial"/>
            </a:endParaRPr>
          </a:p>
          <a:p>
            <a:pPr algn="just"/>
            <a:endParaRPr lang="en-GB" sz="2000" dirty="0">
              <a:cs typeface="Arial"/>
            </a:endParaRPr>
          </a:p>
          <a:p>
            <a:pPr algn="just"/>
            <a:r>
              <a:rPr lang="en-GB" sz="2000" b="1" dirty="0" smtClean="0">
                <a:cs typeface="Arial"/>
              </a:rPr>
              <a:t>Software </a:t>
            </a:r>
            <a:r>
              <a:rPr lang="en-GB" sz="2000" b="1" dirty="0">
                <a:cs typeface="Arial"/>
              </a:rPr>
              <a:t>engineering </a:t>
            </a:r>
            <a:r>
              <a:rPr lang="en-GB" sz="2000" dirty="0">
                <a:cs typeface="Arial"/>
              </a:rPr>
              <a:t>is part of this more general process</a:t>
            </a:r>
            <a:r>
              <a:rPr lang="en-GB" sz="2000" dirty="0" smtClean="0">
                <a:cs typeface="Arial"/>
              </a:rPr>
              <a:t>.</a:t>
            </a:r>
          </a:p>
          <a:p>
            <a:pPr algn="just"/>
            <a:endParaRPr lang="en-GB" sz="2000" dirty="0">
              <a:solidFill>
                <a:srgbClr val="000000"/>
              </a:solidFill>
              <a:ea typeface="Times New Roman"/>
              <a:cs typeface="Arial"/>
            </a:endParaRPr>
          </a:p>
          <a:p>
            <a:pPr algn="just"/>
            <a:r>
              <a:rPr lang="en-GB" altLang="en-US" sz="2000" b="1" i="1" dirty="0"/>
              <a:t>System engineers</a:t>
            </a:r>
            <a:r>
              <a:rPr lang="en-GB" altLang="en-US" sz="2000" dirty="0"/>
              <a:t> are involved in </a:t>
            </a:r>
            <a:r>
              <a:rPr lang="en-GB" altLang="en-US" sz="2000" b="1" dirty="0"/>
              <a:t>(overall) </a:t>
            </a:r>
            <a:r>
              <a:rPr lang="en-GB" altLang="en-US" sz="2000" dirty="0"/>
              <a:t>system specification, architectural design, integration, and deployment</a:t>
            </a:r>
            <a:endParaRPr lang="en-GB" sz="2000" dirty="0">
              <a:ea typeface="Times New Roman"/>
              <a:cs typeface="Arial"/>
            </a:endParaRPr>
          </a:p>
          <a:p>
            <a:pPr>
              <a:spcAft>
                <a:spcPts val="0"/>
              </a:spcAft>
            </a:pPr>
            <a:endParaRPr lang="en-GB" sz="2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400" y="1051955"/>
            <a:ext cx="562993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b="1" dirty="0" smtClean="0"/>
              <a:t>What is Software?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b="1" dirty="0" smtClean="0"/>
              <a:t>Attributes of Good Software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b="1" dirty="0" smtClean="0">
                <a:cs typeface="Times New Roman" panose="02020603050405020304" pitchFamily="18" charset="0"/>
              </a:rPr>
              <a:t>Classification of Software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dirty="0" smtClean="0">
                <a:cs typeface="Times New Roman" panose="02020603050405020304" pitchFamily="18" charset="0"/>
              </a:rPr>
              <a:t>What is Software Engineering?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b="1" dirty="0" smtClean="0"/>
              <a:t>Importance of Software Engineering</a:t>
            </a:r>
            <a:endParaRPr lang="en-GB" sz="2200" b="1" dirty="0" smtClean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b="1" dirty="0" smtClean="0">
                <a:cs typeface="Times New Roman" panose="02020603050405020304" pitchFamily="18" charset="0"/>
              </a:rPr>
              <a:t>Program vs Software Product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b="1" dirty="0" smtClean="0">
                <a:cs typeface="Times New Roman" panose="02020603050405020304" pitchFamily="18" charset="0"/>
              </a:rPr>
              <a:t>Software Engineering vs System Engineering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b="1" dirty="0" smtClean="0">
                <a:cs typeface="Times New Roman" panose="02020603050405020304" pitchFamily="18" charset="0"/>
              </a:rPr>
              <a:t>Software Process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b="1" dirty="0" smtClean="0">
                <a:cs typeface="Times New Roman" panose="02020603050405020304" pitchFamily="18" charset="0"/>
              </a:rPr>
              <a:t>Software Process Model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b="1" dirty="0" smtClean="0">
                <a:cs typeface="Times New Roman" panose="02020603050405020304" pitchFamily="18" charset="0"/>
              </a:rPr>
              <a:t>Key Challenges Facing Software Engineering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b="1" dirty="0" smtClean="0">
                <a:cs typeface="Times New Roman" panose="02020603050405020304" pitchFamily="18" charset="0"/>
              </a:rPr>
              <a:t>Software Engineering Ethics</a:t>
            </a:r>
            <a:endParaRPr lang="en-US" sz="22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48" y="864799"/>
            <a:ext cx="89985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altLang="en-US" sz="2400" dirty="0"/>
              <a:t>What is a software process</a:t>
            </a:r>
            <a:r>
              <a:rPr lang="en-GB" altLang="en-US" sz="2400" dirty="0" smtClean="0"/>
              <a:t>?</a:t>
            </a:r>
          </a:p>
          <a:p>
            <a:pPr>
              <a:spcAft>
                <a:spcPts val="0"/>
              </a:spcAft>
            </a:pPr>
            <a:endParaRPr lang="en-GB" altLang="en-US" sz="2400" dirty="0" smtClean="0"/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A </a:t>
            </a:r>
            <a:r>
              <a:rPr lang="en-US" sz="2200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software process is </a:t>
            </a:r>
            <a:r>
              <a:rPr lang="en-US" sz="2200" b="1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a sequence of activities </a:t>
            </a:r>
            <a:r>
              <a:rPr lang="en-US" sz="2200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that leads to </a:t>
            </a:r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the production </a:t>
            </a:r>
            <a:r>
              <a:rPr lang="en-US" sz="2200" dirty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of a software product</a:t>
            </a:r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endParaRPr lang="en-US" sz="2200" dirty="0" smtClean="0">
              <a:solidFill>
                <a:srgbClr val="000000"/>
              </a:solidFill>
              <a:ea typeface="Times New Roman"/>
              <a:cs typeface="Times New Roman" panose="02020603050405020304" pitchFamily="18" charset="0"/>
            </a:endParaRPr>
          </a:p>
          <a:p>
            <a:pPr algn="just"/>
            <a:r>
              <a:rPr lang="en-GB" altLang="en-US" sz="2200" i="1" dirty="0"/>
              <a:t>Generic</a:t>
            </a:r>
            <a:r>
              <a:rPr lang="en-GB" altLang="en-US" sz="2200" dirty="0"/>
              <a:t> activities in all software processes are: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altLang="en-US" sz="2200" dirty="0"/>
              <a:t>Software Specification </a:t>
            </a:r>
            <a:endParaRPr lang="en-GB" altLang="en-US" sz="2200" dirty="0" smtClean="0"/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altLang="en-US" sz="2200" dirty="0" smtClean="0"/>
              <a:t>Software Development</a:t>
            </a:r>
            <a:endParaRPr lang="en-GB" altLang="en-US" sz="2200" dirty="0"/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altLang="en-US" sz="2200" dirty="0"/>
              <a:t>Software </a:t>
            </a:r>
            <a:r>
              <a:rPr lang="en-GB" altLang="en-US" sz="2200" dirty="0" smtClean="0"/>
              <a:t>Validation 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altLang="en-US" sz="2200" dirty="0" smtClean="0"/>
              <a:t>Software Evolution</a:t>
            </a:r>
            <a:endParaRPr lang="en-GB" sz="2200" dirty="0">
              <a:solidFill>
                <a:srgbClr val="000000"/>
              </a:solidFill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6-Jan-21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5384891"/>
            <a:ext cx="73075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Are you a software Engineer ?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3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3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1026449"/>
            <a:ext cx="8458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4" y="594640"/>
            <a:ext cx="7728116" cy="59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2" y="2030407"/>
            <a:ext cx="3657601" cy="33067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30407"/>
            <a:ext cx="3576227" cy="3289369"/>
          </a:xfrm>
          <a:prstGeom prst="rect">
            <a:avLst/>
          </a:prstGeom>
        </p:spPr>
      </p:pic>
      <p:sp>
        <p:nvSpPr>
          <p:cNvPr id="14" name="object 6"/>
          <p:cNvSpPr txBox="1"/>
          <p:nvPr/>
        </p:nvSpPr>
        <p:spPr>
          <a:xfrm>
            <a:off x="5670347" y="1461493"/>
            <a:ext cx="2661056" cy="469900"/>
          </a:xfrm>
          <a:prstGeom prst="rect">
            <a:avLst/>
          </a:prstGeom>
        </p:spPr>
        <p:txBody>
          <a:bodyPr wrap="square" lIns="0" tIns="23368" rIns="0" bIns="0" rtlCol="0">
            <a:noAutofit/>
          </a:bodyPr>
          <a:lstStyle/>
          <a:p>
            <a:pPr marL="12700">
              <a:lnSpc>
                <a:spcPts val="3679"/>
              </a:lnSpc>
            </a:pPr>
            <a:r>
              <a:rPr sz="3500" b="1" spc="1" dirty="0" smtClean="0">
                <a:solidFill>
                  <a:srgbClr val="010101"/>
                </a:solidFill>
                <a:latin typeface="Arial"/>
                <a:cs typeface="Arial"/>
              </a:rPr>
              <a:t>Engineering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890021" y="1496815"/>
            <a:ext cx="1980701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b="1" spc="66" dirty="0" smtClean="0">
                <a:solidFill>
                  <a:srgbClr val="010101"/>
                </a:solidFill>
                <a:latin typeface="Arial"/>
                <a:cs typeface="Arial"/>
              </a:rPr>
              <a:t>Software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3674" y="2200007"/>
            <a:ext cx="12442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002B82"/>
                </a:solidFill>
              </a:rPr>
              <a:t>+</a:t>
            </a:r>
            <a:endParaRPr lang="en-US" sz="16600" dirty="0">
              <a:solidFill>
                <a:srgbClr val="002B8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6325" y="5296977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4033" y="5337190"/>
            <a:ext cx="3741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Rules, Process, Manner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1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 ::  Product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1026449"/>
            <a:ext cx="8458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" y="762000"/>
            <a:ext cx="9117058" cy="51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::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1026449"/>
            <a:ext cx="8458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8" y="985400"/>
            <a:ext cx="8153400" cy="482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998"/>
            <a:ext cx="9134475" cy="59388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25090" y="1905000"/>
            <a:ext cx="5618910" cy="1209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5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software?</a:t>
            </a:r>
          </a:p>
        </p:txBody>
      </p:sp>
    </p:spTree>
    <p:extLst>
      <p:ext uri="{BB962C8B-B14F-4D97-AF65-F5344CB8AC3E}">
        <p14:creationId xmlns:p14="http://schemas.microsoft.com/office/powerpoint/2010/main" val="32294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1026449"/>
            <a:ext cx="8458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does Software mean</a:t>
            </a:r>
            <a:r>
              <a:rPr lang="en-US" sz="2400" b="1" dirty="0" smtClean="0"/>
              <a:t>?</a:t>
            </a:r>
          </a:p>
          <a:p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/>
              <a:t>set of </a:t>
            </a:r>
            <a:r>
              <a:rPr lang="en-US" sz="2400" dirty="0" smtClean="0"/>
              <a:t>instructions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 program is an executable </a:t>
            </a:r>
            <a:r>
              <a:rPr lang="en-US" sz="2400" dirty="0" smtClean="0"/>
              <a:t>code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Executable </a:t>
            </a:r>
            <a:r>
              <a:rPr lang="en-GB" sz="2400" dirty="0"/>
              <a:t>c</a:t>
            </a:r>
            <a:r>
              <a:rPr lang="en-GB" altLang="en-US" sz="2400" dirty="0" smtClean="0"/>
              <a:t>omputer </a:t>
            </a:r>
            <a:r>
              <a:rPr lang="en-GB" altLang="en-US" sz="2400" dirty="0"/>
              <a:t>programs and associated </a:t>
            </a:r>
            <a:r>
              <a:rPr lang="en-GB" altLang="en-US" sz="2400" dirty="0" smtClean="0"/>
              <a:t>documentation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/>
              <a:t>program or set of programs containing instructions which provide desired functionality .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615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3512</TotalTime>
  <Words>619</Words>
  <Application>Microsoft Office PowerPoint</Application>
  <PresentationFormat>On-screen Show (4:3)</PresentationFormat>
  <Paragraphs>172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Aharoni</vt:lpstr>
      <vt:lpstr>Arial</vt:lpstr>
      <vt:lpstr>Calibri</vt:lpstr>
      <vt:lpstr>Cambria</vt:lpstr>
      <vt:lpstr>Forte</vt:lpstr>
      <vt:lpstr>Lucida Bright</vt:lpstr>
      <vt:lpstr>Lucida Calligraphy</vt:lpstr>
      <vt:lpstr>Times New Roman</vt:lpstr>
      <vt:lpstr>Wingdings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361</cp:revision>
  <dcterms:created xsi:type="dcterms:W3CDTF">2014-02-03T19:53:25Z</dcterms:created>
  <dcterms:modified xsi:type="dcterms:W3CDTF">2021-01-06T17:45:07Z</dcterms:modified>
</cp:coreProperties>
</file>