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368" r:id="rId3"/>
    <p:sldId id="378" r:id="rId4"/>
    <p:sldId id="379" r:id="rId5"/>
    <p:sldId id="380" r:id="rId6"/>
    <p:sldId id="381" r:id="rId7"/>
    <p:sldId id="385" r:id="rId8"/>
    <p:sldId id="382" r:id="rId9"/>
    <p:sldId id="387" r:id="rId10"/>
    <p:sldId id="383" r:id="rId11"/>
    <p:sldId id="384" r:id="rId12"/>
    <p:sldId id="388" r:id="rId13"/>
    <p:sldId id="386" r:id="rId14"/>
    <p:sldId id="33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2B82"/>
    <a:srgbClr val="28A010"/>
    <a:srgbClr val="339933"/>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75" d="100"/>
          <a:sy n="75" d="100"/>
        </p:scale>
        <p:origin x="135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11-Jan-21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11-Jan-21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11-Jan-21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11-Jan-21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11-Jan-21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11-Jan-21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11-Jan-21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11-Jan-21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11-Jan-21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11-Jan-21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11-Jan-21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11-Jan-21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a:solidFill>
                  <a:schemeClr val="tx1"/>
                </a:solidFill>
              </a:rPr>
              <a:t>Lecture </a:t>
            </a:r>
            <a:r>
              <a:rPr lang="en-US" sz="4000" dirty="0" smtClean="0">
                <a:solidFill>
                  <a:schemeClr val="tx1"/>
                </a:solidFill>
              </a:rPr>
              <a:t>: 02 </a:t>
            </a:r>
            <a:r>
              <a:rPr lang="en-US" sz="4000" dirty="0">
                <a:solidFill>
                  <a:schemeClr val="tx1"/>
                </a:solidFill>
              </a:rPr>
              <a:t/>
            </a:r>
            <a:br>
              <a:rPr lang="en-US" sz="4000" dirty="0">
                <a:solidFill>
                  <a:schemeClr val="tx1"/>
                </a:solidFill>
              </a:rPr>
            </a:br>
            <a:r>
              <a:rPr lang="en-US" sz="4000" dirty="0" smtClean="0">
                <a:solidFill>
                  <a:srgbClr val="FF0000"/>
                </a:solidFill>
                <a:latin typeface="Cambria" panose="02040503050406030204" pitchFamily="18" charset="0"/>
              </a:rPr>
              <a:t>Introduction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81925" name="Rectangle 5"/>
          <p:cNvSpPr>
            <a:spLocks noGrp="1" noChangeArrowheads="1"/>
          </p:cNvSpPr>
          <p:nvPr>
            <p:ph idx="1"/>
          </p:nvPr>
        </p:nvSpPr>
        <p:spPr/>
        <p:txBody>
          <a:bodyPr/>
          <a:lstStyle/>
          <a:p>
            <a:pPr algn="just">
              <a:lnSpc>
                <a:spcPct val="90000"/>
              </a:lnSpc>
            </a:pPr>
            <a:r>
              <a:rPr lang="en-GB" dirty="0"/>
              <a:t>Confidentiality </a:t>
            </a:r>
          </a:p>
          <a:p>
            <a:pPr lvl="1" algn="just">
              <a:lnSpc>
                <a:spcPct val="90000"/>
              </a:lnSpc>
            </a:pPr>
            <a:r>
              <a:rPr lang="en-GB" dirty="0"/>
              <a:t>Engineers should normally respect the confidentiality of their employers or clients irrespective of whether or not a formal confidentiality agreement has been signed</a:t>
            </a:r>
            <a:r>
              <a:rPr lang="en-GB" dirty="0" smtClean="0"/>
              <a:t>.</a:t>
            </a:r>
          </a:p>
          <a:p>
            <a:pPr lvl="1" algn="just">
              <a:lnSpc>
                <a:spcPct val="90000"/>
              </a:lnSpc>
            </a:pPr>
            <a:endParaRPr lang="en-GB" dirty="0"/>
          </a:p>
          <a:p>
            <a:pPr algn="just">
              <a:lnSpc>
                <a:spcPct val="90000"/>
              </a:lnSpc>
            </a:pPr>
            <a:r>
              <a:rPr lang="en-GB" dirty="0"/>
              <a:t>Competence </a:t>
            </a:r>
          </a:p>
          <a:p>
            <a:pPr lvl="1" algn="just">
              <a:lnSpc>
                <a:spcPct val="90000"/>
              </a:lnSpc>
            </a:pPr>
            <a:r>
              <a:rPr lang="en-GB" dirty="0"/>
              <a:t>Engineers should not misrepresent their level of competence. They should not knowingly accept work which is </a:t>
            </a:r>
            <a:r>
              <a:rPr lang="en-GB" dirty="0" smtClean="0"/>
              <a:t>out with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5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idx="1"/>
          </p:nvPr>
        </p:nvSpPr>
        <p:spPr/>
        <p:txBody>
          <a:bodyPr/>
          <a:lstStyle/>
          <a:p>
            <a:pPr algn="just"/>
            <a:r>
              <a:rPr lang="en-GB" sz="2400" dirty="0"/>
              <a:t>Intellectual property rights </a:t>
            </a:r>
          </a:p>
          <a:p>
            <a:pPr lvl="1" algn="just"/>
            <a:r>
              <a:rPr lang="en-GB" sz="2000" dirty="0"/>
              <a:t>Engineers should be aware of local laws governing the use of intellectual property such as patents, copyright, etc. They should be careful to ensure that the intellectual property of employers and clients is protected</a:t>
            </a:r>
            <a:r>
              <a:rPr lang="en-GB" sz="2000" dirty="0" smtClean="0"/>
              <a:t>.</a:t>
            </a:r>
          </a:p>
          <a:p>
            <a:pPr lvl="1" algn="just"/>
            <a:endParaRPr lang="en-GB" sz="2000" dirty="0"/>
          </a:p>
          <a:p>
            <a:pPr algn="just"/>
            <a:r>
              <a:rPr lang="en-GB" sz="2400" dirty="0"/>
              <a:t>Computer misuse </a:t>
            </a:r>
          </a:p>
          <a:p>
            <a:pPr lvl="1" algn="just"/>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11</a:t>
            </a:fld>
            <a:endParaRPr lang="en-US"/>
          </a:p>
        </p:txBody>
      </p:sp>
      <p:sp>
        <p:nvSpPr>
          <p:cNvPr id="10"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19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Q: Intellectual </a:t>
            </a:r>
            <a:r>
              <a:rPr lang="en-US" sz="3000" b="1" dirty="0">
                <a:solidFill>
                  <a:schemeClr val="bg1"/>
                </a:solidFill>
                <a:latin typeface="Times New Roman" panose="02020603050405020304" pitchFamily="18" charset="0"/>
                <a:cs typeface="Times New Roman" panose="02020603050405020304" pitchFamily="18" charset="0"/>
              </a:rPr>
              <a:t>property </a:t>
            </a:r>
            <a:r>
              <a:rPr lang="en-US" sz="3000" b="1" dirty="0" smtClean="0">
                <a:solidFill>
                  <a:schemeClr val="bg1"/>
                </a:solidFill>
                <a:latin typeface="Times New Roman" panose="02020603050405020304" pitchFamily="18" charset="0"/>
                <a:cs typeface="Times New Roman" panose="02020603050405020304" pitchFamily="18" charset="0"/>
              </a:rPr>
              <a:t>rights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5783" y="864799"/>
            <a:ext cx="8905875" cy="3170099"/>
          </a:xfrm>
          <a:prstGeom prst="rect">
            <a:avLst/>
          </a:prstGeom>
        </p:spPr>
        <p:txBody>
          <a:bodyPr wrap="square">
            <a:spAutoFit/>
          </a:bodyPr>
          <a:lstStyle/>
          <a:p>
            <a:r>
              <a:rPr lang="en-GB" sz="2000" b="1" dirty="0"/>
              <a:t> The reuse of software raises a number of copyright and intellectual property issues. If a customer pays a software contractor to develop a </a:t>
            </a:r>
            <a:r>
              <a:rPr lang="en-GB" sz="2000" b="1" dirty="0" smtClean="0"/>
              <a:t>system.</a:t>
            </a:r>
          </a:p>
          <a:p>
            <a:endParaRPr lang="en-GB" sz="2000" b="1" dirty="0" smtClean="0"/>
          </a:p>
          <a:p>
            <a:pPr marL="285750" indent="-285750">
              <a:buFont typeface="Arial" panose="020B0604020202020204" pitchFamily="34" charset="0"/>
              <a:buChar char="•"/>
            </a:pPr>
            <a:r>
              <a:rPr lang="en-GB" sz="2000" dirty="0" smtClean="0"/>
              <a:t>Who </a:t>
            </a:r>
            <a:r>
              <a:rPr lang="en-GB" sz="2000" dirty="0"/>
              <a:t>has the right to </a:t>
            </a:r>
            <a:r>
              <a:rPr lang="en-GB" sz="2000" dirty="0" smtClean="0"/>
              <a:t>re-use </a:t>
            </a:r>
            <a:r>
              <a:rPr lang="en-GB" sz="2000" dirty="0"/>
              <a:t>the developed code? </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Does </a:t>
            </a:r>
            <a:r>
              <a:rPr lang="en-GB" sz="2000" dirty="0"/>
              <a:t>the software contractor have the right to use that code as a basis for a generic component? </a:t>
            </a:r>
            <a:endParaRPr lang="en-GB" sz="2000" dirty="0" smtClean="0"/>
          </a:p>
          <a:p>
            <a:pPr marL="285750" indent="-285750">
              <a:buFont typeface="Arial" panose="020B0604020202020204" pitchFamily="34" charset="0"/>
              <a:buChar char="•"/>
            </a:pPr>
            <a:endParaRPr lang="en-GB" sz="2000" dirty="0" smtClean="0"/>
          </a:p>
          <a:p>
            <a:pPr marL="285750" indent="-285750">
              <a:buFont typeface="Arial" panose="020B0604020202020204" pitchFamily="34" charset="0"/>
              <a:buChar char="•"/>
            </a:pPr>
            <a:r>
              <a:rPr lang="en-GB" sz="2000" dirty="0" smtClean="0"/>
              <a:t>Discuss </a:t>
            </a:r>
            <a:r>
              <a:rPr lang="en-GB" sz="2000" dirty="0"/>
              <a:t>these issues and other ethical issues associated with the reuse of software.</a:t>
            </a:r>
            <a:endParaRPr lang="en-GB" sz="2000" dirty="0">
              <a:latin typeface="Arial" panose="020B0604020202020204" pitchFamily="34" charset="0"/>
            </a:endParaRPr>
          </a:p>
        </p:txBody>
      </p:sp>
      <p:sp>
        <p:nvSpPr>
          <p:cNvPr id="5" name="Rectangle 4"/>
          <p:cNvSpPr/>
          <p:nvPr/>
        </p:nvSpPr>
        <p:spPr>
          <a:xfrm>
            <a:off x="464411" y="4371099"/>
            <a:ext cx="8348617" cy="646331"/>
          </a:xfrm>
          <a:prstGeom prst="rect">
            <a:avLst/>
          </a:prstGeom>
        </p:spPr>
        <p:txBody>
          <a:bodyPr wrap="square">
            <a:spAutoFit/>
          </a:bodyPr>
          <a:lstStyle/>
          <a:p>
            <a:r>
              <a:rPr lang="en-GB" b="1" dirty="0" smtClean="0"/>
              <a:t>Answer</a:t>
            </a:r>
            <a:r>
              <a:rPr lang="en-GB" b="1" dirty="0" smtClean="0"/>
              <a:t>:</a:t>
            </a:r>
            <a:endParaRPr lang="en-GB" b="1" dirty="0" smtClean="0"/>
          </a:p>
          <a:p>
            <a:r>
              <a:rPr lang="en-GB" dirty="0" smtClean="0"/>
              <a:t>https</a:t>
            </a:r>
            <a:r>
              <a:rPr lang="en-GB" dirty="0"/>
              <a:t>://paigepecksite.wordpress.com/2016/09/29/hw15-chapter-15/</a:t>
            </a:r>
          </a:p>
        </p:txBody>
      </p:sp>
    </p:spTree>
    <p:extLst>
      <p:ext uri="{BB962C8B-B14F-4D97-AF65-F5344CB8AC3E}">
        <p14:creationId xmlns:p14="http://schemas.microsoft.com/office/powerpoint/2010/main" val="80064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13</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engineering ethics</a:t>
            </a:r>
          </a:p>
        </p:txBody>
      </p:sp>
      <p:pic>
        <p:nvPicPr>
          <p:cNvPr id="3" name="Picture 2"/>
          <p:cNvPicPr>
            <a:picLocks noChangeAspect="1"/>
          </p:cNvPicPr>
          <p:nvPr/>
        </p:nvPicPr>
        <p:blipFill>
          <a:blip r:embed="rId2"/>
          <a:stretch>
            <a:fillRect/>
          </a:stretch>
        </p:blipFill>
        <p:spPr>
          <a:xfrm>
            <a:off x="304800" y="914400"/>
            <a:ext cx="8470057" cy="5105400"/>
          </a:xfrm>
          <a:prstGeom prst="rect">
            <a:avLst/>
          </a:prstGeom>
        </p:spPr>
      </p:pic>
      <p:sp>
        <p:nvSpPr>
          <p:cNvPr id="4" name="Rectangle 3"/>
          <p:cNvSpPr/>
          <p:nvPr/>
        </p:nvSpPr>
        <p:spPr>
          <a:xfrm>
            <a:off x="2666999" y="6551960"/>
            <a:ext cx="4333876" cy="261610"/>
          </a:xfrm>
          <a:prstGeom prst="rect">
            <a:avLst/>
          </a:prstGeom>
        </p:spPr>
        <p:txBody>
          <a:bodyPr wrap="square">
            <a:spAutoFit/>
          </a:bodyPr>
          <a:lstStyle/>
          <a:p>
            <a:r>
              <a:rPr lang="en-GB" sz="1100" dirty="0"/>
              <a:t>https://iesgeneralstudies.com/ethics-in-engineering-profession/</a:t>
            </a:r>
          </a:p>
        </p:txBody>
      </p:sp>
    </p:spTree>
    <p:extLst>
      <p:ext uri="{BB962C8B-B14F-4D97-AF65-F5344CB8AC3E}">
        <p14:creationId xmlns:p14="http://schemas.microsoft.com/office/powerpoint/2010/main" val="207237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11-Jan-21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14</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914400" y="1051955"/>
            <a:ext cx="5629939" cy="3416320"/>
          </a:xfrm>
          <a:prstGeom prst="rect">
            <a:avLst/>
          </a:prstGeom>
          <a:noFill/>
        </p:spPr>
        <p:txBody>
          <a:bodyPr wrap="none" rtlCol="0">
            <a:spAutoFit/>
          </a:bodyPr>
          <a:lstStyle/>
          <a:p>
            <a:pPr marL="285750" indent="-285750">
              <a:buFont typeface="Wingdings" panose="05000000000000000000" pitchFamily="2" charset="2"/>
              <a:buChar char="v"/>
            </a:pPr>
            <a:r>
              <a:rPr lang="en-US" sz="2200" b="1" dirty="0" smtClean="0">
                <a:cs typeface="Times New Roman" panose="02020603050405020304" pitchFamily="18" charset="0"/>
              </a:rPr>
              <a:t>Classification of Software</a:t>
            </a:r>
          </a:p>
          <a:p>
            <a:pPr marL="285750" indent="-285750">
              <a:buFont typeface="Wingdings" panose="05000000000000000000" pitchFamily="2" charset="2"/>
              <a:buChar char="v"/>
            </a:pPr>
            <a:r>
              <a:rPr lang="en-GB" sz="2200" b="1" dirty="0" smtClean="0">
                <a:cs typeface="Times New Roman" panose="02020603050405020304" pitchFamily="18" charset="0"/>
              </a:rPr>
              <a:t>What is Software Engineering?</a:t>
            </a:r>
          </a:p>
          <a:p>
            <a:pPr marL="285750" indent="-285750">
              <a:buFont typeface="Wingdings" panose="05000000000000000000" pitchFamily="2" charset="2"/>
              <a:buChar char="v"/>
            </a:pPr>
            <a:r>
              <a:rPr lang="en-US" sz="2200" b="1" dirty="0" smtClean="0"/>
              <a:t>Importance of Software Engineering</a:t>
            </a:r>
            <a:endParaRPr lang="en-GB" sz="2200" b="1" dirty="0" smtClean="0">
              <a:cs typeface="Times New Roman" panose="02020603050405020304" pitchFamily="18" charset="0"/>
            </a:endParaRPr>
          </a:p>
          <a:p>
            <a:pPr marL="285750" indent="-285750">
              <a:buFont typeface="Wingdings" panose="05000000000000000000" pitchFamily="2" charset="2"/>
              <a:buChar char="v"/>
            </a:pPr>
            <a:r>
              <a:rPr lang="en-US" sz="2200" b="1" dirty="0" smtClean="0">
                <a:cs typeface="Times New Roman" panose="02020603050405020304" pitchFamily="18" charset="0"/>
              </a:rPr>
              <a:t>Program vs Software Product</a:t>
            </a:r>
          </a:p>
          <a:p>
            <a:pPr marL="285750" indent="-285750">
              <a:buFont typeface="Wingdings" panose="05000000000000000000" pitchFamily="2" charset="2"/>
              <a:buChar char="v"/>
            </a:pPr>
            <a:r>
              <a:rPr lang="en-US" sz="2200" b="1" dirty="0" smtClean="0">
                <a:cs typeface="Times New Roman" panose="02020603050405020304" pitchFamily="18" charset="0"/>
              </a:rPr>
              <a:t>Software Engineering vs System Engineering</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Process </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Process Model</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Key Challenges Facing Software Engineering</a:t>
            </a:r>
          </a:p>
          <a:p>
            <a:pPr marL="285750" indent="-285750">
              <a:buFont typeface="Wingdings" panose="05000000000000000000" pitchFamily="2" charset="2"/>
              <a:buChar char="v"/>
            </a:pPr>
            <a:r>
              <a:rPr lang="en-US" sz="2200" b="1" dirty="0" smtClean="0">
                <a:solidFill>
                  <a:srgbClr val="006600"/>
                </a:solidFill>
                <a:cs typeface="Times New Roman" panose="02020603050405020304" pitchFamily="18" charset="0"/>
              </a:rPr>
              <a:t>Software Engineering Ethics</a:t>
            </a:r>
            <a:endParaRPr lang="en-US" sz="2200" b="1" dirty="0" smtClean="0">
              <a:solidFill>
                <a:srgbClr val="006600"/>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a:t>
            </a:r>
            <a:r>
              <a:rPr lang="en-US" sz="3000" b="1" dirty="0">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864799"/>
            <a:ext cx="8998519" cy="4893647"/>
          </a:xfrm>
          <a:prstGeom prst="rect">
            <a:avLst/>
          </a:prstGeom>
          <a:noFill/>
        </p:spPr>
        <p:txBody>
          <a:bodyPr wrap="square" rtlCol="0">
            <a:spAutoFit/>
          </a:bodyPr>
          <a:lstStyle/>
          <a:p>
            <a:pPr>
              <a:spcAft>
                <a:spcPts val="0"/>
              </a:spcAft>
            </a:pPr>
            <a:r>
              <a:rPr lang="en-GB" altLang="en-US" sz="2400" b="1" dirty="0"/>
              <a:t>What is a software process</a:t>
            </a:r>
            <a:r>
              <a:rPr lang="en-GB" altLang="en-US" sz="2400" b="1" dirty="0" smtClean="0"/>
              <a:t>?</a:t>
            </a:r>
          </a:p>
          <a:p>
            <a:pPr>
              <a:spcAft>
                <a:spcPts val="0"/>
              </a:spcAft>
            </a:pPr>
            <a:endParaRPr lang="en-GB" altLang="en-US" sz="2400" dirty="0" smtClean="0"/>
          </a:p>
          <a:p>
            <a:pPr>
              <a:spcAft>
                <a:spcPts val="0"/>
              </a:spcAft>
            </a:pPr>
            <a:r>
              <a:rPr lang="en-US" sz="2200" dirty="0" smtClean="0">
                <a:solidFill>
                  <a:srgbClr val="000000"/>
                </a:solidFill>
                <a:ea typeface="Times New Roman"/>
                <a:cs typeface="Times New Roman" panose="02020603050405020304" pitchFamily="18" charset="0"/>
              </a:rPr>
              <a:t>A </a:t>
            </a:r>
            <a:r>
              <a:rPr lang="en-US" sz="2200" dirty="0">
                <a:solidFill>
                  <a:srgbClr val="000000"/>
                </a:solidFill>
                <a:ea typeface="Times New Roman"/>
                <a:cs typeface="Times New Roman" panose="02020603050405020304" pitchFamily="18" charset="0"/>
              </a:rPr>
              <a:t>software process is </a:t>
            </a:r>
            <a:r>
              <a:rPr lang="en-US" sz="2200" b="1" dirty="0">
                <a:solidFill>
                  <a:srgbClr val="000000"/>
                </a:solidFill>
                <a:ea typeface="Times New Roman"/>
                <a:cs typeface="Times New Roman" panose="02020603050405020304" pitchFamily="18" charset="0"/>
              </a:rPr>
              <a:t>a sequence of activities </a:t>
            </a:r>
            <a:r>
              <a:rPr lang="en-US" sz="2200" dirty="0">
                <a:solidFill>
                  <a:srgbClr val="000000"/>
                </a:solidFill>
                <a:ea typeface="Times New Roman"/>
                <a:cs typeface="Times New Roman" panose="02020603050405020304" pitchFamily="18" charset="0"/>
              </a:rPr>
              <a:t>that leads to </a:t>
            </a:r>
            <a:r>
              <a:rPr lang="en-US" sz="2200" dirty="0" smtClean="0">
                <a:solidFill>
                  <a:srgbClr val="000000"/>
                </a:solidFill>
                <a:ea typeface="Times New Roman"/>
                <a:cs typeface="Times New Roman" panose="02020603050405020304" pitchFamily="18" charset="0"/>
              </a:rPr>
              <a:t>the production </a:t>
            </a:r>
            <a:r>
              <a:rPr lang="en-US" sz="2200" dirty="0">
                <a:solidFill>
                  <a:srgbClr val="000000"/>
                </a:solidFill>
                <a:ea typeface="Times New Roman"/>
                <a:cs typeface="Times New Roman" panose="02020603050405020304" pitchFamily="18" charset="0"/>
              </a:rPr>
              <a:t>of a software product</a:t>
            </a:r>
            <a:r>
              <a:rPr lang="en-US" sz="2200" dirty="0" smtClean="0">
                <a:solidFill>
                  <a:srgbClr val="000000"/>
                </a:solidFill>
                <a:ea typeface="Times New Roman"/>
                <a:cs typeface="Times New Roman" panose="02020603050405020304" pitchFamily="18" charset="0"/>
              </a:rPr>
              <a:t>.</a:t>
            </a:r>
          </a:p>
          <a:p>
            <a:pPr>
              <a:spcAft>
                <a:spcPts val="0"/>
              </a:spcAft>
            </a:pPr>
            <a:endParaRPr lang="en-US" sz="2200" dirty="0" smtClean="0">
              <a:solidFill>
                <a:srgbClr val="000000"/>
              </a:solidFill>
              <a:ea typeface="Times New Roman"/>
              <a:cs typeface="Times New Roman" panose="02020603050405020304" pitchFamily="18" charset="0"/>
            </a:endParaRPr>
          </a:p>
          <a:p>
            <a:pPr algn="just"/>
            <a:r>
              <a:rPr lang="en-GB" altLang="en-US" sz="2200" i="1" dirty="0"/>
              <a:t>Generic</a:t>
            </a:r>
            <a:r>
              <a:rPr lang="en-GB" altLang="en-US" sz="2200" dirty="0"/>
              <a:t> activities in all software processes are:</a:t>
            </a:r>
          </a:p>
          <a:p>
            <a:pPr marL="742950" lvl="1" indent="-285750" algn="just">
              <a:lnSpc>
                <a:spcPct val="200000"/>
              </a:lnSpc>
              <a:buFont typeface="Wingdings" panose="05000000000000000000" pitchFamily="2" charset="2"/>
              <a:buChar char="v"/>
            </a:pPr>
            <a:r>
              <a:rPr lang="en-GB" altLang="en-US" sz="2200" dirty="0"/>
              <a:t>Software Specification </a:t>
            </a:r>
            <a:endParaRPr lang="en-GB" altLang="en-US" sz="2200" dirty="0" smtClean="0"/>
          </a:p>
          <a:p>
            <a:pPr marL="742950" lvl="1" indent="-285750" algn="just">
              <a:lnSpc>
                <a:spcPct val="200000"/>
              </a:lnSpc>
              <a:buFont typeface="Wingdings" panose="05000000000000000000" pitchFamily="2" charset="2"/>
              <a:buChar char="v"/>
            </a:pPr>
            <a:r>
              <a:rPr lang="en-GB" altLang="en-US" sz="2200" dirty="0" smtClean="0"/>
              <a:t>Software Development</a:t>
            </a:r>
            <a:endParaRPr lang="en-GB" altLang="en-US" sz="2200" dirty="0"/>
          </a:p>
          <a:p>
            <a:pPr marL="742950" lvl="1" indent="-285750" algn="just">
              <a:lnSpc>
                <a:spcPct val="200000"/>
              </a:lnSpc>
              <a:buFont typeface="Wingdings" panose="05000000000000000000" pitchFamily="2" charset="2"/>
              <a:buChar char="v"/>
            </a:pPr>
            <a:r>
              <a:rPr lang="en-GB" altLang="en-US" sz="2200" dirty="0"/>
              <a:t>Software </a:t>
            </a:r>
            <a:r>
              <a:rPr lang="en-GB" altLang="en-US" sz="2200" dirty="0" smtClean="0"/>
              <a:t>Validation </a:t>
            </a:r>
          </a:p>
          <a:p>
            <a:pPr marL="742950" lvl="1" indent="-285750" algn="just">
              <a:lnSpc>
                <a:spcPct val="200000"/>
              </a:lnSpc>
              <a:buFont typeface="Wingdings" panose="05000000000000000000" pitchFamily="2" charset="2"/>
              <a:buChar char="v"/>
            </a:pPr>
            <a:r>
              <a:rPr lang="en-GB" altLang="en-US" sz="2200" dirty="0" smtClean="0"/>
              <a:t>Software Evolution</a:t>
            </a:r>
            <a:endParaRPr lang="en-GB" sz="2200" dirty="0">
              <a:solidFill>
                <a:srgbClr val="000000"/>
              </a:solidFill>
              <a:ea typeface="Times New Roman"/>
              <a:cs typeface="Times New Roman" panose="02020603050405020304" pitchFamily="18" charset="0"/>
            </a:endParaRPr>
          </a:p>
        </p:txBody>
      </p:sp>
    </p:spTree>
    <p:extLst>
      <p:ext uri="{BB962C8B-B14F-4D97-AF65-F5344CB8AC3E}">
        <p14:creationId xmlns:p14="http://schemas.microsoft.com/office/powerpoint/2010/main" val="113721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General issues that affect software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1052575"/>
            <a:ext cx="8998519" cy="5170646"/>
          </a:xfrm>
          <a:prstGeom prst="rect">
            <a:avLst/>
          </a:prstGeom>
          <a:noFill/>
        </p:spPr>
        <p:txBody>
          <a:bodyPr wrap="square" rtlCol="0">
            <a:spAutoFit/>
          </a:bodyPr>
          <a:lstStyle/>
          <a:p>
            <a:pPr>
              <a:spcAft>
                <a:spcPts val="0"/>
              </a:spcAft>
            </a:pPr>
            <a:r>
              <a:rPr lang="en-US" sz="2800" b="1" dirty="0"/>
              <a:t>General issues that affect </a:t>
            </a:r>
            <a:r>
              <a:rPr lang="en-US" sz="2800" b="1" dirty="0" smtClean="0"/>
              <a:t>software</a:t>
            </a:r>
          </a:p>
          <a:p>
            <a:pPr>
              <a:spcAft>
                <a:spcPts val="0"/>
              </a:spcAft>
            </a:pPr>
            <a:endParaRPr lang="en-GB" altLang="en-US" sz="2400" dirty="0" smtClean="0"/>
          </a:p>
          <a:p>
            <a:pPr marL="800100" lvl="1" indent="-342900">
              <a:lnSpc>
                <a:spcPct val="200000"/>
              </a:lnSpc>
              <a:buFont typeface="Wingdings" panose="05000000000000000000" pitchFamily="2" charset="2"/>
              <a:buChar char="v"/>
            </a:pPr>
            <a:r>
              <a:rPr lang="en-GB" sz="3200" dirty="0"/>
              <a:t>Heterogeneity </a:t>
            </a:r>
            <a:endParaRPr lang="en-US" sz="3200" dirty="0"/>
          </a:p>
          <a:p>
            <a:pPr marL="800100" lvl="1" indent="-342900">
              <a:lnSpc>
                <a:spcPct val="200000"/>
              </a:lnSpc>
              <a:buFont typeface="Wingdings" panose="05000000000000000000" pitchFamily="2" charset="2"/>
              <a:buChar char="v"/>
            </a:pPr>
            <a:r>
              <a:rPr lang="en-GB" sz="3200" dirty="0"/>
              <a:t>Business and social change </a:t>
            </a:r>
            <a:endParaRPr lang="en-US" sz="3200" dirty="0"/>
          </a:p>
          <a:p>
            <a:pPr marL="800100" lvl="1" indent="-342900">
              <a:lnSpc>
                <a:spcPct val="200000"/>
              </a:lnSpc>
              <a:buFont typeface="Wingdings" panose="05000000000000000000" pitchFamily="2" charset="2"/>
              <a:buChar char="v"/>
            </a:pPr>
            <a:r>
              <a:rPr lang="en-GB" sz="3200" dirty="0"/>
              <a:t>Security and trust </a:t>
            </a:r>
          </a:p>
          <a:p>
            <a:pPr marL="800100" lvl="1" indent="-342900">
              <a:lnSpc>
                <a:spcPct val="200000"/>
              </a:lnSpc>
              <a:buFont typeface="Wingdings" panose="05000000000000000000" pitchFamily="2" charset="2"/>
              <a:buChar char="v"/>
            </a:pPr>
            <a:r>
              <a:rPr lang="en-GB" sz="3200" dirty="0"/>
              <a:t>Scale</a:t>
            </a:r>
          </a:p>
          <a:p>
            <a:pPr>
              <a:spcAft>
                <a:spcPts val="0"/>
              </a:spcAft>
            </a:pPr>
            <a:endParaRPr lang="en-US" sz="2200" dirty="0" smtClean="0">
              <a:solidFill>
                <a:srgbClr val="000000"/>
              </a:solidFill>
              <a:ea typeface="Times New Roman"/>
              <a:cs typeface="Times New Roman" panose="02020603050405020304" pitchFamily="18" charset="0"/>
            </a:endParaRPr>
          </a:p>
        </p:txBody>
      </p:sp>
    </p:spTree>
    <p:extLst>
      <p:ext uri="{BB962C8B-B14F-4D97-AF65-F5344CB8AC3E}">
        <p14:creationId xmlns:p14="http://schemas.microsoft.com/office/powerpoint/2010/main" val="1691387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Process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0" y="836496"/>
            <a:ext cx="8998519" cy="5613845"/>
          </a:xfrm>
          <a:prstGeom prst="rect">
            <a:avLst/>
          </a:prstGeom>
          <a:noFill/>
        </p:spPr>
        <p:txBody>
          <a:bodyPr wrap="square" rtlCol="0">
            <a:spAutoFit/>
          </a:bodyPr>
          <a:lstStyle/>
          <a:p>
            <a:pPr>
              <a:spcAft>
                <a:spcPts val="0"/>
              </a:spcAft>
            </a:pPr>
            <a:r>
              <a:rPr lang="en-GB" altLang="en-US" sz="2400" dirty="0"/>
              <a:t>What is a software process model</a:t>
            </a:r>
            <a:r>
              <a:rPr lang="en-GB" altLang="en-US" sz="2400" dirty="0" smtClean="0"/>
              <a:t>?</a:t>
            </a:r>
          </a:p>
          <a:p>
            <a:pPr algn="just">
              <a:spcAft>
                <a:spcPts val="0"/>
              </a:spcAft>
            </a:pPr>
            <a:r>
              <a:rPr lang="en-US" dirty="0">
                <a:ea typeface="Times New Roman"/>
                <a:cs typeface="Times New Roman" panose="02020603050405020304" pitchFamily="18" charset="0"/>
              </a:rPr>
              <a:t>A software process model is </a:t>
            </a:r>
            <a:r>
              <a:rPr lang="en-US" b="1" dirty="0">
                <a:ea typeface="Times New Roman"/>
                <a:cs typeface="Times New Roman" panose="02020603050405020304" pitchFamily="18" charset="0"/>
              </a:rPr>
              <a:t>a simplified description </a:t>
            </a:r>
            <a:r>
              <a:rPr lang="en-US" dirty="0">
                <a:ea typeface="Times New Roman"/>
                <a:cs typeface="Times New Roman" panose="02020603050405020304" pitchFamily="18" charset="0"/>
              </a:rPr>
              <a:t>of a software process that presents one view of that process. Process models may include activities that </a:t>
            </a:r>
            <a:r>
              <a:rPr lang="en-US" dirty="0" smtClean="0">
                <a:ea typeface="Times New Roman"/>
                <a:cs typeface="Times New Roman" panose="02020603050405020304" pitchFamily="18" charset="0"/>
              </a:rPr>
              <a:t>are part of </a:t>
            </a:r>
            <a:r>
              <a:rPr lang="en-US" dirty="0">
                <a:ea typeface="Times New Roman"/>
                <a:cs typeface="Times New Roman" panose="02020603050405020304" pitchFamily="18" charset="0"/>
              </a:rPr>
              <a:t>the software process, software products and the roles of people involved in software </a:t>
            </a:r>
            <a:r>
              <a:rPr lang="en-US" dirty="0" smtClean="0">
                <a:ea typeface="Times New Roman"/>
                <a:cs typeface="Times New Roman" panose="02020603050405020304" pitchFamily="18" charset="0"/>
              </a:rPr>
              <a:t>engineering.</a:t>
            </a:r>
          </a:p>
          <a:p>
            <a:pPr algn="just">
              <a:spcAft>
                <a:spcPts val="0"/>
              </a:spcAft>
            </a:pPr>
            <a:endParaRPr lang="en-US" dirty="0">
              <a:ea typeface="Times New Roman"/>
              <a:cs typeface="Times New Roman" panose="02020603050405020304" pitchFamily="18" charset="0"/>
            </a:endParaRPr>
          </a:p>
          <a:p>
            <a:pPr>
              <a:lnSpc>
                <a:spcPct val="90000"/>
              </a:lnSpc>
            </a:pPr>
            <a:r>
              <a:rPr lang="en-GB" altLang="en-US" dirty="0"/>
              <a:t>Examples of process perspectives are:</a:t>
            </a:r>
          </a:p>
          <a:p>
            <a:pPr marL="742950" lvl="1" indent="-285750">
              <a:lnSpc>
                <a:spcPct val="150000"/>
              </a:lnSpc>
              <a:buFont typeface="Wingdings" panose="05000000000000000000" pitchFamily="2" charset="2"/>
              <a:buChar char="v"/>
            </a:pPr>
            <a:r>
              <a:rPr lang="en-GB" altLang="en-US" dirty="0"/>
              <a:t>Workflow perspective - sequence of activities</a:t>
            </a:r>
            <a:r>
              <a:rPr lang="en-GB" altLang="en-US" dirty="0" smtClean="0"/>
              <a:t>, </a:t>
            </a:r>
            <a:r>
              <a:rPr lang="en-US" altLang="en-US" b="1" dirty="0">
                <a:solidFill>
                  <a:schemeClr val="accent1"/>
                </a:solidFill>
              </a:rPr>
              <a:t>UML Sequence </a:t>
            </a:r>
            <a:r>
              <a:rPr lang="en-US" altLang="en-US" b="1" dirty="0" smtClean="0">
                <a:solidFill>
                  <a:schemeClr val="accent1"/>
                </a:solidFill>
              </a:rPr>
              <a:t>Diagrams</a:t>
            </a:r>
            <a:endParaRPr lang="en-GB" altLang="en-US" dirty="0">
              <a:solidFill>
                <a:schemeClr val="accent1"/>
              </a:solidFill>
            </a:endParaRPr>
          </a:p>
          <a:p>
            <a:pPr marL="742950" lvl="1" indent="-285750">
              <a:lnSpc>
                <a:spcPct val="150000"/>
              </a:lnSpc>
              <a:buFont typeface="Wingdings" panose="05000000000000000000" pitchFamily="2" charset="2"/>
              <a:buChar char="v"/>
            </a:pPr>
            <a:r>
              <a:rPr lang="en-GB" altLang="en-US" dirty="0" smtClean="0"/>
              <a:t>Data-flow perspective </a:t>
            </a:r>
            <a:r>
              <a:rPr lang="en-GB" altLang="en-US" dirty="0"/>
              <a:t>- information flow,  </a:t>
            </a:r>
            <a:r>
              <a:rPr lang="en-GB" altLang="en-US" b="1" dirty="0">
                <a:solidFill>
                  <a:schemeClr val="accent1"/>
                </a:solidFill>
              </a:rPr>
              <a:t>DFD’s</a:t>
            </a:r>
          </a:p>
          <a:p>
            <a:pPr marL="742950" lvl="1" indent="-285750">
              <a:lnSpc>
                <a:spcPct val="150000"/>
              </a:lnSpc>
              <a:buFont typeface="Wingdings" panose="05000000000000000000" pitchFamily="2" charset="2"/>
              <a:buChar char="v"/>
            </a:pPr>
            <a:r>
              <a:rPr lang="en-GB" altLang="en-US" dirty="0"/>
              <a:t>Role/action perspective - who does what.  </a:t>
            </a:r>
            <a:r>
              <a:rPr lang="en-GB" altLang="en-US" b="1" dirty="0">
                <a:solidFill>
                  <a:schemeClr val="accent1"/>
                </a:solidFill>
              </a:rPr>
              <a:t>Gantt </a:t>
            </a:r>
            <a:r>
              <a:rPr lang="en-GB" altLang="en-US" b="1" dirty="0" smtClean="0">
                <a:solidFill>
                  <a:schemeClr val="accent1"/>
                </a:solidFill>
              </a:rPr>
              <a:t>Charts</a:t>
            </a:r>
          </a:p>
          <a:p>
            <a:pPr lvl="1">
              <a:lnSpc>
                <a:spcPct val="90000"/>
              </a:lnSpc>
            </a:pPr>
            <a:endParaRPr lang="en-GB" altLang="en-US" b="1" dirty="0"/>
          </a:p>
          <a:p>
            <a:pPr>
              <a:lnSpc>
                <a:spcPct val="90000"/>
              </a:lnSpc>
            </a:pPr>
            <a:r>
              <a:rPr lang="en-US" altLang="en-US" dirty="0"/>
              <a:t>Most software process models are based on one of three general models </a:t>
            </a:r>
            <a:r>
              <a:rPr lang="en-US" altLang="en-US" dirty="0" smtClean="0"/>
              <a:t>or paradigms </a:t>
            </a:r>
            <a:r>
              <a:rPr lang="en-US" altLang="en-US" dirty="0"/>
              <a:t>of software development</a:t>
            </a:r>
            <a:r>
              <a:rPr lang="en-US" altLang="en-US" dirty="0" smtClean="0"/>
              <a:t>:</a:t>
            </a:r>
          </a:p>
          <a:p>
            <a:pPr marL="742950" lvl="1" indent="-285750">
              <a:lnSpc>
                <a:spcPct val="150000"/>
              </a:lnSpc>
              <a:buFont typeface="Wingdings" panose="05000000000000000000" pitchFamily="2" charset="2"/>
              <a:buChar char="v"/>
            </a:pPr>
            <a:r>
              <a:rPr lang="en-US" altLang="en-US" dirty="0"/>
              <a:t>The waterfall approach </a:t>
            </a:r>
            <a:endParaRPr lang="en-US" altLang="en-US" dirty="0" smtClean="0"/>
          </a:p>
          <a:p>
            <a:pPr marL="742950" lvl="1" indent="-285750">
              <a:lnSpc>
                <a:spcPct val="150000"/>
              </a:lnSpc>
              <a:buFont typeface="Wingdings" panose="05000000000000000000" pitchFamily="2" charset="2"/>
              <a:buChar char="v"/>
            </a:pPr>
            <a:r>
              <a:rPr lang="en-US" altLang="en-US" dirty="0"/>
              <a:t>Iterative </a:t>
            </a:r>
            <a:r>
              <a:rPr lang="en-US" altLang="en-US" dirty="0" smtClean="0"/>
              <a:t>development</a:t>
            </a:r>
          </a:p>
          <a:p>
            <a:pPr marL="742950" lvl="1" indent="-285750">
              <a:lnSpc>
                <a:spcPct val="150000"/>
              </a:lnSpc>
              <a:buFont typeface="Wingdings" panose="05000000000000000000" pitchFamily="2" charset="2"/>
              <a:buChar char="v"/>
            </a:pPr>
            <a:r>
              <a:rPr lang="en-US" altLang="en-US" dirty="0"/>
              <a:t>Component-based software engineering (CBSE) </a:t>
            </a:r>
            <a:endParaRPr lang="en-US" altLang="en-US" dirty="0" smtClean="0"/>
          </a:p>
          <a:p>
            <a:pPr>
              <a:lnSpc>
                <a:spcPct val="90000"/>
              </a:lnSpc>
            </a:pPr>
            <a:endParaRPr lang="en-US" altLang="en-US" i="1" dirty="0" smtClean="0"/>
          </a:p>
          <a:p>
            <a:pPr>
              <a:lnSpc>
                <a:spcPct val="90000"/>
              </a:lnSpc>
            </a:pPr>
            <a:endParaRPr lang="en-US" sz="2200" dirty="0" smtClean="0">
              <a:ea typeface="Times New Roman"/>
              <a:cs typeface="Times New Roman" panose="02020603050405020304" pitchFamily="18" charset="0"/>
            </a:endParaRPr>
          </a:p>
        </p:txBody>
      </p:sp>
    </p:spTree>
    <p:extLst>
      <p:ext uri="{BB962C8B-B14F-4D97-AF65-F5344CB8AC3E}">
        <p14:creationId xmlns:p14="http://schemas.microsoft.com/office/powerpoint/2010/main" val="799448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Key </a:t>
            </a:r>
            <a:r>
              <a:rPr lang="en-US" sz="3000" b="1" dirty="0">
                <a:latin typeface="Times New Roman" panose="02020603050405020304" pitchFamily="18" charset="0"/>
                <a:cs typeface="Times New Roman" panose="02020603050405020304" pitchFamily="18" charset="0"/>
              </a:rPr>
              <a:t>challenges facing software engineering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11-Jan-21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52400" y="836496"/>
            <a:ext cx="8846119" cy="3831818"/>
          </a:xfrm>
          <a:prstGeom prst="rect">
            <a:avLst/>
          </a:prstGeom>
          <a:noFill/>
        </p:spPr>
        <p:txBody>
          <a:bodyPr wrap="square" rtlCol="0">
            <a:spAutoFit/>
          </a:bodyPr>
          <a:lstStyle/>
          <a:p>
            <a:pPr>
              <a:lnSpc>
                <a:spcPct val="90000"/>
              </a:lnSpc>
            </a:pPr>
            <a:r>
              <a:rPr lang="en-GB" altLang="en-US" sz="2400" dirty="0"/>
              <a:t>What are the </a:t>
            </a:r>
            <a:r>
              <a:rPr lang="en-GB" altLang="en-US" sz="2400" dirty="0">
                <a:solidFill>
                  <a:srgbClr val="0000FF"/>
                </a:solidFill>
              </a:rPr>
              <a:t>key challenges</a:t>
            </a:r>
            <a:r>
              <a:rPr lang="en-GB" altLang="en-US" sz="2400" dirty="0"/>
              <a:t> facing software engineering</a:t>
            </a:r>
            <a:r>
              <a:rPr lang="en-GB" altLang="en-US" sz="2400" dirty="0" smtClean="0"/>
              <a:t>?</a:t>
            </a:r>
          </a:p>
          <a:p>
            <a:pPr>
              <a:lnSpc>
                <a:spcPct val="90000"/>
              </a:lnSpc>
            </a:pPr>
            <a:endParaRPr lang="en-GB" sz="2400" dirty="0">
              <a:ea typeface="Times New Roman"/>
              <a:cs typeface="Times New Roman" panose="02020603050405020304" pitchFamily="18" charset="0"/>
            </a:endParaRPr>
          </a:p>
          <a:p>
            <a:pPr algn="just"/>
            <a:r>
              <a:rPr lang="en-GB" altLang="en-US" sz="2000" dirty="0"/>
              <a:t>Coping with </a:t>
            </a:r>
            <a:r>
              <a:rPr lang="en-GB" altLang="en-US" sz="2000" dirty="0">
                <a:solidFill>
                  <a:srgbClr val="0000FF"/>
                </a:solidFill>
              </a:rPr>
              <a:t>legacy systems</a:t>
            </a:r>
            <a:r>
              <a:rPr lang="en-GB" altLang="en-US" sz="2000" dirty="0"/>
              <a:t>, coping with </a:t>
            </a:r>
            <a:r>
              <a:rPr lang="en-GB" altLang="en-US" sz="2000" dirty="0">
                <a:solidFill>
                  <a:srgbClr val="0000FF"/>
                </a:solidFill>
              </a:rPr>
              <a:t>increasing diversity</a:t>
            </a:r>
            <a:r>
              <a:rPr lang="en-GB" altLang="en-US" sz="2000" dirty="0"/>
              <a:t> and coping with demands for </a:t>
            </a:r>
            <a:r>
              <a:rPr lang="en-GB" altLang="en-US" sz="2000" dirty="0">
                <a:solidFill>
                  <a:srgbClr val="0000FF"/>
                </a:solidFill>
              </a:rPr>
              <a:t>reduced delivery times</a:t>
            </a:r>
            <a:r>
              <a:rPr lang="en-GB" altLang="en-US" sz="2000" dirty="0" smtClean="0">
                <a:solidFill>
                  <a:srgbClr val="0000FF"/>
                </a:solidFill>
              </a:rPr>
              <a:t>.</a:t>
            </a:r>
          </a:p>
          <a:p>
            <a:pPr algn="just"/>
            <a:endParaRPr lang="en-GB" altLang="en-US" sz="2000" dirty="0">
              <a:solidFill>
                <a:srgbClr val="0000FF"/>
              </a:solidFill>
            </a:endParaRPr>
          </a:p>
          <a:p>
            <a:pPr marL="800100" lvl="1" indent="-342900" algn="just">
              <a:buFont typeface="Wingdings" panose="05000000000000000000" pitchFamily="2" charset="2"/>
              <a:buChar char="v"/>
            </a:pPr>
            <a:r>
              <a:rPr lang="en-GB" altLang="en-US" sz="2000" b="1" dirty="0"/>
              <a:t>Legacy systems</a:t>
            </a:r>
            <a:r>
              <a:rPr lang="en-GB" altLang="en-US" sz="2000" dirty="0"/>
              <a:t> – old, valuable systems must be maintained and updated</a:t>
            </a:r>
            <a:r>
              <a:rPr lang="en-GB" altLang="en-US" sz="2000" dirty="0" smtClean="0"/>
              <a:t>.</a:t>
            </a:r>
          </a:p>
          <a:p>
            <a:pPr marL="800100" lvl="1" indent="-342900" algn="just">
              <a:buFont typeface="Wingdings" panose="05000000000000000000" pitchFamily="2" charset="2"/>
              <a:buChar char="v"/>
            </a:pPr>
            <a:endParaRPr lang="en-GB" altLang="en-US" sz="2000" dirty="0"/>
          </a:p>
          <a:p>
            <a:pPr marL="800100" lvl="1" indent="-342900" algn="just">
              <a:buFont typeface="Wingdings" panose="05000000000000000000" pitchFamily="2" charset="2"/>
              <a:buChar char="v"/>
            </a:pPr>
            <a:r>
              <a:rPr lang="en-GB" altLang="en-US" sz="2000" b="1" dirty="0"/>
              <a:t>Heterogeneity</a:t>
            </a:r>
            <a:r>
              <a:rPr lang="en-GB" altLang="en-US" sz="2000" dirty="0"/>
              <a:t> – systems are distributed and include a mix of hardware and software</a:t>
            </a:r>
            <a:r>
              <a:rPr lang="en-GB" altLang="en-US" sz="2000" dirty="0" smtClean="0"/>
              <a:t>.</a:t>
            </a:r>
          </a:p>
          <a:p>
            <a:pPr marL="800100" lvl="1" indent="-342900" algn="just">
              <a:buFont typeface="Wingdings" panose="05000000000000000000" pitchFamily="2" charset="2"/>
              <a:buChar char="v"/>
            </a:pPr>
            <a:endParaRPr lang="en-GB" altLang="en-US" sz="2000" dirty="0"/>
          </a:p>
          <a:p>
            <a:pPr marL="800100" lvl="1" indent="-342900" algn="just">
              <a:buFont typeface="Wingdings" panose="05000000000000000000" pitchFamily="2" charset="2"/>
              <a:buChar char="v"/>
            </a:pPr>
            <a:r>
              <a:rPr lang="en-GB" altLang="en-US" sz="2000" b="1" dirty="0"/>
              <a:t>Delivery</a:t>
            </a:r>
            <a:r>
              <a:rPr lang="en-GB" altLang="en-US" sz="2000" dirty="0"/>
              <a:t> – there is increasing pressure for faster delivery of software.</a:t>
            </a:r>
          </a:p>
          <a:p>
            <a:pPr>
              <a:lnSpc>
                <a:spcPct val="90000"/>
              </a:lnSpc>
            </a:pPr>
            <a:endParaRPr lang="en-US" sz="2200" dirty="0" smtClean="0">
              <a:ea typeface="Times New Roman"/>
              <a:cs typeface="Times New Roman" panose="02020603050405020304" pitchFamily="18" charset="0"/>
            </a:endParaRPr>
          </a:p>
        </p:txBody>
      </p:sp>
    </p:spTree>
    <p:extLst>
      <p:ext uri="{BB962C8B-B14F-4D97-AF65-F5344CB8AC3E}">
        <p14:creationId xmlns:p14="http://schemas.microsoft.com/office/powerpoint/2010/main" val="3513701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a:bodyPr>
          <a:lstStyle/>
          <a:p>
            <a:pPr algn="just"/>
            <a:r>
              <a:rPr lang="en-US" sz="2200" b="1" dirty="0" smtClean="0"/>
              <a:t>The Web </a:t>
            </a:r>
            <a:r>
              <a:rPr lang="en-US" sz="2200" dirty="0" smtClean="0"/>
              <a:t>is now a platform for running application and organizations are increasingly developing web-based systems rather than local systems.</a:t>
            </a:r>
          </a:p>
          <a:p>
            <a:pPr algn="just"/>
            <a:endParaRPr lang="en-US" sz="2200" dirty="0" smtClean="0"/>
          </a:p>
          <a:p>
            <a:pPr algn="just"/>
            <a:r>
              <a:rPr lang="en-US" sz="2200" b="1" dirty="0" smtClean="0"/>
              <a:t>Web services  </a:t>
            </a:r>
            <a:r>
              <a:rPr lang="en-US" sz="2200" dirty="0" smtClean="0"/>
              <a:t>allow application functionality to be accessed over the web.</a:t>
            </a:r>
          </a:p>
          <a:p>
            <a:pPr algn="just"/>
            <a:endParaRPr lang="en-US" sz="2200" dirty="0" smtClean="0"/>
          </a:p>
          <a:p>
            <a:pPr algn="just"/>
            <a:r>
              <a:rPr lang="en-US" sz="2200" b="1" dirty="0" smtClean="0"/>
              <a:t>Cloud computing </a:t>
            </a:r>
            <a:r>
              <a:rPr lang="en-US" sz="2200" dirty="0" smtClean="0"/>
              <a:t>is an approach to the provision of computer services where applications run remotely on the ‘cloud’. </a:t>
            </a:r>
          </a:p>
          <a:p>
            <a:pPr lvl="1" algn="just"/>
            <a:r>
              <a:rPr lang="en-US" sz="2000"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Internet </a:t>
            </a:r>
            <a:r>
              <a:rPr lang="en-US" sz="3000" b="1" dirty="0" smtClean="0">
                <a:latin typeface="Times New Roman" panose="02020603050405020304" pitchFamily="18" charset="0"/>
                <a:cs typeface="Times New Roman" panose="02020603050405020304" pitchFamily="18" charset="0"/>
              </a:rPr>
              <a:t>Software Engineering</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85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Grp="1" noChangeArrowheads="1"/>
          </p:cNvSpPr>
          <p:nvPr>
            <p:ph idx="1"/>
          </p:nvPr>
        </p:nvSpPr>
        <p:spPr>
          <a:xfrm>
            <a:off x="381000" y="990600"/>
            <a:ext cx="8458200" cy="5334000"/>
          </a:xfrm>
        </p:spPr>
        <p:txBody>
          <a:bodyPr>
            <a:normAutofit/>
          </a:bodyPr>
          <a:lstStyle/>
          <a:p>
            <a:pPr algn="just"/>
            <a:r>
              <a:rPr lang="en-GB" dirty="0"/>
              <a:t>Ethics (dictionary) “the philosophy of morals or </a:t>
            </a:r>
            <a:r>
              <a:rPr lang="en-GB" dirty="0" smtClean="0"/>
              <a:t>the standard </a:t>
            </a:r>
            <a:r>
              <a:rPr lang="en-GB" dirty="0"/>
              <a:t>of character set by any nation or race”</a:t>
            </a:r>
          </a:p>
          <a:p>
            <a:pPr algn="just"/>
            <a:r>
              <a:rPr lang="en-GB" dirty="0" smtClean="0"/>
              <a:t>Morals </a:t>
            </a:r>
            <a:r>
              <a:rPr lang="en-GB" dirty="0"/>
              <a:t>(dictionary) “pertaining to action </a:t>
            </a:r>
            <a:r>
              <a:rPr lang="en-GB" dirty="0" smtClean="0"/>
              <a:t>with reference </a:t>
            </a:r>
            <a:r>
              <a:rPr lang="en-GB" dirty="0"/>
              <a:t>to right and wrong</a:t>
            </a:r>
            <a:r>
              <a:rPr lang="en-GB" dirty="0" smtClean="0"/>
              <a:t>”</a:t>
            </a:r>
          </a:p>
          <a:p>
            <a:pPr algn="just"/>
            <a:endParaRPr lang="en-GB" dirty="0" smtClean="0"/>
          </a:p>
          <a:p>
            <a:pPr algn="just"/>
            <a:r>
              <a:rPr lang="en-GB" dirty="0"/>
              <a:t>Engineering ethics: </a:t>
            </a:r>
            <a:endParaRPr lang="en-GB" dirty="0" smtClean="0"/>
          </a:p>
          <a:p>
            <a:pPr marL="0" indent="0" algn="just">
              <a:buNone/>
            </a:pPr>
            <a:r>
              <a:rPr lang="en-GB" dirty="0"/>
              <a:t>	</a:t>
            </a:r>
            <a:r>
              <a:rPr lang="en-GB" dirty="0" smtClean="0"/>
              <a:t>	</a:t>
            </a:r>
            <a:r>
              <a:rPr lang="en-GB" dirty="0" smtClean="0">
                <a:solidFill>
                  <a:srgbClr val="006600"/>
                </a:solidFill>
              </a:rPr>
              <a:t>“</a:t>
            </a:r>
            <a:r>
              <a:rPr lang="en-GB" dirty="0">
                <a:solidFill>
                  <a:srgbClr val="006600"/>
                </a:solidFill>
              </a:rPr>
              <a:t>Study of Moral Values, Issues and Decisions as they relate to Engineering Practice</a:t>
            </a:r>
            <a:r>
              <a:rPr lang="en-GB" dirty="0" smtClean="0">
                <a:solidFill>
                  <a:srgbClr val="006600"/>
                </a:solidFill>
              </a:rPr>
              <a:t>”</a:t>
            </a:r>
          </a:p>
          <a:p>
            <a:pPr marL="0" indent="0" algn="just">
              <a:buNone/>
            </a:pPr>
            <a:endParaRPr lang="en-GB" dirty="0">
              <a:solidFill>
                <a:srgbClr val="006600"/>
              </a:solidFill>
            </a:endParaRPr>
          </a:p>
          <a:p>
            <a:pPr marL="0" indent="0" algn="just">
              <a:buNone/>
            </a:pPr>
            <a:r>
              <a:rPr lang="en-GB" dirty="0">
                <a:solidFill>
                  <a:srgbClr val="C00000"/>
                </a:solidFill>
              </a:rPr>
              <a:t>THE KILLER </a:t>
            </a:r>
            <a:r>
              <a:rPr lang="en-GB" dirty="0" smtClean="0">
                <a:solidFill>
                  <a:srgbClr val="C00000"/>
                </a:solidFill>
              </a:rPr>
              <a:t>ROBOT, DC </a:t>
            </a:r>
            <a:r>
              <a:rPr lang="en-GB" dirty="0">
                <a:solidFill>
                  <a:srgbClr val="C00000"/>
                </a:solidFill>
              </a:rPr>
              <a:t>– 10 JUMBO </a:t>
            </a:r>
            <a:r>
              <a:rPr lang="en-GB" dirty="0" smtClean="0">
                <a:solidFill>
                  <a:srgbClr val="C00000"/>
                </a:solidFill>
              </a:rPr>
              <a:t>JET </a:t>
            </a:r>
          </a:p>
          <a:p>
            <a:pPr marL="0" indent="0" algn="just">
              <a:buNone/>
            </a:pPr>
            <a:r>
              <a:rPr lang="en-GB" dirty="0" smtClean="0">
                <a:solidFill>
                  <a:srgbClr val="C00000"/>
                </a:solidFill>
              </a:rPr>
              <a:t>What about that??</a:t>
            </a:r>
            <a:endParaRPr lang="en-GB" dirty="0">
              <a:solidFill>
                <a:srgbClr val="C00000"/>
              </a:solidFill>
            </a:endParaRP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31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Grp="1" noChangeArrowheads="1"/>
          </p:cNvSpPr>
          <p:nvPr>
            <p:ph idx="1"/>
          </p:nvPr>
        </p:nvSpPr>
        <p:spPr>
          <a:xfrm>
            <a:off x="381000" y="990600"/>
            <a:ext cx="8458200" cy="5334000"/>
          </a:xfrm>
        </p:spPr>
        <p:txBody>
          <a:bodyPr>
            <a:normAutofit/>
          </a:bodyPr>
          <a:lstStyle/>
          <a:p>
            <a:pPr algn="just"/>
            <a:r>
              <a:rPr lang="en-GB" dirty="0"/>
              <a:t>Engineers are expected to exhibit the highest standards of honesty and integrity. Engineering has a direct and vital impact on the quality of life for all people. </a:t>
            </a:r>
            <a:endParaRPr lang="en-GB" dirty="0" smtClean="0"/>
          </a:p>
          <a:p>
            <a:pPr algn="just"/>
            <a:r>
              <a:rPr lang="en-GB" dirty="0" smtClean="0"/>
              <a:t>Accordingly</a:t>
            </a:r>
            <a:r>
              <a:rPr lang="en-GB" dirty="0"/>
              <a:t>, the services provided by engineers require honesty, impartiality, fairness, and equity, and must be dedicated to the protection of the public health, safety, and welfare. </a:t>
            </a:r>
            <a:endParaRPr lang="en-GB" dirty="0" smtClean="0"/>
          </a:p>
          <a:p>
            <a:pPr algn="just"/>
            <a:endParaRPr lang="en-GB" dirty="0"/>
          </a:p>
          <a:p>
            <a:pPr algn="just"/>
            <a:r>
              <a:rPr lang="en-GB" dirty="0" smtClean="0"/>
              <a:t>Engineers </a:t>
            </a:r>
            <a:r>
              <a:rPr lang="en-GB" dirty="0"/>
              <a:t>must perform under a standard of professional behaviour that requires adherence to the highest principles of ethical conduct</a:t>
            </a:r>
            <a:r>
              <a:rPr lang="en-GB" dirty="0" smtClean="0"/>
              <a:t>.</a:t>
            </a:r>
          </a:p>
          <a:p>
            <a:pPr algn="just"/>
            <a:endParaRPr lang="en-GB" dirty="0" smtClean="0"/>
          </a:p>
          <a:p>
            <a:pPr algn="just"/>
            <a:r>
              <a:rPr lang="en-GB" dirty="0"/>
              <a:t>Engineering ethics can be considered in three frames of reference—</a:t>
            </a:r>
            <a:r>
              <a:rPr lang="en-GB" b="1" dirty="0"/>
              <a:t>individual, professional, and social</a:t>
            </a:r>
            <a:r>
              <a:rPr lang="en-GB" dirty="0"/>
              <a:t>. </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engineering ethics</a:t>
            </a:r>
          </a:p>
        </p:txBody>
      </p:sp>
    </p:spTree>
    <p:extLst>
      <p:ext uri="{BB962C8B-B14F-4D97-AF65-F5344CB8AC3E}">
        <p14:creationId xmlns:p14="http://schemas.microsoft.com/office/powerpoint/2010/main" val="222971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3815</TotalTime>
  <Words>714</Words>
  <Application>Microsoft Office PowerPoint</Application>
  <PresentationFormat>On-screen Show (4:3)</PresentationFormat>
  <Paragraphs>132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Aharoni</vt:lpstr>
      <vt:lpstr>Arial</vt:lpstr>
      <vt:lpstr>Calibri</vt:lpstr>
      <vt:lpstr>Cambria</vt:lpstr>
      <vt:lpstr>Forte</vt:lpstr>
      <vt:lpstr>Lucida Bright</vt:lpstr>
      <vt:lpstr>Lucida Calligraphy</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of professional responsibility</vt:lpstr>
      <vt:lpstr>Issues of professional responsibility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370</cp:revision>
  <dcterms:created xsi:type="dcterms:W3CDTF">2014-02-03T19:53:25Z</dcterms:created>
  <dcterms:modified xsi:type="dcterms:W3CDTF">2021-01-11T06:05:19Z</dcterms:modified>
</cp:coreProperties>
</file>