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368" r:id="rId3"/>
    <p:sldId id="386" r:id="rId4"/>
    <p:sldId id="389" r:id="rId5"/>
    <p:sldId id="390" r:id="rId6"/>
    <p:sldId id="391" r:id="rId7"/>
    <p:sldId id="392" r:id="rId8"/>
    <p:sldId id="393" r:id="rId9"/>
    <p:sldId id="394" r:id="rId10"/>
    <p:sldId id="395" r:id="rId11"/>
    <p:sldId id="396" r:id="rId12"/>
    <p:sldId id="397" r:id="rId13"/>
    <p:sldId id="399" r:id="rId14"/>
    <p:sldId id="33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2B82"/>
    <a:srgbClr val="28A010"/>
    <a:srgbClr val="339933"/>
    <a:srgbClr val="E4580A"/>
    <a:srgbClr val="009900"/>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76173" autoAdjust="0"/>
  </p:normalViewPr>
  <p:slideViewPr>
    <p:cSldViewPr>
      <p:cViewPr varScale="1">
        <p:scale>
          <a:sx n="86" d="100"/>
          <a:sy n="86" d="100"/>
        </p:scale>
        <p:origin x="92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19-Jan-21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19-Jan-21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19-Jan-21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19-Jan-21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19-Jan-21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19-Jan-21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19-Jan-21</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19-Jan-21</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19-Jan-21</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19-Jan-21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19-Jan-21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19-Jan-21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
        <p:nvSpPr>
          <p:cNvPr id="7" name="TextBox 6"/>
          <p:cNvSpPr txBox="1"/>
          <p:nvPr userDrawn="1"/>
        </p:nvSpPr>
        <p:spPr>
          <a:xfrm>
            <a:off x="3879342" y="6659357"/>
            <a:ext cx="1289135" cy="261610"/>
          </a:xfrm>
          <a:prstGeom prst="rect">
            <a:avLst/>
          </a:prstGeom>
          <a:noFill/>
        </p:spPr>
        <p:txBody>
          <a:bodyPr wrap="none" rtlCol="0">
            <a:spAutoFit/>
          </a:bodyPr>
          <a:lstStyle/>
          <a:p>
            <a:r>
              <a:rPr lang="en-US" sz="900" b="0" baseline="0" dirty="0" smtClean="0">
                <a:solidFill>
                  <a:srgbClr val="002060"/>
                </a:solidFill>
                <a:latin typeface="Lucida Bright" panose="02040602050505020304" pitchFamily="18" charset="0"/>
                <a:cs typeface="Aharoni" panose="02010803020104030203" pitchFamily="2" charset="-79"/>
              </a:rPr>
              <a:t>  Fall</a:t>
            </a:r>
            <a:r>
              <a:rPr lang="en-US" sz="900" b="0" dirty="0" smtClean="0">
                <a:solidFill>
                  <a:srgbClr val="002060"/>
                </a:solidFill>
                <a:latin typeface="Lucida Bright" panose="02040602050505020304" pitchFamily="18" charset="0"/>
                <a:cs typeface="Aharoni" panose="02010803020104030203" pitchFamily="2" charset="-79"/>
              </a:rPr>
              <a:t>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971078" y="3232194"/>
            <a:ext cx="4943475"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a:solidFill>
                  <a:schemeClr val="tx1"/>
                </a:solidFill>
              </a:rPr>
              <a:t>Lecture </a:t>
            </a:r>
            <a:r>
              <a:rPr lang="en-US" sz="4000" dirty="0" smtClean="0">
                <a:solidFill>
                  <a:schemeClr val="tx1"/>
                </a:solidFill>
              </a:rPr>
              <a:t>: </a:t>
            </a:r>
            <a:r>
              <a:rPr lang="en-US" sz="4000" dirty="0" smtClean="0">
                <a:solidFill>
                  <a:schemeClr val="tx1"/>
                </a:solidFill>
              </a:rPr>
              <a:t>03 </a:t>
            </a:r>
            <a:r>
              <a:rPr lang="en-US" sz="4000" dirty="0">
                <a:solidFill>
                  <a:schemeClr val="tx1"/>
                </a:solidFill>
              </a:rPr>
              <a:t/>
            </a:r>
            <a:br>
              <a:rPr lang="en-US" sz="4000" dirty="0">
                <a:solidFill>
                  <a:schemeClr val="tx1"/>
                </a:solidFill>
              </a:rPr>
            </a:br>
            <a:r>
              <a:rPr lang="en-US" sz="4000" dirty="0" smtClean="0">
                <a:solidFill>
                  <a:srgbClr val="FF0000"/>
                </a:solidFill>
                <a:latin typeface="Cambria" panose="02040503050406030204" pitchFamily="18" charset="0"/>
              </a:rPr>
              <a:t>Introduction (Cont.)</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10</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Codes of Ethics</a:t>
            </a:r>
            <a:endParaRPr lang="en-US" sz="3000" b="1" dirty="0">
              <a:latin typeface="Times New Roman" panose="02020603050405020304" pitchFamily="18" charset="0"/>
              <a:cs typeface="Times New Roman" panose="02020603050405020304" pitchFamily="18" charset="0"/>
            </a:endParaRPr>
          </a:p>
        </p:txBody>
      </p:sp>
      <p:sp>
        <p:nvSpPr>
          <p:cNvPr id="4" name="Rectangle 3"/>
          <p:cNvSpPr/>
          <p:nvPr/>
        </p:nvSpPr>
        <p:spPr>
          <a:xfrm>
            <a:off x="9525" y="766733"/>
            <a:ext cx="8905875" cy="5262979"/>
          </a:xfrm>
          <a:prstGeom prst="rect">
            <a:avLst/>
          </a:prstGeom>
        </p:spPr>
        <p:txBody>
          <a:bodyPr wrap="square">
            <a:spAutoFit/>
          </a:bodyPr>
          <a:lstStyle/>
          <a:p>
            <a:pPr fontAlgn="base"/>
            <a:r>
              <a:rPr lang="en-GB" sz="2400" b="1" dirty="0">
                <a:latin typeface="inherit"/>
              </a:rPr>
              <a:t>Personal Values</a:t>
            </a:r>
            <a:endParaRPr lang="en-GB" sz="2400" dirty="0">
              <a:latin typeface="Roboto"/>
            </a:endParaRPr>
          </a:p>
          <a:p>
            <a:pPr algn="just" fontAlgn="base"/>
            <a:r>
              <a:rPr lang="en-GB" dirty="0">
                <a:latin typeface="inherit"/>
              </a:rPr>
              <a:t>The codes of ethics also mention the personal values that an engineer should have. They are</a:t>
            </a:r>
            <a:endParaRPr lang="en-GB" sz="2400" dirty="0">
              <a:latin typeface="Roboto"/>
            </a:endParaRPr>
          </a:p>
          <a:p>
            <a:pPr marL="285750" indent="-285750" algn="just" fontAlgn="base">
              <a:buFont typeface="Arial" panose="020B0604020202020204" pitchFamily="34" charset="0"/>
              <a:buChar char="•"/>
            </a:pPr>
            <a:r>
              <a:rPr lang="en-GB" b="1" dirty="0">
                <a:latin typeface="inherit"/>
              </a:rPr>
              <a:t>Integrity and </a:t>
            </a:r>
            <a:r>
              <a:rPr lang="en-GB" b="1" dirty="0" smtClean="0">
                <a:latin typeface="inherit"/>
              </a:rPr>
              <a:t>honesty</a:t>
            </a:r>
            <a:endParaRPr lang="en-GB" sz="2400" b="1" dirty="0">
              <a:latin typeface="Roboto"/>
            </a:endParaRPr>
          </a:p>
          <a:p>
            <a:pPr marL="285750" indent="-285750" algn="just" fontAlgn="base">
              <a:buFont typeface="Arial" panose="020B0604020202020204" pitchFamily="34" charset="0"/>
              <a:buChar char="•"/>
            </a:pPr>
            <a:r>
              <a:rPr lang="en-GB" b="1" dirty="0">
                <a:latin typeface="inherit"/>
              </a:rPr>
              <a:t>Impartiality, fairness, and equity</a:t>
            </a:r>
            <a:endParaRPr lang="en-GB" sz="2400" b="1" dirty="0">
              <a:latin typeface="Roboto"/>
            </a:endParaRPr>
          </a:p>
          <a:p>
            <a:pPr marL="742950" lvl="1" indent="-285750" algn="just" fontAlgn="base">
              <a:buFont typeface="Arial" panose="020B0604020202020204" pitchFamily="34" charset="0"/>
              <a:buChar char="•"/>
            </a:pPr>
            <a:r>
              <a:rPr lang="en-GB" dirty="0">
                <a:latin typeface="inherit"/>
              </a:rPr>
              <a:t>Impartiality is a principle of justice holding that decisions should be based on objective criteria, rather than on the basis of bias, prejudice, or preferring the benefit to one person over another for improper reasons.</a:t>
            </a:r>
            <a:endParaRPr lang="en-GB" sz="2400" dirty="0">
              <a:latin typeface="Roboto"/>
            </a:endParaRPr>
          </a:p>
          <a:p>
            <a:pPr marL="742950" lvl="1" indent="-285750" algn="just" fontAlgn="base">
              <a:buFont typeface="Arial" panose="020B0604020202020204" pitchFamily="34" charset="0"/>
              <a:buChar char="•"/>
            </a:pPr>
            <a:r>
              <a:rPr lang="en-GB" dirty="0">
                <a:latin typeface="inherit"/>
              </a:rPr>
              <a:t>Fairness is defined as the </a:t>
            </a:r>
            <a:r>
              <a:rPr lang="en-GB" dirty="0" smtClean="0">
                <a:latin typeface="inherit"/>
              </a:rPr>
              <a:t>quality </a:t>
            </a:r>
            <a:r>
              <a:rPr lang="en-GB" dirty="0">
                <a:latin typeface="inherit"/>
              </a:rPr>
              <a:t>of having an unbiased disposition</a:t>
            </a:r>
            <a:endParaRPr lang="en-GB" sz="2400" dirty="0">
              <a:latin typeface="Roboto"/>
            </a:endParaRPr>
          </a:p>
          <a:p>
            <a:pPr marL="742950" lvl="1" indent="-285750" algn="just" fontAlgn="base">
              <a:buFont typeface="Arial" panose="020B0604020202020204" pitchFamily="34" charset="0"/>
              <a:buChar char="•"/>
            </a:pPr>
            <a:r>
              <a:rPr lang="en-GB" dirty="0">
                <a:latin typeface="inherit"/>
              </a:rPr>
              <a:t>Equity is the quality of being fair and </a:t>
            </a:r>
            <a:r>
              <a:rPr lang="en-GB" dirty="0" smtClean="0">
                <a:latin typeface="inherit"/>
              </a:rPr>
              <a:t>impartial</a:t>
            </a:r>
          </a:p>
          <a:p>
            <a:pPr marL="742950" lvl="1" indent="-285750" algn="just" fontAlgn="base">
              <a:buFont typeface="Arial" panose="020B0604020202020204" pitchFamily="34" charset="0"/>
              <a:buChar char="•"/>
            </a:pPr>
            <a:endParaRPr lang="en-GB" sz="2400" dirty="0">
              <a:latin typeface="Roboto"/>
            </a:endParaRPr>
          </a:p>
          <a:p>
            <a:pPr marL="285750" indent="-285750" algn="just" fontAlgn="base">
              <a:buFont typeface="Arial" panose="020B0604020202020204" pitchFamily="34" charset="0"/>
              <a:buChar char="•"/>
            </a:pPr>
            <a:r>
              <a:rPr lang="en-GB" dirty="0" smtClean="0">
                <a:latin typeface="inherit"/>
              </a:rPr>
              <a:t>Trust-worthiness</a:t>
            </a:r>
            <a:endParaRPr lang="en-GB" sz="2400" dirty="0">
              <a:latin typeface="Roboto"/>
            </a:endParaRPr>
          </a:p>
          <a:p>
            <a:pPr marL="285750" indent="-285750" algn="just" fontAlgn="base">
              <a:buFont typeface="Arial" panose="020B0604020202020204" pitchFamily="34" charset="0"/>
              <a:buChar char="•"/>
            </a:pPr>
            <a:r>
              <a:rPr lang="en-GB" b="1" dirty="0">
                <a:latin typeface="inherit"/>
              </a:rPr>
              <a:t>Confidentiality</a:t>
            </a:r>
            <a:r>
              <a:rPr lang="en-GB" dirty="0">
                <a:latin typeface="inherit"/>
              </a:rPr>
              <a:t> – of certain information belonging to their employer or client</a:t>
            </a:r>
            <a:endParaRPr lang="en-GB" sz="2400" dirty="0">
              <a:latin typeface="Roboto"/>
            </a:endParaRPr>
          </a:p>
          <a:p>
            <a:pPr marL="285750" indent="-285750" algn="just" fontAlgn="base">
              <a:buFont typeface="Arial" panose="020B0604020202020204" pitchFamily="34" charset="0"/>
              <a:buChar char="•"/>
            </a:pPr>
            <a:r>
              <a:rPr lang="en-GB" b="1" dirty="0">
                <a:latin typeface="inherit"/>
              </a:rPr>
              <a:t>Privacy </a:t>
            </a:r>
            <a:r>
              <a:rPr lang="en-GB" dirty="0">
                <a:latin typeface="inherit"/>
              </a:rPr>
              <a:t>– important in cyberspace because of the number of personal records are stored on and transferred among computers, where the engineers have access and control</a:t>
            </a:r>
            <a:endParaRPr lang="en-GB" sz="2400" dirty="0">
              <a:latin typeface="Roboto"/>
            </a:endParaRPr>
          </a:p>
          <a:p>
            <a:pPr marL="285750" indent="-285750" algn="just" fontAlgn="base">
              <a:buFont typeface="Arial" panose="020B0604020202020204" pitchFamily="34" charset="0"/>
              <a:buChar char="•"/>
            </a:pPr>
            <a:r>
              <a:rPr lang="en-GB" dirty="0">
                <a:latin typeface="inherit"/>
              </a:rPr>
              <a:t>Ethics in Research and Experimentation </a:t>
            </a:r>
            <a:endParaRPr lang="en-GB" dirty="0" smtClean="0">
              <a:latin typeface="inherit"/>
            </a:endParaRPr>
          </a:p>
          <a:p>
            <a:pPr marL="285750" indent="-285750" algn="just" fontAlgn="base">
              <a:buFont typeface="Arial" panose="020B0604020202020204" pitchFamily="34" charset="0"/>
              <a:buChar char="•"/>
            </a:pPr>
            <a:r>
              <a:rPr lang="en-GB" dirty="0" smtClean="0">
                <a:latin typeface="inherit"/>
              </a:rPr>
              <a:t>Conduct </a:t>
            </a:r>
            <a:r>
              <a:rPr lang="en-GB" dirty="0">
                <a:latin typeface="inherit"/>
              </a:rPr>
              <a:t>oneself honourably, responsibly, ethically, and lawfully</a:t>
            </a:r>
            <a:endParaRPr lang="en-GB" sz="2400" b="0" i="0" dirty="0">
              <a:effectLst/>
              <a:latin typeface="Roboto"/>
            </a:endParaRPr>
          </a:p>
        </p:txBody>
      </p:sp>
    </p:spTree>
    <p:extLst>
      <p:ext uri="{BB962C8B-B14F-4D97-AF65-F5344CB8AC3E}">
        <p14:creationId xmlns:p14="http://schemas.microsoft.com/office/powerpoint/2010/main" val="3392747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11</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Codes of Ethics</a:t>
            </a:r>
            <a:endParaRPr lang="en-US" sz="3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2225" y="914400"/>
            <a:ext cx="8839201" cy="4893647"/>
          </a:xfrm>
          <a:prstGeom prst="rect">
            <a:avLst/>
          </a:prstGeom>
        </p:spPr>
        <p:txBody>
          <a:bodyPr wrap="square">
            <a:spAutoFit/>
          </a:bodyPr>
          <a:lstStyle/>
          <a:p>
            <a:pPr algn="just" fontAlgn="base"/>
            <a:r>
              <a:rPr lang="en-GB" sz="2400" dirty="0"/>
              <a:t>The </a:t>
            </a:r>
            <a:r>
              <a:rPr lang="en-GB" sz="2400" b="1" dirty="0"/>
              <a:t>professional qualities </a:t>
            </a:r>
            <a:r>
              <a:rPr lang="en-GB" sz="2400" dirty="0"/>
              <a:t>that the code of ethics mandates </a:t>
            </a:r>
            <a:r>
              <a:rPr lang="en-GB" sz="2400" dirty="0" smtClean="0"/>
              <a:t>are</a:t>
            </a:r>
          </a:p>
          <a:p>
            <a:pPr algn="just" fontAlgn="base"/>
            <a:endParaRPr lang="en-GB" sz="2400" dirty="0"/>
          </a:p>
          <a:p>
            <a:pPr marL="342900" indent="-342900" algn="just" fontAlgn="base">
              <a:buFont typeface="Arial" panose="020B0604020202020204" pitchFamily="34" charset="0"/>
              <a:buChar char="•"/>
            </a:pPr>
            <a:r>
              <a:rPr lang="en-GB" sz="2400" dirty="0"/>
              <a:t>Competence – the ability to do something successfully or efficiently</a:t>
            </a:r>
          </a:p>
          <a:p>
            <a:pPr marL="342900" indent="-342900" algn="just" fontAlgn="base">
              <a:buFont typeface="Arial" panose="020B0604020202020204" pitchFamily="34" charset="0"/>
              <a:buChar char="•"/>
            </a:pPr>
            <a:r>
              <a:rPr lang="en-GB" sz="2400" dirty="0"/>
              <a:t>Provide service in their areas of competence only, being honest and forthright about any limitations of their experience and education</a:t>
            </a:r>
          </a:p>
          <a:p>
            <a:pPr marL="342900" indent="-342900" algn="just" fontAlgn="base">
              <a:buFont typeface="Arial" panose="020B0604020202020204" pitchFamily="34" charset="0"/>
              <a:buChar char="•"/>
            </a:pPr>
            <a:r>
              <a:rPr lang="en-GB" sz="2400" dirty="0"/>
              <a:t>Strive for high quality, acceptable cost and a reasonable schedule</a:t>
            </a:r>
          </a:p>
          <a:p>
            <a:pPr marL="342900" indent="-342900" algn="just" fontAlgn="base">
              <a:buFont typeface="Arial" panose="020B0604020202020204" pitchFamily="34" charset="0"/>
              <a:buChar char="•"/>
            </a:pPr>
            <a:r>
              <a:rPr lang="en-GB" sz="2400" dirty="0"/>
              <a:t>Accept full responsibility for their own work</a:t>
            </a:r>
          </a:p>
          <a:p>
            <a:pPr marL="342900" indent="-342900" algn="just" fontAlgn="base">
              <a:buFont typeface="Arial" panose="020B0604020202020204" pitchFamily="34" charset="0"/>
              <a:buChar char="•"/>
            </a:pPr>
            <a:r>
              <a:rPr lang="en-GB" sz="2400" dirty="0"/>
              <a:t>Disclose to appropriate persons or authorities any actual or potential danger</a:t>
            </a:r>
          </a:p>
          <a:p>
            <a:pPr marL="342900" indent="-342900" algn="just" fontAlgn="base">
              <a:buFont typeface="Arial" panose="020B0604020202020204" pitchFamily="34" charset="0"/>
              <a:buChar char="•"/>
            </a:pPr>
            <a:r>
              <a:rPr lang="en-GB" sz="2400" dirty="0"/>
              <a:t>Cooperate in efforts to address matters of grave public concern </a:t>
            </a:r>
            <a:r>
              <a:rPr lang="en-GB" sz="2400" dirty="0" err="1"/>
              <a:t>etc</a:t>
            </a:r>
            <a:endParaRPr lang="en-GB" sz="2400" dirty="0"/>
          </a:p>
          <a:p>
            <a:pPr marL="342900" indent="-342900" algn="just" fontAlgn="base">
              <a:buFont typeface="Arial" panose="020B0604020202020204" pitchFamily="34" charset="0"/>
              <a:buChar char="•"/>
            </a:pPr>
            <a:r>
              <a:rPr lang="en-GB" sz="2400" dirty="0"/>
              <a:t>Shall strive for professional development </a:t>
            </a:r>
            <a:endParaRPr lang="en-GB" sz="2400" b="0" i="0" dirty="0">
              <a:effectLst/>
            </a:endParaRPr>
          </a:p>
        </p:txBody>
      </p:sp>
    </p:spTree>
    <p:extLst>
      <p:ext uri="{BB962C8B-B14F-4D97-AF65-F5344CB8AC3E}">
        <p14:creationId xmlns:p14="http://schemas.microsoft.com/office/powerpoint/2010/main" val="1122844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12</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Codes of Ethics</a:t>
            </a:r>
            <a:endParaRPr lang="en-US" sz="3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29780" y="914400"/>
            <a:ext cx="8904695" cy="3785652"/>
          </a:xfrm>
          <a:prstGeom prst="rect">
            <a:avLst/>
          </a:prstGeom>
        </p:spPr>
        <p:txBody>
          <a:bodyPr wrap="square">
            <a:spAutoFit/>
          </a:bodyPr>
          <a:lstStyle/>
          <a:p>
            <a:pPr fontAlgn="base"/>
            <a:r>
              <a:rPr lang="en-GB" sz="2800" b="1" dirty="0">
                <a:solidFill>
                  <a:srgbClr val="161922"/>
                </a:solidFill>
                <a:latin typeface="inherit"/>
              </a:rPr>
              <a:t>How do we know what is ethical</a:t>
            </a:r>
            <a:r>
              <a:rPr lang="en-GB" sz="2800" b="1" dirty="0" smtClean="0">
                <a:solidFill>
                  <a:srgbClr val="161922"/>
                </a:solidFill>
                <a:latin typeface="inherit"/>
              </a:rPr>
              <a:t>?</a:t>
            </a:r>
          </a:p>
          <a:p>
            <a:pPr marL="457200" indent="-457200" fontAlgn="base">
              <a:buFont typeface="Wingdings" panose="05000000000000000000" pitchFamily="2" charset="2"/>
              <a:buChar char="v"/>
            </a:pPr>
            <a:endParaRPr lang="en-GB" sz="2800" b="1" dirty="0">
              <a:solidFill>
                <a:srgbClr val="161922"/>
              </a:solidFill>
              <a:latin typeface="inherit"/>
            </a:endParaRPr>
          </a:p>
          <a:p>
            <a:pPr marL="457200" indent="-457200" fontAlgn="base">
              <a:buFont typeface="Wingdings" panose="05000000000000000000" pitchFamily="2" charset="2"/>
              <a:buChar char="v"/>
            </a:pPr>
            <a:r>
              <a:rPr lang="en-GB" sz="2400" dirty="0" smtClean="0"/>
              <a:t>Is </a:t>
            </a:r>
            <a:r>
              <a:rPr lang="en-GB" sz="2400" dirty="0"/>
              <a:t>it sensible</a:t>
            </a:r>
            <a:r>
              <a:rPr lang="en-GB" sz="2400" dirty="0" smtClean="0"/>
              <a:t>?</a:t>
            </a:r>
          </a:p>
          <a:p>
            <a:pPr marL="457200" indent="-457200" fontAlgn="base">
              <a:buFont typeface="Wingdings" panose="05000000000000000000" pitchFamily="2" charset="2"/>
              <a:buChar char="v"/>
            </a:pPr>
            <a:r>
              <a:rPr lang="en-GB" sz="2400" dirty="0" smtClean="0"/>
              <a:t>Is </a:t>
            </a:r>
            <a:r>
              <a:rPr lang="en-GB" sz="2400" dirty="0"/>
              <a:t>it desirable? </a:t>
            </a:r>
            <a:endParaRPr lang="en-GB" sz="2400" dirty="0" smtClean="0"/>
          </a:p>
          <a:p>
            <a:pPr marL="457200" indent="-457200" fontAlgn="base">
              <a:buFont typeface="Wingdings" panose="05000000000000000000" pitchFamily="2" charset="2"/>
              <a:buChar char="v"/>
            </a:pPr>
            <a:r>
              <a:rPr lang="en-GB" sz="2400" dirty="0">
                <a:solidFill>
                  <a:srgbClr val="161922"/>
                </a:solidFill>
                <a:latin typeface="Roboto"/>
              </a:rPr>
              <a:t>Will it bring greatest good to greatest number of people</a:t>
            </a:r>
            <a:r>
              <a:rPr lang="en-GB" sz="2400" dirty="0" smtClean="0">
                <a:solidFill>
                  <a:srgbClr val="161922"/>
                </a:solidFill>
                <a:latin typeface="Roboto"/>
              </a:rPr>
              <a:t>?</a:t>
            </a:r>
          </a:p>
          <a:p>
            <a:pPr marL="457200" indent="-457200" fontAlgn="base">
              <a:buFont typeface="Wingdings" panose="05000000000000000000" pitchFamily="2" charset="2"/>
              <a:buChar char="v"/>
            </a:pPr>
            <a:r>
              <a:rPr lang="en-GB" sz="2400" dirty="0">
                <a:solidFill>
                  <a:srgbClr val="161922"/>
                </a:solidFill>
                <a:latin typeface="Roboto"/>
              </a:rPr>
              <a:t>Will it violates others basic rights</a:t>
            </a:r>
            <a:r>
              <a:rPr lang="en-GB" sz="2400" dirty="0" smtClean="0">
                <a:solidFill>
                  <a:srgbClr val="161922"/>
                </a:solidFill>
                <a:latin typeface="Roboto"/>
              </a:rPr>
              <a:t>?</a:t>
            </a:r>
          </a:p>
          <a:p>
            <a:pPr marL="457200" indent="-457200" fontAlgn="base">
              <a:buFont typeface="Wingdings" panose="05000000000000000000" pitchFamily="2" charset="2"/>
              <a:buChar char="v"/>
            </a:pPr>
            <a:endParaRPr lang="en-GB" sz="2400" dirty="0" smtClean="0">
              <a:solidFill>
                <a:srgbClr val="161922"/>
              </a:solidFill>
              <a:latin typeface="Roboto"/>
            </a:endParaRPr>
          </a:p>
          <a:p>
            <a:pPr fontAlgn="base"/>
            <a:r>
              <a:rPr lang="en-GB" sz="3600" b="1" dirty="0">
                <a:solidFill>
                  <a:srgbClr val="006600"/>
                </a:solidFill>
              </a:rPr>
              <a:t>Use of our </a:t>
            </a:r>
            <a:r>
              <a:rPr lang="en-GB" sz="3600" b="1" dirty="0">
                <a:solidFill>
                  <a:srgbClr val="C00000"/>
                </a:solidFill>
              </a:rPr>
              <a:t>own senses </a:t>
            </a:r>
            <a:r>
              <a:rPr lang="en-GB" sz="3600" b="1" dirty="0">
                <a:solidFill>
                  <a:srgbClr val="006600"/>
                </a:solidFill>
              </a:rPr>
              <a:t>to judge the action.</a:t>
            </a:r>
          </a:p>
          <a:p>
            <a:pPr fontAlgn="base"/>
            <a:endParaRPr lang="en-GB" sz="2800" b="0" i="0" dirty="0">
              <a:solidFill>
                <a:srgbClr val="161922"/>
              </a:solidFill>
              <a:effectLst/>
              <a:latin typeface="Roboto"/>
            </a:endParaRPr>
          </a:p>
        </p:txBody>
      </p:sp>
    </p:spTree>
    <p:extLst>
      <p:ext uri="{BB962C8B-B14F-4D97-AF65-F5344CB8AC3E}">
        <p14:creationId xmlns:p14="http://schemas.microsoft.com/office/powerpoint/2010/main" val="3132283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13</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Environmental </a:t>
            </a:r>
            <a:r>
              <a:rPr lang="en-US" sz="3000" b="1" dirty="0" smtClean="0">
                <a:latin typeface="Times New Roman" panose="02020603050405020304" pitchFamily="18" charset="0"/>
                <a:cs typeface="Times New Roman" panose="02020603050405020304" pitchFamily="18" charset="0"/>
              </a:rPr>
              <a:t>Ethics and </a:t>
            </a:r>
            <a:r>
              <a:rPr lang="en-GB" sz="3000" b="1" dirty="0" smtClean="0">
                <a:latin typeface="Times New Roman" panose="02020603050405020304" pitchFamily="18" charset="0"/>
                <a:cs typeface="Times New Roman" panose="02020603050405020304" pitchFamily="18" charset="0"/>
              </a:rPr>
              <a:t>Engineering </a:t>
            </a:r>
            <a:endParaRPr lang="en-US" sz="3000" b="1" dirty="0">
              <a:latin typeface="Times New Roman" panose="02020603050405020304" pitchFamily="18" charset="0"/>
              <a:cs typeface="Times New Roman" panose="02020603050405020304" pitchFamily="18" charset="0"/>
            </a:endParaRPr>
          </a:p>
        </p:txBody>
      </p:sp>
      <p:sp>
        <p:nvSpPr>
          <p:cNvPr id="4" name="Rectangle 3"/>
          <p:cNvSpPr/>
          <p:nvPr/>
        </p:nvSpPr>
        <p:spPr>
          <a:xfrm>
            <a:off x="0" y="685800"/>
            <a:ext cx="8905875" cy="5632311"/>
          </a:xfrm>
          <a:prstGeom prst="rect">
            <a:avLst/>
          </a:prstGeom>
        </p:spPr>
        <p:txBody>
          <a:bodyPr wrap="square">
            <a:spAutoFit/>
          </a:bodyPr>
          <a:lstStyle/>
          <a:p>
            <a:pPr fontAlgn="base"/>
            <a:r>
              <a:rPr lang="en-GB" sz="2000" b="1" dirty="0"/>
              <a:t>Environmental Ethics</a:t>
            </a:r>
            <a:endParaRPr lang="en-GB" sz="2000" dirty="0"/>
          </a:p>
          <a:p>
            <a:pPr fontAlgn="base"/>
            <a:r>
              <a:rPr lang="en-GB" sz="2000" dirty="0"/>
              <a:t>Deals with relationship of man with environment. </a:t>
            </a:r>
            <a:endParaRPr lang="en-GB" sz="2000" dirty="0" smtClean="0"/>
          </a:p>
          <a:p>
            <a:pPr fontAlgn="base"/>
            <a:endParaRPr lang="en-GB" sz="2000" dirty="0"/>
          </a:p>
          <a:p>
            <a:pPr fontAlgn="base"/>
            <a:r>
              <a:rPr lang="en-GB" sz="2000" dirty="0"/>
              <a:t>Some common </a:t>
            </a:r>
            <a:r>
              <a:rPr lang="en-GB" sz="2000" dirty="0" smtClean="0"/>
              <a:t>topics </a:t>
            </a:r>
            <a:r>
              <a:rPr lang="en-GB" sz="2000" dirty="0"/>
              <a:t>in environmental ethics </a:t>
            </a:r>
            <a:r>
              <a:rPr lang="en-GB" sz="2000" dirty="0" smtClean="0"/>
              <a:t>are</a:t>
            </a:r>
          </a:p>
          <a:p>
            <a:pPr marL="800100" lvl="1" indent="-342900" fontAlgn="base">
              <a:buFont typeface="Wingdings" panose="05000000000000000000" pitchFamily="2" charset="2"/>
              <a:buChar char="v"/>
            </a:pPr>
            <a:r>
              <a:rPr lang="en-GB" sz="2000" dirty="0" smtClean="0"/>
              <a:t>Co-create </a:t>
            </a:r>
            <a:r>
              <a:rPr lang="en-GB" sz="2000" dirty="0"/>
              <a:t>rules and regulations for the ethical use of </a:t>
            </a:r>
            <a:r>
              <a:rPr lang="en-GB" sz="2000" dirty="0" smtClean="0"/>
              <a:t>technology</a:t>
            </a:r>
          </a:p>
          <a:p>
            <a:pPr marL="800100" lvl="1" indent="-342900" fontAlgn="base">
              <a:buFont typeface="Wingdings" panose="05000000000000000000" pitchFamily="2" charset="2"/>
              <a:buChar char="v"/>
            </a:pPr>
            <a:r>
              <a:rPr lang="en-GB" sz="2000" dirty="0" smtClean="0"/>
              <a:t>green technology</a:t>
            </a:r>
          </a:p>
          <a:p>
            <a:pPr marL="800100" lvl="1" indent="-342900" fontAlgn="base">
              <a:buFont typeface="Wingdings" panose="05000000000000000000" pitchFamily="2" charset="2"/>
              <a:buChar char="v"/>
            </a:pPr>
            <a:r>
              <a:rPr lang="en-GB" sz="2000" dirty="0"/>
              <a:t>Electric vehicles</a:t>
            </a:r>
          </a:p>
          <a:p>
            <a:pPr marL="800100" lvl="1" indent="-342900" fontAlgn="base">
              <a:buFont typeface="Wingdings" panose="05000000000000000000" pitchFamily="2" charset="2"/>
              <a:buChar char="v"/>
            </a:pPr>
            <a:r>
              <a:rPr lang="en-GB" sz="2000" dirty="0"/>
              <a:t>Wave energy</a:t>
            </a:r>
          </a:p>
          <a:p>
            <a:pPr marL="800100" lvl="1" indent="-342900" fontAlgn="base">
              <a:buFont typeface="Wingdings" panose="05000000000000000000" pitchFamily="2" charset="2"/>
              <a:buChar char="v"/>
            </a:pPr>
            <a:r>
              <a:rPr lang="en-GB" sz="2000" dirty="0"/>
              <a:t>Green </a:t>
            </a:r>
            <a:r>
              <a:rPr lang="en-GB" sz="2000" dirty="0" smtClean="0"/>
              <a:t>computing</a:t>
            </a:r>
          </a:p>
          <a:p>
            <a:pPr marL="800100" lvl="1" indent="-342900" fontAlgn="base">
              <a:buFont typeface="Wingdings" panose="05000000000000000000" pitchFamily="2" charset="2"/>
              <a:buChar char="v"/>
            </a:pPr>
            <a:r>
              <a:rPr lang="en-GB" sz="2000" dirty="0"/>
              <a:t>Wind power</a:t>
            </a:r>
          </a:p>
          <a:p>
            <a:pPr marL="800100" lvl="1" indent="-342900" fontAlgn="base">
              <a:buFont typeface="Wingdings" panose="05000000000000000000" pitchFamily="2" charset="2"/>
              <a:buChar char="v"/>
            </a:pPr>
            <a:r>
              <a:rPr lang="en-GB" sz="2000" dirty="0"/>
              <a:t>Wind </a:t>
            </a:r>
            <a:r>
              <a:rPr lang="en-GB" sz="2000" dirty="0" smtClean="0"/>
              <a:t>turbine</a:t>
            </a:r>
          </a:p>
          <a:p>
            <a:pPr marL="800100" lvl="1" indent="-342900" fontAlgn="base">
              <a:buFont typeface="Wingdings" panose="05000000000000000000" pitchFamily="2" charset="2"/>
              <a:buChar char="v"/>
            </a:pPr>
            <a:r>
              <a:rPr lang="en-GB" sz="2000" dirty="0"/>
              <a:t>Solar power</a:t>
            </a:r>
            <a:endParaRPr lang="en-GB" sz="2000" dirty="0" smtClean="0"/>
          </a:p>
          <a:p>
            <a:pPr marL="800100" lvl="1" indent="-342900" fontAlgn="base">
              <a:buFont typeface="Wingdings" panose="05000000000000000000" pitchFamily="2" charset="2"/>
              <a:buChar char="v"/>
            </a:pPr>
            <a:r>
              <a:rPr lang="en-GB" sz="2000" dirty="0"/>
              <a:t>Ocean thermal energy </a:t>
            </a:r>
            <a:r>
              <a:rPr lang="en-GB" sz="2000" dirty="0" smtClean="0"/>
              <a:t>conversion</a:t>
            </a:r>
          </a:p>
          <a:p>
            <a:pPr fontAlgn="base"/>
            <a:endParaRPr lang="en-GB" sz="2000" dirty="0" smtClean="0"/>
          </a:p>
          <a:p>
            <a:pPr fontAlgn="base"/>
            <a:r>
              <a:rPr lang="en-GB" sz="2000" dirty="0" smtClean="0"/>
              <a:t>The </a:t>
            </a:r>
            <a:r>
              <a:rPr lang="en-GB" sz="2000" dirty="0"/>
              <a:t>concept of </a:t>
            </a:r>
            <a:r>
              <a:rPr lang="en-GB" sz="2000" b="1" dirty="0"/>
              <a:t>Sustainable development</a:t>
            </a:r>
          </a:p>
          <a:p>
            <a:pPr fontAlgn="base">
              <a:buFont typeface="Arial" panose="020B0604020202020204" pitchFamily="34" charset="0"/>
              <a:buChar char="•"/>
            </a:pPr>
            <a:endParaRPr lang="en-GB" sz="2000" dirty="0"/>
          </a:p>
          <a:p>
            <a:pPr fontAlgn="base">
              <a:buFont typeface="Arial" panose="020B0604020202020204" pitchFamily="34" charset="0"/>
              <a:buChar char="•"/>
            </a:pPr>
            <a:r>
              <a:rPr lang="en-GB" sz="2000" dirty="0"/>
              <a:t>Sustainable development is development that meets the needs of the present without compromising the ability of future generations to meet their own needs.</a:t>
            </a:r>
            <a:endParaRPr lang="en-GB" sz="2000" b="0" i="0" dirty="0">
              <a:effectLst/>
            </a:endParaRPr>
          </a:p>
        </p:txBody>
      </p:sp>
    </p:spTree>
    <p:extLst>
      <p:ext uri="{BB962C8B-B14F-4D97-AF65-F5344CB8AC3E}">
        <p14:creationId xmlns:p14="http://schemas.microsoft.com/office/powerpoint/2010/main" val="3958431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19-Jan-21</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14</a:t>
            </a:fld>
            <a:endParaRPr lang="en-US"/>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p:cNvSpPr txBox="1"/>
          <p:nvPr/>
        </p:nvSpPr>
        <p:spPr>
          <a:xfrm>
            <a:off x="914400" y="1051955"/>
            <a:ext cx="5629939" cy="3416320"/>
          </a:xfrm>
          <a:prstGeom prst="rect">
            <a:avLst/>
          </a:prstGeom>
          <a:noFill/>
        </p:spPr>
        <p:txBody>
          <a:bodyPr wrap="none" rtlCol="0">
            <a:spAutoFit/>
          </a:bodyPr>
          <a:lstStyle/>
          <a:p>
            <a:pPr marL="285750" indent="-285750">
              <a:buFont typeface="Wingdings" panose="05000000000000000000" pitchFamily="2" charset="2"/>
              <a:buChar char="v"/>
            </a:pPr>
            <a:r>
              <a:rPr lang="en-US" sz="2200" b="1" dirty="0" smtClean="0">
                <a:cs typeface="Times New Roman" panose="02020603050405020304" pitchFamily="18" charset="0"/>
              </a:rPr>
              <a:t>Classification of Software</a:t>
            </a:r>
          </a:p>
          <a:p>
            <a:pPr marL="285750" indent="-285750">
              <a:buFont typeface="Wingdings" panose="05000000000000000000" pitchFamily="2" charset="2"/>
              <a:buChar char="v"/>
            </a:pPr>
            <a:r>
              <a:rPr lang="en-GB" sz="2200" b="1" dirty="0" smtClean="0">
                <a:cs typeface="Times New Roman" panose="02020603050405020304" pitchFamily="18" charset="0"/>
              </a:rPr>
              <a:t>What is Software Engineering?</a:t>
            </a:r>
          </a:p>
          <a:p>
            <a:pPr marL="285750" indent="-285750">
              <a:buFont typeface="Wingdings" panose="05000000000000000000" pitchFamily="2" charset="2"/>
              <a:buChar char="v"/>
            </a:pPr>
            <a:r>
              <a:rPr lang="en-US" sz="2200" b="1" dirty="0" smtClean="0"/>
              <a:t>Importance of Software Engineering</a:t>
            </a:r>
            <a:endParaRPr lang="en-GB" sz="2200" b="1" dirty="0" smtClean="0">
              <a:cs typeface="Times New Roman" panose="02020603050405020304" pitchFamily="18" charset="0"/>
            </a:endParaRPr>
          </a:p>
          <a:p>
            <a:pPr marL="285750" indent="-285750">
              <a:buFont typeface="Wingdings" panose="05000000000000000000" pitchFamily="2" charset="2"/>
              <a:buChar char="v"/>
            </a:pPr>
            <a:r>
              <a:rPr lang="en-US" sz="2200" b="1" dirty="0" smtClean="0">
                <a:cs typeface="Times New Roman" panose="02020603050405020304" pitchFamily="18" charset="0"/>
              </a:rPr>
              <a:t>Program vs Software Product</a:t>
            </a:r>
          </a:p>
          <a:p>
            <a:pPr marL="285750" indent="-285750">
              <a:buFont typeface="Wingdings" panose="05000000000000000000" pitchFamily="2" charset="2"/>
              <a:buChar char="v"/>
            </a:pPr>
            <a:r>
              <a:rPr lang="en-US" sz="2200" b="1" dirty="0" smtClean="0">
                <a:cs typeface="Times New Roman" panose="02020603050405020304" pitchFamily="18" charset="0"/>
              </a:rPr>
              <a:t>Software Engineering vs System Engineering</a:t>
            </a:r>
          </a:p>
          <a:p>
            <a:pPr marL="285750" indent="-285750">
              <a:buFont typeface="Wingdings" panose="05000000000000000000" pitchFamily="2" charset="2"/>
              <a:buChar char="v"/>
            </a:pPr>
            <a:r>
              <a:rPr lang="en-US" sz="2200" b="1" dirty="0" smtClean="0">
                <a:solidFill>
                  <a:srgbClr val="006600"/>
                </a:solidFill>
                <a:cs typeface="Times New Roman" panose="02020603050405020304" pitchFamily="18" charset="0"/>
              </a:rPr>
              <a:t>Software Process </a:t>
            </a:r>
          </a:p>
          <a:p>
            <a:pPr marL="285750" indent="-285750">
              <a:buFont typeface="Wingdings" panose="05000000000000000000" pitchFamily="2" charset="2"/>
              <a:buChar char="v"/>
            </a:pPr>
            <a:r>
              <a:rPr lang="en-US" sz="2200" b="1" dirty="0" smtClean="0">
                <a:solidFill>
                  <a:srgbClr val="006600"/>
                </a:solidFill>
                <a:cs typeface="Times New Roman" panose="02020603050405020304" pitchFamily="18" charset="0"/>
              </a:rPr>
              <a:t>Software Process Model</a:t>
            </a:r>
          </a:p>
          <a:p>
            <a:pPr marL="285750" indent="-285750">
              <a:buFont typeface="Wingdings" panose="05000000000000000000" pitchFamily="2" charset="2"/>
              <a:buChar char="v"/>
            </a:pPr>
            <a:r>
              <a:rPr lang="en-US" sz="2200" b="1" dirty="0" smtClean="0">
                <a:solidFill>
                  <a:srgbClr val="006600"/>
                </a:solidFill>
                <a:cs typeface="Times New Roman" panose="02020603050405020304" pitchFamily="18" charset="0"/>
              </a:rPr>
              <a:t>Key Challenges Facing Software Engineering</a:t>
            </a:r>
          </a:p>
          <a:p>
            <a:pPr marL="285750" indent="-285750">
              <a:buFont typeface="Wingdings" panose="05000000000000000000" pitchFamily="2" charset="2"/>
              <a:buChar char="v"/>
            </a:pPr>
            <a:r>
              <a:rPr lang="en-US" sz="2200" b="1" dirty="0" smtClean="0">
                <a:solidFill>
                  <a:srgbClr val="006600"/>
                </a:solidFill>
                <a:cs typeface="Times New Roman" panose="02020603050405020304" pitchFamily="18" charset="0"/>
              </a:rPr>
              <a:t>Software Engineering Ethics</a:t>
            </a:r>
            <a:endParaRPr lang="en-US" sz="2200" b="1" dirty="0" smtClean="0">
              <a:solidFill>
                <a:srgbClr val="006600"/>
              </a:solidFill>
            </a:endParaRP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Software engineering ethics</a:t>
            </a:r>
          </a:p>
        </p:txBody>
      </p:sp>
      <p:pic>
        <p:nvPicPr>
          <p:cNvPr id="3" name="Picture 2"/>
          <p:cNvPicPr>
            <a:picLocks noChangeAspect="1"/>
          </p:cNvPicPr>
          <p:nvPr/>
        </p:nvPicPr>
        <p:blipFill>
          <a:blip r:embed="rId2"/>
          <a:stretch>
            <a:fillRect/>
          </a:stretch>
        </p:blipFill>
        <p:spPr>
          <a:xfrm>
            <a:off x="304800" y="914400"/>
            <a:ext cx="8470057" cy="5105400"/>
          </a:xfrm>
          <a:prstGeom prst="rect">
            <a:avLst/>
          </a:prstGeom>
        </p:spPr>
      </p:pic>
      <p:sp>
        <p:nvSpPr>
          <p:cNvPr id="4" name="Rectangle 3"/>
          <p:cNvSpPr/>
          <p:nvPr/>
        </p:nvSpPr>
        <p:spPr>
          <a:xfrm>
            <a:off x="2666999" y="6551960"/>
            <a:ext cx="4333876" cy="261610"/>
          </a:xfrm>
          <a:prstGeom prst="rect">
            <a:avLst/>
          </a:prstGeom>
        </p:spPr>
        <p:txBody>
          <a:bodyPr wrap="square">
            <a:spAutoFit/>
          </a:bodyPr>
          <a:lstStyle/>
          <a:p>
            <a:r>
              <a:rPr lang="en-GB" sz="1100" dirty="0"/>
              <a:t>https://iesgeneralstudies.com/ethics-in-engineering-profession/</a:t>
            </a:r>
          </a:p>
        </p:txBody>
      </p:sp>
    </p:spTree>
    <p:extLst>
      <p:ext uri="{BB962C8B-B14F-4D97-AF65-F5344CB8AC3E}">
        <p14:creationId xmlns:p14="http://schemas.microsoft.com/office/powerpoint/2010/main" val="2072370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Codes of Ethics</a:t>
            </a:r>
            <a:endParaRPr lang="en-US" sz="3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52400" y="762000"/>
            <a:ext cx="8763000" cy="4524315"/>
          </a:xfrm>
          <a:prstGeom prst="rect">
            <a:avLst/>
          </a:prstGeom>
        </p:spPr>
        <p:txBody>
          <a:bodyPr wrap="square">
            <a:spAutoFit/>
          </a:bodyPr>
          <a:lstStyle/>
          <a:p>
            <a:pPr algn="just"/>
            <a:r>
              <a:rPr lang="en-GB" sz="2400" dirty="0"/>
              <a:t>Codes of ethics </a:t>
            </a:r>
            <a:r>
              <a:rPr lang="en-GB" sz="2400" b="1" dirty="0"/>
              <a:t>vary from</a:t>
            </a:r>
            <a:r>
              <a:rPr lang="en-GB" sz="2400" dirty="0"/>
              <a:t> one professional society to another, but they typically share common features in prescribing the responsibilities of engineers to the public, their employers and clients, and their fellow engineers. </a:t>
            </a:r>
            <a:endParaRPr lang="en-GB" sz="2400" dirty="0" smtClean="0"/>
          </a:p>
          <a:p>
            <a:pPr algn="just"/>
            <a:endParaRPr lang="en-GB" sz="2400" dirty="0"/>
          </a:p>
          <a:p>
            <a:pPr algn="just"/>
            <a:r>
              <a:rPr lang="en-GB" sz="2400" dirty="0" smtClean="0"/>
              <a:t>All </a:t>
            </a:r>
            <a:r>
              <a:rPr lang="en-GB" sz="2400" dirty="0"/>
              <a:t>modern codes state that the most significant responsibility of engineers is to protect the </a:t>
            </a:r>
            <a:r>
              <a:rPr lang="en-GB" sz="2400" b="1" dirty="0"/>
              <a:t>public health, safety and welfare</a:t>
            </a:r>
            <a:r>
              <a:rPr lang="en-GB" sz="2400" dirty="0" smtClean="0"/>
              <a:t>.</a:t>
            </a:r>
          </a:p>
          <a:p>
            <a:pPr algn="just"/>
            <a:endParaRPr lang="en-GB" sz="2400" dirty="0" smtClean="0"/>
          </a:p>
          <a:p>
            <a:pPr algn="just" fontAlgn="base"/>
            <a:r>
              <a:rPr lang="en-GB" sz="2400" dirty="0" smtClean="0"/>
              <a:t>They </a:t>
            </a:r>
            <a:r>
              <a:rPr lang="en-GB" sz="2400" dirty="0"/>
              <a:t>are not legally binding – an </a:t>
            </a:r>
            <a:r>
              <a:rPr lang="en-GB" sz="2400" b="1" dirty="0"/>
              <a:t>engineer cannot be arrested for violating an ethical code</a:t>
            </a:r>
            <a:r>
              <a:rPr lang="en-GB" sz="2400" dirty="0"/>
              <a:t>, but may be expelled from or censured by the engineering </a:t>
            </a:r>
            <a:r>
              <a:rPr lang="en-GB" sz="2400" dirty="0" smtClean="0"/>
              <a:t>society.</a:t>
            </a:r>
            <a:endParaRPr lang="en-GB" sz="2400" dirty="0"/>
          </a:p>
          <a:p>
            <a:pPr algn="just"/>
            <a:endParaRPr lang="en-GB" sz="2400" dirty="0"/>
          </a:p>
        </p:txBody>
      </p:sp>
    </p:spTree>
    <p:extLst>
      <p:ext uri="{BB962C8B-B14F-4D97-AF65-F5344CB8AC3E}">
        <p14:creationId xmlns:p14="http://schemas.microsoft.com/office/powerpoint/2010/main" val="420394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5</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Codes of Ethics</a:t>
            </a:r>
            <a:endParaRPr lang="en-US" sz="3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52400" y="762000"/>
            <a:ext cx="8763000" cy="4154984"/>
          </a:xfrm>
          <a:prstGeom prst="rect">
            <a:avLst/>
          </a:prstGeom>
        </p:spPr>
        <p:txBody>
          <a:bodyPr wrap="square">
            <a:spAutoFit/>
          </a:bodyPr>
          <a:lstStyle/>
          <a:p>
            <a:pPr algn="just"/>
            <a:r>
              <a:rPr lang="en-GB" sz="2400" dirty="0">
                <a:latin typeface="+mj-lt"/>
              </a:rPr>
              <a:t>The </a:t>
            </a:r>
            <a:r>
              <a:rPr lang="en-GB" sz="2400" b="1" dirty="0">
                <a:latin typeface="+mj-lt"/>
              </a:rPr>
              <a:t>IEEE Code of Ethics</a:t>
            </a:r>
            <a:r>
              <a:rPr lang="en-GB" sz="2400" dirty="0">
                <a:latin typeface="+mj-lt"/>
              </a:rPr>
              <a:t>, implemented in 1990, pledges its members </a:t>
            </a:r>
            <a:endParaRPr lang="en-GB" sz="2400" dirty="0" smtClean="0">
              <a:latin typeface="+mj-lt"/>
            </a:endParaRPr>
          </a:p>
          <a:p>
            <a:pPr algn="just"/>
            <a:endParaRPr lang="en-GB" sz="2400" dirty="0" smtClean="0">
              <a:latin typeface="+mj-lt"/>
            </a:endParaRPr>
          </a:p>
          <a:p>
            <a:pPr algn="just"/>
            <a:r>
              <a:rPr lang="en-GB" sz="2400" dirty="0" smtClean="0">
                <a:latin typeface="+mj-lt"/>
              </a:rPr>
              <a:t>“</a:t>
            </a:r>
            <a:r>
              <a:rPr lang="en-GB" sz="2400" dirty="0">
                <a:latin typeface="+mj-lt"/>
              </a:rPr>
              <a:t>to accept responsibility in making engineering decisions consistent with the safety, health and welfare of the public, and to disclose promptly factors that might endanger the public or the environment.” </a:t>
            </a:r>
            <a:endParaRPr lang="en-GB" sz="2400" dirty="0" smtClean="0">
              <a:latin typeface="+mj-lt"/>
            </a:endParaRPr>
          </a:p>
          <a:p>
            <a:pPr algn="just"/>
            <a:endParaRPr lang="en-GB" sz="2400" dirty="0" smtClean="0">
              <a:latin typeface="+mj-lt"/>
            </a:endParaRPr>
          </a:p>
          <a:p>
            <a:pPr algn="just"/>
            <a:r>
              <a:rPr lang="en-GB" sz="2400" dirty="0" smtClean="0">
                <a:latin typeface="+mj-lt"/>
              </a:rPr>
              <a:t>It </a:t>
            </a:r>
            <a:r>
              <a:rPr lang="en-GB" sz="2400" dirty="0">
                <a:latin typeface="+mj-lt"/>
              </a:rPr>
              <a:t>also commit its members </a:t>
            </a:r>
            <a:endParaRPr lang="en-GB" sz="2400" dirty="0" smtClean="0">
              <a:latin typeface="+mj-lt"/>
            </a:endParaRPr>
          </a:p>
          <a:p>
            <a:pPr algn="just"/>
            <a:endParaRPr lang="en-GB" sz="2400" dirty="0">
              <a:latin typeface="+mj-lt"/>
            </a:endParaRPr>
          </a:p>
          <a:p>
            <a:pPr algn="just"/>
            <a:r>
              <a:rPr lang="en-GB" sz="2400" dirty="0" smtClean="0">
                <a:latin typeface="+mj-lt"/>
              </a:rPr>
              <a:t>“</a:t>
            </a:r>
            <a:r>
              <a:rPr lang="en-GB" sz="2400" dirty="0">
                <a:latin typeface="+mj-lt"/>
              </a:rPr>
              <a:t>to assist colleagues and co-workers in their </a:t>
            </a:r>
            <a:r>
              <a:rPr lang="en-GB" sz="2400" b="1" dirty="0">
                <a:latin typeface="+mj-lt"/>
              </a:rPr>
              <a:t>professional development</a:t>
            </a:r>
            <a:r>
              <a:rPr lang="en-GB" sz="2400" dirty="0">
                <a:latin typeface="+mj-lt"/>
              </a:rPr>
              <a:t> and to support them in following this code of ethics”</a:t>
            </a:r>
          </a:p>
        </p:txBody>
      </p:sp>
    </p:spTree>
    <p:extLst>
      <p:ext uri="{BB962C8B-B14F-4D97-AF65-F5344CB8AC3E}">
        <p14:creationId xmlns:p14="http://schemas.microsoft.com/office/powerpoint/2010/main" val="1889738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6</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Codes of Ethics</a:t>
            </a:r>
            <a:endParaRPr lang="en-US" sz="3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52400" y="762000"/>
            <a:ext cx="8763000" cy="4524315"/>
          </a:xfrm>
          <a:prstGeom prst="rect">
            <a:avLst/>
          </a:prstGeom>
        </p:spPr>
        <p:txBody>
          <a:bodyPr wrap="square">
            <a:spAutoFit/>
          </a:bodyPr>
          <a:lstStyle/>
          <a:p>
            <a:pPr fontAlgn="base"/>
            <a:r>
              <a:rPr lang="en-GB" sz="2400" b="1" dirty="0"/>
              <a:t>NSPE </a:t>
            </a:r>
            <a:r>
              <a:rPr lang="en-GB" sz="2400" dirty="0"/>
              <a:t>Code of Ethics (The National Society of Professional Engineers is an American professional association representing licensed professional engineers) </a:t>
            </a:r>
            <a:r>
              <a:rPr lang="en-GB" sz="2400" dirty="0" smtClean="0"/>
              <a:t>says</a:t>
            </a:r>
          </a:p>
          <a:p>
            <a:pPr fontAlgn="base"/>
            <a:endParaRPr lang="en-GB" sz="2400" dirty="0"/>
          </a:p>
          <a:p>
            <a:pPr marL="285750" indent="-285750" fontAlgn="base">
              <a:buFont typeface="Arial" panose="020B0604020202020204" pitchFamily="34" charset="0"/>
              <a:buChar char="•"/>
            </a:pPr>
            <a:r>
              <a:rPr lang="en-GB" sz="2400" dirty="0"/>
              <a:t>Hold paramount the </a:t>
            </a:r>
            <a:r>
              <a:rPr lang="en-GB" sz="2400" b="1" dirty="0"/>
              <a:t>safety, health, and welfare </a:t>
            </a:r>
            <a:r>
              <a:rPr lang="en-GB" sz="2400" dirty="0"/>
              <a:t>of the public.</a:t>
            </a:r>
          </a:p>
          <a:p>
            <a:pPr marL="285750" indent="-285750" fontAlgn="base">
              <a:buFont typeface="Arial" panose="020B0604020202020204" pitchFamily="34" charset="0"/>
              <a:buChar char="•"/>
            </a:pPr>
            <a:r>
              <a:rPr lang="en-GB" sz="2400" dirty="0"/>
              <a:t>Perform services only in areas </a:t>
            </a:r>
            <a:r>
              <a:rPr lang="en-GB" sz="2400" b="1" dirty="0"/>
              <a:t>of their competence</a:t>
            </a:r>
            <a:r>
              <a:rPr lang="en-GB" sz="2400" dirty="0"/>
              <a:t>.</a:t>
            </a:r>
          </a:p>
          <a:p>
            <a:pPr marL="285750" indent="-285750" fontAlgn="base">
              <a:buFont typeface="Arial" panose="020B0604020202020204" pitchFamily="34" charset="0"/>
              <a:buChar char="•"/>
            </a:pPr>
            <a:r>
              <a:rPr lang="en-GB" sz="2400" dirty="0"/>
              <a:t>Issue public statements only in an objective and truthful manner.</a:t>
            </a:r>
          </a:p>
          <a:p>
            <a:pPr marL="285750" indent="-285750" fontAlgn="base">
              <a:buFont typeface="Arial" panose="020B0604020202020204" pitchFamily="34" charset="0"/>
              <a:buChar char="•"/>
            </a:pPr>
            <a:r>
              <a:rPr lang="en-GB" sz="2400" dirty="0"/>
              <a:t>Act for each employer or client as faithful agents or trustees.</a:t>
            </a:r>
          </a:p>
          <a:p>
            <a:pPr marL="285750" indent="-285750" fontAlgn="base">
              <a:buFont typeface="Arial" panose="020B0604020202020204" pitchFamily="34" charset="0"/>
              <a:buChar char="•"/>
            </a:pPr>
            <a:r>
              <a:rPr lang="en-GB" sz="2400" dirty="0"/>
              <a:t>Avoid deceptive acts.</a:t>
            </a:r>
          </a:p>
          <a:p>
            <a:pPr marL="285750" indent="-285750" fontAlgn="base">
              <a:buFont typeface="Arial" panose="020B0604020202020204" pitchFamily="34" charset="0"/>
              <a:buChar char="•"/>
            </a:pPr>
            <a:r>
              <a:rPr lang="en-GB" sz="2400" dirty="0"/>
              <a:t>Conduct themselves </a:t>
            </a:r>
            <a:r>
              <a:rPr lang="en-GB" sz="2400" dirty="0" smtClean="0"/>
              <a:t>honourably, </a:t>
            </a:r>
            <a:r>
              <a:rPr lang="en-GB" sz="2400" dirty="0"/>
              <a:t>responsibly, ethically, and lawfully so as to enhance the </a:t>
            </a:r>
            <a:r>
              <a:rPr lang="en-GB" sz="2400" dirty="0" smtClean="0"/>
              <a:t>honour, </a:t>
            </a:r>
            <a:r>
              <a:rPr lang="en-GB" sz="2400" dirty="0"/>
              <a:t>reputation, and usefulness of the profession.</a:t>
            </a:r>
          </a:p>
        </p:txBody>
      </p:sp>
    </p:spTree>
    <p:extLst>
      <p:ext uri="{BB962C8B-B14F-4D97-AF65-F5344CB8AC3E}">
        <p14:creationId xmlns:p14="http://schemas.microsoft.com/office/powerpoint/2010/main" val="133271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7</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Codes of Ethics</a:t>
            </a:r>
            <a:endParaRPr lang="en-US" sz="3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9525" y="685800"/>
            <a:ext cx="8905875" cy="5632311"/>
          </a:xfrm>
          <a:prstGeom prst="rect">
            <a:avLst/>
          </a:prstGeom>
        </p:spPr>
        <p:txBody>
          <a:bodyPr wrap="square">
            <a:spAutoFit/>
          </a:bodyPr>
          <a:lstStyle/>
          <a:p>
            <a:pPr algn="just" fontAlgn="base"/>
            <a:r>
              <a:rPr lang="en-GB" u="sng" dirty="0">
                <a:latin typeface="inherit"/>
              </a:rPr>
              <a:t>What is safety?</a:t>
            </a:r>
            <a:endParaRPr lang="en-GB" dirty="0">
              <a:latin typeface="Roboto"/>
            </a:endParaRPr>
          </a:p>
          <a:p>
            <a:pPr algn="just" fontAlgn="base"/>
            <a:r>
              <a:rPr lang="en-GB" dirty="0">
                <a:latin typeface="inherit"/>
              </a:rPr>
              <a:t>Safety means freedom from damage, injury, or risk . Risk is the possibility of suffering harm or loss</a:t>
            </a:r>
            <a:r>
              <a:rPr lang="en-GB" dirty="0" smtClean="0">
                <a:latin typeface="inherit"/>
              </a:rPr>
              <a:t>.</a:t>
            </a:r>
          </a:p>
          <a:p>
            <a:pPr algn="just" fontAlgn="base"/>
            <a:endParaRPr lang="en-GB" dirty="0">
              <a:latin typeface="Roboto"/>
            </a:endParaRPr>
          </a:p>
          <a:p>
            <a:pPr algn="just" fontAlgn="base"/>
            <a:r>
              <a:rPr lang="en-GB" u="sng" dirty="0">
                <a:latin typeface="inherit"/>
              </a:rPr>
              <a:t>Responsibility of Engineers</a:t>
            </a:r>
            <a:endParaRPr lang="en-GB" dirty="0">
              <a:latin typeface="Roboto"/>
            </a:endParaRPr>
          </a:p>
          <a:p>
            <a:pPr marL="285750" indent="-285750" algn="just" fontAlgn="base">
              <a:buFont typeface="Arial" panose="020B0604020202020204" pitchFamily="34" charset="0"/>
              <a:buChar char="•"/>
            </a:pPr>
            <a:r>
              <a:rPr lang="en-GB" dirty="0">
                <a:latin typeface="inherit"/>
              </a:rPr>
              <a:t>Safety should be an integral part of any engineering design</a:t>
            </a:r>
            <a:endParaRPr lang="en-GB" dirty="0">
              <a:latin typeface="Roboto"/>
            </a:endParaRPr>
          </a:p>
          <a:p>
            <a:pPr marL="285750" indent="-285750" algn="just" fontAlgn="base">
              <a:buFont typeface="Arial" panose="020B0604020202020204" pitchFamily="34" charset="0"/>
              <a:buChar char="•"/>
            </a:pPr>
            <a:r>
              <a:rPr lang="en-GB" dirty="0">
                <a:latin typeface="inherit"/>
              </a:rPr>
              <a:t>No duty of the engineer is more important than her duty to protect the safety and well-being of the public </a:t>
            </a:r>
            <a:endParaRPr lang="en-GB" dirty="0">
              <a:latin typeface="Roboto"/>
            </a:endParaRPr>
          </a:p>
          <a:p>
            <a:pPr marL="285750" indent="-285750" algn="just" fontAlgn="base">
              <a:buFont typeface="Arial" panose="020B0604020202020204" pitchFamily="34" charset="0"/>
              <a:buChar char="•"/>
            </a:pPr>
            <a:r>
              <a:rPr lang="en-GB" dirty="0">
                <a:latin typeface="inherit"/>
              </a:rPr>
              <a:t>Risk is a key element in any engineering design which has to be minimised to the maximum possible </a:t>
            </a:r>
            <a:r>
              <a:rPr lang="en-GB" dirty="0" smtClean="0">
                <a:latin typeface="inherit"/>
              </a:rPr>
              <a:t>extent</a:t>
            </a:r>
          </a:p>
          <a:p>
            <a:pPr algn="just" fontAlgn="base">
              <a:buFont typeface="Arial" panose="020B0604020202020204" pitchFamily="34" charset="0"/>
              <a:buChar char="•"/>
            </a:pPr>
            <a:endParaRPr lang="en-GB" dirty="0">
              <a:latin typeface="Roboto"/>
            </a:endParaRPr>
          </a:p>
          <a:p>
            <a:pPr algn="just" fontAlgn="base"/>
            <a:r>
              <a:rPr lang="en-GB" u="sng" dirty="0">
                <a:latin typeface="inherit"/>
              </a:rPr>
              <a:t>How to ensure safety?</a:t>
            </a:r>
            <a:endParaRPr lang="en-GB" dirty="0">
              <a:latin typeface="Roboto"/>
            </a:endParaRPr>
          </a:p>
          <a:p>
            <a:pPr marL="285750" indent="-285750" algn="just" fontAlgn="base">
              <a:buFont typeface="Arial" panose="020B0604020202020204" pitchFamily="34" charset="0"/>
              <a:buChar char="•"/>
            </a:pPr>
            <a:r>
              <a:rPr lang="en-GB" dirty="0">
                <a:latin typeface="inherit"/>
              </a:rPr>
              <a:t>The engineering design must comply with the applicable laws</a:t>
            </a:r>
            <a:endParaRPr lang="en-GB" dirty="0">
              <a:latin typeface="Roboto"/>
            </a:endParaRPr>
          </a:p>
          <a:p>
            <a:pPr marL="285750" indent="-285750" algn="just" fontAlgn="base">
              <a:buFont typeface="Arial" panose="020B0604020202020204" pitchFamily="34" charset="0"/>
              <a:buChar char="•"/>
            </a:pPr>
            <a:r>
              <a:rPr lang="en-GB" dirty="0">
                <a:latin typeface="inherit"/>
              </a:rPr>
              <a:t>Design must meet the standards of accepted engineering practice</a:t>
            </a:r>
            <a:endParaRPr lang="en-GB" dirty="0">
              <a:latin typeface="Roboto"/>
            </a:endParaRPr>
          </a:p>
          <a:p>
            <a:pPr marL="285750" indent="-285750" algn="just" fontAlgn="base">
              <a:buFont typeface="Arial" panose="020B0604020202020204" pitchFamily="34" charset="0"/>
              <a:buChar char="•"/>
            </a:pPr>
            <a:r>
              <a:rPr lang="en-GB" dirty="0">
                <a:latin typeface="inherit"/>
              </a:rPr>
              <a:t>Any design </a:t>
            </a:r>
            <a:r>
              <a:rPr lang="en-GB" b="1" dirty="0">
                <a:latin typeface="inherit"/>
              </a:rPr>
              <a:t>alternatives that are potentially safer must be explored</a:t>
            </a:r>
            <a:endParaRPr lang="en-GB" b="1" dirty="0">
              <a:latin typeface="Roboto"/>
            </a:endParaRPr>
          </a:p>
          <a:p>
            <a:pPr marL="285750" indent="-285750" algn="just" fontAlgn="base">
              <a:buFont typeface="Arial" panose="020B0604020202020204" pitchFamily="34" charset="0"/>
              <a:buChar char="•"/>
            </a:pPr>
            <a:r>
              <a:rPr lang="en-GB" dirty="0">
                <a:latin typeface="inherit"/>
              </a:rPr>
              <a:t>Risk-Benefit analysis should be done to </a:t>
            </a:r>
            <a:r>
              <a:rPr lang="en-GB" dirty="0" smtClean="0">
                <a:latin typeface="inherit"/>
              </a:rPr>
              <a:t>analyse </a:t>
            </a:r>
            <a:r>
              <a:rPr lang="en-GB" dirty="0">
                <a:latin typeface="inherit"/>
              </a:rPr>
              <a:t>risk and to determine weather a project should proceed</a:t>
            </a:r>
            <a:endParaRPr lang="en-GB" dirty="0">
              <a:latin typeface="Roboto"/>
            </a:endParaRPr>
          </a:p>
          <a:p>
            <a:pPr marL="285750" indent="-285750" algn="just" fontAlgn="base">
              <a:buFont typeface="Arial" panose="020B0604020202020204" pitchFamily="34" charset="0"/>
              <a:buChar char="•"/>
            </a:pPr>
            <a:r>
              <a:rPr lang="en-GB" dirty="0">
                <a:latin typeface="inherit"/>
              </a:rPr>
              <a:t>The engineer must be aware of potential product misuses by the users and the design should be to avoid these misuses</a:t>
            </a:r>
            <a:endParaRPr lang="en-GB" dirty="0">
              <a:latin typeface="Roboto"/>
            </a:endParaRPr>
          </a:p>
          <a:p>
            <a:pPr marL="285750" indent="-285750" algn="just" fontAlgn="base">
              <a:buFont typeface="Arial" panose="020B0604020202020204" pitchFamily="34" charset="0"/>
              <a:buChar char="•"/>
            </a:pPr>
            <a:r>
              <a:rPr lang="en-GB" dirty="0">
                <a:latin typeface="inherit"/>
              </a:rPr>
              <a:t>Once the product is designed, both prototypes and devices should be tested</a:t>
            </a:r>
            <a:endParaRPr lang="en-GB" b="0" i="0" dirty="0">
              <a:effectLst/>
              <a:latin typeface="Roboto"/>
            </a:endParaRPr>
          </a:p>
        </p:txBody>
      </p:sp>
    </p:spTree>
    <p:extLst>
      <p:ext uri="{BB962C8B-B14F-4D97-AF65-F5344CB8AC3E}">
        <p14:creationId xmlns:p14="http://schemas.microsoft.com/office/powerpoint/2010/main" val="2427347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8</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Codes of Ethics</a:t>
            </a:r>
            <a:endParaRPr lang="en-US" sz="3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 y="838200"/>
            <a:ext cx="8982075" cy="4862870"/>
          </a:xfrm>
          <a:prstGeom prst="rect">
            <a:avLst/>
          </a:prstGeom>
        </p:spPr>
        <p:txBody>
          <a:bodyPr wrap="square">
            <a:spAutoFit/>
          </a:bodyPr>
          <a:lstStyle/>
          <a:p>
            <a:pPr fontAlgn="base"/>
            <a:r>
              <a:rPr lang="en-GB" sz="2000" b="1" dirty="0">
                <a:latin typeface="Roboto"/>
              </a:rPr>
              <a:t>Health</a:t>
            </a:r>
          </a:p>
          <a:p>
            <a:pPr algn="just" fontAlgn="base"/>
            <a:r>
              <a:rPr lang="en-GB" sz="2000" dirty="0">
                <a:latin typeface="inherit"/>
              </a:rPr>
              <a:t>Public health is affected by many factors such as pollution, toxic elements, flawed design etc. So the engineers </a:t>
            </a:r>
            <a:r>
              <a:rPr lang="en-GB" sz="2000" dirty="0" smtClean="0">
                <a:latin typeface="inherit"/>
              </a:rPr>
              <a:t>should</a:t>
            </a:r>
          </a:p>
          <a:p>
            <a:pPr algn="just" fontAlgn="base"/>
            <a:endParaRPr lang="en-GB" sz="2000" dirty="0">
              <a:latin typeface="Roboto"/>
            </a:endParaRPr>
          </a:p>
          <a:p>
            <a:pPr marL="285750" indent="-285750" algn="just" fontAlgn="base">
              <a:lnSpc>
                <a:spcPct val="150000"/>
              </a:lnSpc>
              <a:buFont typeface="Arial" panose="020B0604020202020204" pitchFamily="34" charset="0"/>
              <a:buChar char="•"/>
            </a:pPr>
            <a:r>
              <a:rPr lang="en-GB" sz="2000" dirty="0">
                <a:latin typeface="inherit"/>
              </a:rPr>
              <a:t>Follow the quality standards, for example, the level of radiation from a cell phone device</a:t>
            </a:r>
            <a:endParaRPr lang="en-GB" sz="2000" dirty="0">
              <a:latin typeface="Roboto"/>
            </a:endParaRPr>
          </a:p>
          <a:p>
            <a:pPr marL="285750" indent="-285750" algn="just" fontAlgn="base">
              <a:lnSpc>
                <a:spcPct val="150000"/>
              </a:lnSpc>
              <a:buFont typeface="Arial" panose="020B0604020202020204" pitchFamily="34" charset="0"/>
              <a:buChar char="•"/>
            </a:pPr>
            <a:r>
              <a:rPr lang="en-GB" sz="2000" dirty="0">
                <a:latin typeface="inherit"/>
              </a:rPr>
              <a:t>Minimise the emissions from industrial process</a:t>
            </a:r>
            <a:endParaRPr lang="en-GB" sz="2000" dirty="0">
              <a:latin typeface="Roboto"/>
            </a:endParaRPr>
          </a:p>
          <a:p>
            <a:pPr marL="285750" indent="-285750" algn="just" fontAlgn="base">
              <a:lnSpc>
                <a:spcPct val="150000"/>
              </a:lnSpc>
              <a:buFont typeface="Arial" panose="020B0604020202020204" pitchFamily="34" charset="0"/>
              <a:buChar char="•"/>
            </a:pPr>
            <a:r>
              <a:rPr lang="en-GB" sz="2000" dirty="0">
                <a:latin typeface="inherit"/>
              </a:rPr>
              <a:t>Minimise the use of toxic materials for end products</a:t>
            </a:r>
            <a:endParaRPr lang="en-GB" sz="2000" dirty="0">
              <a:latin typeface="Roboto"/>
            </a:endParaRPr>
          </a:p>
          <a:p>
            <a:pPr marL="285750" indent="-285750" algn="just" fontAlgn="base">
              <a:lnSpc>
                <a:spcPct val="150000"/>
              </a:lnSpc>
              <a:buFont typeface="Arial" panose="020B0604020202020204" pitchFamily="34" charset="0"/>
              <a:buChar char="•"/>
            </a:pPr>
            <a:r>
              <a:rPr lang="en-GB" sz="2000" dirty="0">
                <a:latin typeface="inherit"/>
              </a:rPr>
              <a:t>Adhere to the pollution standards for air, water, noise </a:t>
            </a:r>
            <a:r>
              <a:rPr lang="en-GB" sz="2000" dirty="0" err="1">
                <a:latin typeface="inherit"/>
              </a:rPr>
              <a:t>etc</a:t>
            </a:r>
            <a:r>
              <a:rPr lang="en-GB" sz="2000" dirty="0">
                <a:latin typeface="inherit"/>
              </a:rPr>
              <a:t> of the country</a:t>
            </a:r>
            <a:endParaRPr lang="en-GB" sz="2000" dirty="0">
              <a:latin typeface="Roboto"/>
            </a:endParaRPr>
          </a:p>
          <a:p>
            <a:pPr marL="285750" indent="-285750" algn="just" fontAlgn="base">
              <a:lnSpc>
                <a:spcPct val="150000"/>
              </a:lnSpc>
              <a:buFont typeface="Arial" panose="020B0604020202020204" pitchFamily="34" charset="0"/>
              <a:buChar char="•"/>
            </a:pPr>
            <a:r>
              <a:rPr lang="en-GB" sz="2000" dirty="0">
                <a:latin typeface="inherit"/>
              </a:rPr>
              <a:t>Shall be objective and truthful in professional reports, statements, or testimonies</a:t>
            </a:r>
            <a:endParaRPr lang="en-GB" sz="2000" dirty="0">
              <a:latin typeface="Roboto"/>
            </a:endParaRPr>
          </a:p>
          <a:p>
            <a:pPr marL="285750" indent="-285750" algn="just" fontAlgn="base">
              <a:buFont typeface="Arial" panose="020B0604020202020204" pitchFamily="34" charset="0"/>
              <a:buChar char="•"/>
            </a:pPr>
            <a:r>
              <a:rPr lang="en-GB" sz="2000" dirty="0">
                <a:latin typeface="inherit"/>
              </a:rPr>
              <a:t>Report to authority any potential risks</a:t>
            </a:r>
            <a:endParaRPr lang="en-GB" sz="2000" b="0" i="0" dirty="0">
              <a:effectLst/>
              <a:latin typeface="Roboto"/>
            </a:endParaRPr>
          </a:p>
        </p:txBody>
      </p:sp>
    </p:spTree>
    <p:extLst>
      <p:ext uri="{BB962C8B-B14F-4D97-AF65-F5344CB8AC3E}">
        <p14:creationId xmlns:p14="http://schemas.microsoft.com/office/powerpoint/2010/main" val="1773717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9</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Codes of Ethics</a:t>
            </a:r>
            <a:endParaRPr lang="en-US" sz="3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58770" y="762000"/>
            <a:ext cx="8829675" cy="4431983"/>
          </a:xfrm>
          <a:prstGeom prst="rect">
            <a:avLst/>
          </a:prstGeom>
        </p:spPr>
        <p:txBody>
          <a:bodyPr wrap="square">
            <a:spAutoFit/>
          </a:bodyPr>
          <a:lstStyle/>
          <a:p>
            <a:pPr fontAlgn="base"/>
            <a:r>
              <a:rPr lang="en-GB" sz="2400" dirty="0"/>
              <a:t>Public Welfare</a:t>
            </a:r>
          </a:p>
          <a:p>
            <a:pPr algn="just" fontAlgn="base"/>
            <a:r>
              <a:rPr lang="en-GB" sz="2400" dirty="0"/>
              <a:t>If the standards for safety and health are met, it will add to the public welfare. Apart from those public welfare </a:t>
            </a:r>
            <a:r>
              <a:rPr lang="en-GB" sz="2400" dirty="0" smtClean="0"/>
              <a:t>includes</a:t>
            </a:r>
            <a:endParaRPr lang="en-GB" sz="3200" dirty="0"/>
          </a:p>
          <a:p>
            <a:pPr marL="342900" indent="-342900" algn="just" fontAlgn="base">
              <a:lnSpc>
                <a:spcPct val="150000"/>
              </a:lnSpc>
              <a:buFont typeface="Arial" panose="020B0604020202020204" pitchFamily="34" charset="0"/>
              <a:buChar char="•"/>
            </a:pPr>
            <a:r>
              <a:rPr lang="en-GB" sz="2000" dirty="0"/>
              <a:t>Identify, define and address ethical, economic, cultural, legal and environmental issues related to work </a:t>
            </a:r>
            <a:r>
              <a:rPr lang="en-GB" sz="2000" dirty="0" smtClean="0"/>
              <a:t>projects</a:t>
            </a:r>
            <a:endParaRPr lang="en-GB" sz="2800" dirty="0"/>
          </a:p>
          <a:p>
            <a:pPr marL="342900" indent="-342900" algn="just" fontAlgn="base">
              <a:lnSpc>
                <a:spcPct val="150000"/>
              </a:lnSpc>
              <a:buFont typeface="Arial" panose="020B0604020202020204" pitchFamily="34" charset="0"/>
              <a:buChar char="•"/>
            </a:pPr>
            <a:r>
              <a:rPr lang="en-GB" sz="2000" dirty="0"/>
              <a:t>Be objective in issues permits for engineering projects</a:t>
            </a:r>
            <a:endParaRPr lang="en-GB" sz="2800" dirty="0"/>
          </a:p>
          <a:p>
            <a:pPr marL="342900" indent="-342900" algn="just" fontAlgn="base">
              <a:lnSpc>
                <a:spcPct val="150000"/>
              </a:lnSpc>
              <a:buFont typeface="Arial" panose="020B0604020202020204" pitchFamily="34" charset="0"/>
              <a:buChar char="•"/>
            </a:pPr>
            <a:r>
              <a:rPr lang="en-GB" sz="2000" dirty="0"/>
              <a:t>Avoid illegal activities like hacking and cyber attacks </a:t>
            </a:r>
            <a:r>
              <a:rPr lang="en-GB" sz="2000" dirty="0" err="1"/>
              <a:t>etc</a:t>
            </a:r>
            <a:endParaRPr lang="en-GB" sz="2800" dirty="0"/>
          </a:p>
          <a:p>
            <a:pPr marL="342900" indent="-342900" algn="just" fontAlgn="base">
              <a:lnSpc>
                <a:spcPct val="150000"/>
              </a:lnSpc>
              <a:buFont typeface="Arial" panose="020B0604020202020204" pitchFamily="34" charset="0"/>
              <a:buChar char="•"/>
            </a:pPr>
            <a:r>
              <a:rPr lang="en-GB" sz="2000" dirty="0"/>
              <a:t>Ensure Quality of services and products</a:t>
            </a:r>
            <a:endParaRPr lang="en-GB" sz="2800" dirty="0"/>
          </a:p>
          <a:p>
            <a:pPr marL="800100" lvl="1" indent="-342900" algn="just" fontAlgn="base">
              <a:lnSpc>
                <a:spcPct val="150000"/>
              </a:lnSpc>
              <a:buFont typeface="Arial" panose="020B0604020202020204" pitchFamily="34" charset="0"/>
              <a:buChar char="•"/>
            </a:pPr>
            <a:r>
              <a:rPr lang="en-GB" sz="2000" dirty="0"/>
              <a:t>Quality control is a system of maintaining standards in manufactured products by testing a sample of the output against the specification.</a:t>
            </a:r>
            <a:endParaRPr lang="en-GB" sz="2800" b="0" i="0" dirty="0">
              <a:effectLst/>
            </a:endParaRPr>
          </a:p>
        </p:txBody>
      </p:sp>
    </p:spTree>
    <p:extLst>
      <p:ext uri="{BB962C8B-B14F-4D97-AF65-F5344CB8AC3E}">
        <p14:creationId xmlns:p14="http://schemas.microsoft.com/office/powerpoint/2010/main" val="1252992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4167</TotalTime>
  <Words>694</Words>
  <Application>Microsoft Office PowerPoint</Application>
  <PresentationFormat>On-screen Show (4:3)</PresentationFormat>
  <Paragraphs>153</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Aharoni</vt:lpstr>
      <vt:lpstr>Arial</vt:lpstr>
      <vt:lpstr>Calibri</vt:lpstr>
      <vt:lpstr>Cambria</vt:lpstr>
      <vt:lpstr>Forte</vt:lpstr>
      <vt:lpstr>inherit</vt:lpstr>
      <vt:lpstr>Lucida Bright</vt:lpstr>
      <vt:lpstr>Lucida Calligraphy</vt:lpstr>
      <vt:lpstr>Roboto</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380</cp:revision>
  <dcterms:created xsi:type="dcterms:W3CDTF">2014-02-03T19:53:25Z</dcterms:created>
  <dcterms:modified xsi:type="dcterms:W3CDTF">2021-01-19T04:44:26Z</dcterms:modified>
</cp:coreProperties>
</file>