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68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416" r:id="rId16"/>
    <p:sldId id="417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33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28A010"/>
    <a:srgbClr val="339933"/>
    <a:srgbClr val="006600"/>
    <a:srgbClr val="E4580A"/>
    <a:srgbClr val="009900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76173" autoAdjust="0"/>
  </p:normalViewPr>
  <p:slideViewPr>
    <p:cSldViewPr>
      <p:cViewPr varScale="1">
        <p:scale>
          <a:sx n="75" d="100"/>
          <a:sy n="75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19-Jan-21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19-Jan-21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492634"/>
            <a:ext cx="84289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321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Engineering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Lecture </a:t>
            </a:r>
            <a:r>
              <a:rPr lang="en-US" sz="4000" dirty="0" smtClean="0">
                <a:solidFill>
                  <a:schemeClr val="tx1"/>
                </a:solidFill>
              </a:rPr>
              <a:t>: 04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Systems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System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763" y="690919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altLang="en-US" dirty="0" smtClean="0"/>
          </a:p>
          <a:p>
            <a:r>
              <a:rPr lang="en-US" altLang="en-US" sz="2000" dirty="0" smtClean="0"/>
              <a:t>It </a:t>
            </a:r>
            <a:r>
              <a:rPr lang="en-US" altLang="en-US" sz="2000" dirty="0"/>
              <a:t>is the systems that fail to deliver the expected objective in which any system failure can result in economic losses, physical damage or human life </a:t>
            </a:r>
            <a:r>
              <a:rPr lang="en-US" altLang="en-US" sz="2000" dirty="0" smtClean="0"/>
              <a:t>loss.</a:t>
            </a:r>
          </a:p>
          <a:p>
            <a:endParaRPr lang="en-US" alt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are three main types of critical systems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000" b="1" dirty="0"/>
              <a:t>Safety-critical systems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Failure </a:t>
            </a:r>
            <a:r>
              <a:rPr lang="en-US" altLang="en-US" sz="2000" dirty="0"/>
              <a:t>results in loss of life, damage to the environment;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Chemical plant protection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000" b="1" dirty="0"/>
              <a:t>Mission-critical systems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Failure</a:t>
            </a:r>
            <a:r>
              <a:rPr lang="en-US" altLang="en-US" sz="2000" dirty="0"/>
              <a:t> results in failure of some goal-directed activity;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Spacecraft navigation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000" b="1" dirty="0"/>
              <a:t>Business-critical systems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Failure</a:t>
            </a:r>
            <a:r>
              <a:rPr lang="en-US" altLang="en-US" sz="2000" dirty="0"/>
              <a:t> results in high economic losses;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2000" dirty="0"/>
              <a:t>Customer </a:t>
            </a:r>
            <a:r>
              <a:rPr lang="en-US" altLang="en-US" sz="2000" b="1" dirty="0"/>
              <a:t>accounting system</a:t>
            </a:r>
            <a:r>
              <a:rPr lang="en-US" altLang="en-US" sz="2000" dirty="0"/>
              <a:t> in a </a:t>
            </a:r>
            <a:r>
              <a:rPr lang="en-US" altLang="en-US" sz="2000" dirty="0" smtClean="0"/>
              <a:t>bank</a:t>
            </a:r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74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Dependability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763" y="690919"/>
            <a:ext cx="86106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cs typeface="Times New Roman" panose="02020603050405020304" pitchFamily="18" charset="0"/>
              </a:rPr>
              <a:t>The dependability of a computer system is a property of the system that reflects the </a:t>
            </a:r>
            <a:r>
              <a:rPr lang="en-US" sz="2200" b="1" dirty="0" smtClean="0">
                <a:cs typeface="Times New Roman" panose="02020603050405020304" pitchFamily="18" charset="0"/>
              </a:rPr>
              <a:t>user’s degree </a:t>
            </a:r>
            <a:r>
              <a:rPr lang="en-US" sz="2200" b="1" dirty="0">
                <a:cs typeface="Times New Roman" panose="02020603050405020304" pitchFamily="18" charset="0"/>
              </a:rPr>
              <a:t>of trust </a:t>
            </a:r>
            <a:r>
              <a:rPr lang="en-US" sz="2200" dirty="0">
                <a:cs typeface="Times New Roman" panose="02020603050405020304" pitchFamily="18" charset="0"/>
              </a:rPr>
              <a:t>in the system. 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/>
              <a:t>Principal </a:t>
            </a:r>
            <a:r>
              <a:rPr lang="en-US" altLang="en-US" sz="2200" b="1" dirty="0"/>
              <a:t>dimensions of dependability</a:t>
            </a:r>
            <a:r>
              <a:rPr lang="en-US" altLang="en-US" sz="2200" dirty="0"/>
              <a:t> are: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200" dirty="0" smtClean="0"/>
              <a:t>Availability</a:t>
            </a:r>
            <a:endParaRPr lang="en-US" altLang="en-US" sz="2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200" dirty="0" smtClean="0"/>
              <a:t>Reliability</a:t>
            </a:r>
            <a:endParaRPr lang="en-US" altLang="en-US" sz="2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200" dirty="0" smtClean="0"/>
              <a:t>Safety</a:t>
            </a:r>
            <a:endParaRPr lang="en-US" altLang="en-US" sz="2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 smtClean="0"/>
              <a:t>Security</a:t>
            </a:r>
            <a:endParaRPr lang="en-US" alt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3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Dependability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" y="990600"/>
            <a:ext cx="8947241" cy="40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dependability properties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8686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200" b="1" dirty="0"/>
              <a:t>Repairability</a:t>
            </a:r>
          </a:p>
          <a:p>
            <a:pPr lvl="1"/>
            <a:r>
              <a:rPr lang="en-US" altLang="en-US" sz="2200" dirty="0"/>
              <a:t>Reflects the extent to which the system can be repaired in the event of a </a:t>
            </a:r>
            <a:r>
              <a:rPr lang="en-US" altLang="en-US" sz="2200" dirty="0" smtClean="0"/>
              <a:t>failure.</a:t>
            </a:r>
          </a:p>
          <a:p>
            <a:pPr lvl="1"/>
            <a:endParaRPr lang="en-US" alt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200" b="1" dirty="0"/>
              <a:t>Maintainability</a:t>
            </a:r>
          </a:p>
          <a:p>
            <a:pPr lvl="1"/>
            <a:r>
              <a:rPr lang="en-US" altLang="en-US" sz="2200" dirty="0"/>
              <a:t>Reflects the extent to which the system can be </a:t>
            </a:r>
            <a:r>
              <a:rPr lang="en-US" altLang="en-US" sz="2200" b="1" dirty="0"/>
              <a:t>adapted to new </a:t>
            </a:r>
            <a:r>
              <a:rPr lang="en-US" altLang="en-US" sz="2200" b="1" dirty="0" smtClean="0"/>
              <a:t>requirements.</a:t>
            </a:r>
          </a:p>
          <a:p>
            <a:pPr lvl="1"/>
            <a:endParaRPr lang="en-US" alt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200" b="1" dirty="0"/>
              <a:t>Survivability</a:t>
            </a:r>
          </a:p>
          <a:p>
            <a:pPr lvl="1"/>
            <a:r>
              <a:rPr lang="en-US" altLang="en-US" sz="2200" dirty="0"/>
              <a:t>Reflects the extent to which the system can deliver services whilst under hostile </a:t>
            </a:r>
            <a:r>
              <a:rPr lang="en-US" altLang="en-US" sz="2200" dirty="0" smtClean="0"/>
              <a:t>attack.</a:t>
            </a:r>
          </a:p>
          <a:p>
            <a:pPr lvl="1"/>
            <a:endParaRPr lang="en-US" alt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200" b="1" dirty="0"/>
              <a:t>Error tolerance</a:t>
            </a:r>
          </a:p>
          <a:p>
            <a:pPr lvl="1"/>
            <a:r>
              <a:rPr lang="en-US" altLang="en-US" sz="2200" dirty="0"/>
              <a:t>Reflects the extent to which user input errors can be avoided and tolerated.</a:t>
            </a:r>
          </a:p>
        </p:txBody>
      </p:sp>
    </p:spTree>
    <p:extLst>
      <p:ext uri="{BB962C8B-B14F-4D97-AF65-F5344CB8AC3E}">
        <p14:creationId xmlns:p14="http://schemas.microsoft.com/office/powerpoint/2010/main" val="35207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Dependability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Curve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33" y="3124200"/>
            <a:ext cx="4651342" cy="34661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599568"/>
            <a:ext cx="8686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b="1" dirty="0"/>
              <a:t>Dependability costs</a:t>
            </a:r>
            <a:r>
              <a:rPr lang="en-GB" altLang="en-US" dirty="0"/>
              <a:t> tend to increase </a:t>
            </a:r>
            <a:r>
              <a:rPr lang="en-GB" altLang="en-US" b="1" dirty="0"/>
              <a:t>exponentially</a:t>
            </a:r>
            <a:r>
              <a:rPr lang="en-GB" altLang="en-US" dirty="0"/>
              <a:t> as </a:t>
            </a:r>
            <a:r>
              <a:rPr lang="en-GB" altLang="en-US" b="1" dirty="0"/>
              <a:t>increasing levels of dependability </a:t>
            </a:r>
            <a:r>
              <a:rPr lang="en-GB" altLang="en-US" dirty="0"/>
              <a:t>are required</a:t>
            </a:r>
          </a:p>
          <a:p>
            <a:endParaRPr lang="en-GB" altLang="en-US" dirty="0"/>
          </a:p>
          <a:p>
            <a:r>
              <a:rPr lang="en-GB" altLang="en-US" dirty="0"/>
              <a:t>There are two reasons for this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altLang="en-US" dirty="0"/>
              <a:t>The use of </a:t>
            </a:r>
            <a:r>
              <a:rPr lang="en-GB" altLang="en-US" b="1" dirty="0"/>
              <a:t>more expensive development techniques and hardware </a:t>
            </a:r>
            <a:r>
              <a:rPr lang="en-GB" altLang="en-US" dirty="0"/>
              <a:t>that are required to achieve the </a:t>
            </a:r>
            <a:r>
              <a:rPr lang="en-GB" altLang="en-US" b="1" dirty="0"/>
              <a:t>higher levels of dependability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GB" altLang="en-US" b="1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altLang="en-US" dirty="0"/>
              <a:t>The increased testing and system validation that is required to </a:t>
            </a:r>
            <a:r>
              <a:rPr lang="en-GB" altLang="en-US" b="1" dirty="0"/>
              <a:t>convince the system client</a:t>
            </a:r>
            <a:r>
              <a:rPr lang="en-GB" altLang="en-US" dirty="0"/>
              <a:t> that the required levels of dependability have been achieved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3716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308" y="1295400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Consider a security system which is intended to protect against intrusion and to detect fire. It incorporates </a:t>
            </a:r>
            <a:r>
              <a:rPr lang="en-US" sz="2000" b="1" dirty="0"/>
              <a:t>smoke sensors, movement sensors, door sensors, video cameras</a:t>
            </a:r>
            <a:r>
              <a:rPr lang="en-US" sz="2000" dirty="0"/>
              <a:t> under computer control, </a:t>
            </a:r>
            <a:r>
              <a:rPr lang="en-US" sz="2000" b="1" dirty="0"/>
              <a:t>located at various places </a:t>
            </a:r>
            <a:r>
              <a:rPr lang="en-US" sz="2000" dirty="0"/>
              <a:t>in the building, an operator console where the system status is reported, and external communication facilities to call the appropriate services such as the police and fire departments. </a:t>
            </a:r>
            <a:endParaRPr lang="en-US" sz="2000" dirty="0" smtClean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/>
              <a:t>Draw </a:t>
            </a:r>
            <a:r>
              <a:rPr lang="en-US" sz="2000" b="1" dirty="0"/>
              <a:t>a block diagram of a possible design for such a system</a:t>
            </a:r>
            <a:r>
              <a:rPr lang="en-US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084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838200"/>
            <a:ext cx="6523355" cy="34020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4800600"/>
            <a:ext cx="4969510" cy="13303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1" y="6115386"/>
            <a:ext cx="4969510" cy="5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9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1447800"/>
            <a:ext cx="5064335" cy="368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Software Development </a:t>
            </a:r>
            <a:r>
              <a:rPr lang="en-US" sz="2400" b="1" dirty="0" smtClean="0">
                <a:cs typeface="Times New Roman" panose="02020603050405020304" pitchFamily="18" charset="0"/>
              </a:rPr>
              <a:t>Lifecycle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Software Processes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Software Requirement Specification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Software Process Model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4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48" y="762000"/>
            <a:ext cx="899851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SDLC</a:t>
            </a:r>
            <a:r>
              <a:rPr lang="en-US" sz="2400" b="1" dirty="0" smtClean="0"/>
              <a:t>?</a:t>
            </a:r>
          </a:p>
          <a:p>
            <a:pPr algn="just"/>
            <a:r>
              <a:rPr lang="en-US" sz="2000" dirty="0" smtClean="0"/>
              <a:t>SDLC </a:t>
            </a:r>
            <a:r>
              <a:rPr lang="en-US" sz="2000" dirty="0"/>
              <a:t>stands for </a:t>
            </a:r>
            <a:r>
              <a:rPr lang="en-US" sz="2000" b="1" dirty="0"/>
              <a:t>Software Development Lifecycle</a:t>
            </a:r>
            <a:r>
              <a:rPr lang="en-US" sz="2000" dirty="0"/>
              <a:t>. </a:t>
            </a:r>
            <a:r>
              <a:rPr lang="en-US" sz="2000" b="1" dirty="0" smtClean="0"/>
              <a:t>SDLC</a:t>
            </a:r>
            <a:r>
              <a:rPr lang="en-US" sz="2000" dirty="0" smtClean="0"/>
              <a:t> </a:t>
            </a:r>
            <a:r>
              <a:rPr lang="en-US" sz="2000" dirty="0"/>
              <a:t>is a systematic process for building software that ensures the quality and correctness of the software built. SDLC process aims to produce high-quality software that meets customer expectations. </a:t>
            </a:r>
            <a:endParaRPr lang="en-US" sz="2000" dirty="0" smtClean="0"/>
          </a:p>
          <a:p>
            <a:pPr algn="just"/>
            <a:endParaRPr lang="en-US" sz="2000" dirty="0"/>
          </a:p>
          <a:p>
            <a:r>
              <a:rPr lang="en-US" sz="2400" b="1" dirty="0"/>
              <a:t>Why SDLC?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offers a basis for project planning, scheduling, and estimating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Provides a framework for a standard set of activities and deliverables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a mechanism for project tracking and control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Increases visibility of project planning to all involved stakeholders of the development process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Increased and enhance development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Improved client relations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Helps you to decrease project risk and project management plan overhead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2" y="1626836"/>
            <a:ext cx="9040858" cy="129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822306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SDLC Phases</a:t>
            </a:r>
          </a:p>
          <a:p>
            <a:r>
              <a:rPr lang="en-US" dirty="0"/>
              <a:t>The entire SDLC process divided into the following stages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184930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Phase 1: Requirement collection and analysis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Phase 2: Feasibility study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Phase 3: Design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Phase 4: Coding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Phase 5: Testing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Phase 6: Installation/Deployment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Phase 7: Maintenance</a:t>
            </a:r>
          </a:p>
        </p:txBody>
      </p:sp>
    </p:spTree>
    <p:extLst>
      <p:ext uri="{BB962C8B-B14F-4D97-AF65-F5344CB8AC3E}">
        <p14:creationId xmlns:p14="http://schemas.microsoft.com/office/powerpoint/2010/main" val="2168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6325" y="918112"/>
            <a:ext cx="38951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What is a System?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Socio-Technical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Systems Engineering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 System Design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Legacy </a:t>
            </a:r>
            <a:r>
              <a:rPr lang="en-US" sz="2400" b="1" dirty="0" smtClean="0">
                <a:cs typeface="Times New Roman" panose="02020603050405020304" pitchFamily="18" charset="0"/>
              </a:rPr>
              <a:t>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Critical </a:t>
            </a:r>
            <a:r>
              <a:rPr lang="en-US" sz="2400" b="1" dirty="0" smtClean="0">
                <a:cs typeface="Times New Roman" panose="02020603050405020304" pitchFamily="18" charset="0"/>
              </a:rPr>
              <a:t>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System Dependability </a:t>
            </a:r>
            <a:endParaRPr lang="en-US" sz="2400" b="1" dirty="0" smtClean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Dependability Costs Curve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908" y="70729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Phase 2: Feasibility </a:t>
            </a:r>
            <a:r>
              <a:rPr lang="en-US" sz="2000" b="1" dirty="0" smtClean="0"/>
              <a:t>study</a:t>
            </a:r>
          </a:p>
          <a:p>
            <a:r>
              <a:rPr lang="en-US" sz="2000" dirty="0"/>
              <a:t>This process conducted with the help of </a:t>
            </a:r>
            <a:r>
              <a:rPr lang="en-US" sz="2000" b="1" dirty="0"/>
              <a:t>'Software Requirement Specification</a:t>
            </a:r>
            <a:r>
              <a:rPr lang="en-US" sz="2000" dirty="0"/>
              <a:t>' document also known as '</a:t>
            </a:r>
            <a:r>
              <a:rPr lang="en-US" sz="2000" b="1" dirty="0"/>
              <a:t>SRS</a:t>
            </a:r>
            <a:r>
              <a:rPr lang="en-US" sz="2000" dirty="0"/>
              <a:t>' document</a:t>
            </a:r>
            <a:r>
              <a:rPr lang="en-US" sz="2000" dirty="0" smtClean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There are mainly five types of feasibilities checks: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Economic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Legal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Operation feasibility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Technical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Schedule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b="1" dirty="0" smtClean="0"/>
              <a:t>Phase </a:t>
            </a:r>
            <a:r>
              <a:rPr lang="en-US" sz="2000" b="1" dirty="0"/>
              <a:t>3: Design:</a:t>
            </a:r>
          </a:p>
          <a:p>
            <a:r>
              <a:rPr lang="en-US" sz="2000" dirty="0"/>
              <a:t>In this third phase, the system and software design documents are prepared as per the requirement specification document. This helps define overall system architecture.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1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908" y="707290"/>
            <a:ext cx="891540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Phase 3: Design: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/>
              <a:t>are two kinds of design documents developed in this phase: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High </a:t>
            </a:r>
            <a:r>
              <a:rPr lang="en-US" b="1" dirty="0"/>
              <a:t>level design (HLD):</a:t>
            </a:r>
            <a:r>
              <a:rPr lang="en-US" dirty="0"/>
              <a:t> It give the architecture of software product.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Low </a:t>
            </a:r>
            <a:r>
              <a:rPr lang="en-US" b="1" dirty="0"/>
              <a:t>level design (LLD):</a:t>
            </a:r>
            <a:r>
              <a:rPr lang="en-US" dirty="0"/>
              <a:t> It describe how each and every feature in the product should work and every component.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000" b="1" dirty="0" smtClean="0"/>
              <a:t>High-Level Design (HLD</a:t>
            </a:r>
            <a:r>
              <a:rPr lang="en-US" b="1" dirty="0" smtClean="0"/>
              <a:t>) </a:t>
            </a:r>
            <a:endParaRPr lang="en-GB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Brief </a:t>
            </a:r>
            <a:r>
              <a:rPr lang="en-US" sz="2000" dirty="0"/>
              <a:t>description and name of each module</a:t>
            </a:r>
            <a:endParaRPr lang="en-GB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outline about the functionality of every module</a:t>
            </a:r>
            <a:endParaRPr lang="en-GB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Interface relationship and dependencies between modules</a:t>
            </a:r>
            <a:endParaRPr lang="en-GB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 tables identified along with their key elements</a:t>
            </a:r>
            <a:endParaRPr lang="en-GB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Complete architecture diagrams along with technology details</a:t>
            </a:r>
            <a:endParaRPr lang="en-GB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908" y="707290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Phase 3: Design:</a:t>
            </a:r>
          </a:p>
          <a:p>
            <a:endParaRPr lang="en-US" dirty="0" smtClean="0"/>
          </a:p>
          <a:p>
            <a:r>
              <a:rPr lang="en-US" b="1" dirty="0"/>
              <a:t>Low-Level Design(LLD)</a:t>
            </a:r>
            <a:endParaRPr lang="en-GB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Functional logic of the modules</a:t>
            </a:r>
            <a:endParaRPr lang="en-GB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 tables, which include type and size</a:t>
            </a:r>
            <a:endParaRPr lang="en-GB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Complete detail of the interface </a:t>
            </a:r>
            <a:endParaRPr lang="en-GB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Addresses all types of dependency issues</a:t>
            </a:r>
            <a:endParaRPr lang="en-GB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Listing of error messages</a:t>
            </a:r>
            <a:endParaRPr lang="en-GB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Complete input and outputs for every module</a:t>
            </a:r>
            <a:endParaRPr lang="en-GB" sz="20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908" y="70729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Phase </a:t>
            </a:r>
            <a:r>
              <a:rPr lang="en-US" sz="2000" b="1" dirty="0"/>
              <a:t>7: Maintenance: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Once the system is deployed, and customers start using the developed system, following 3 activities occur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Bug fixing </a:t>
            </a:r>
            <a:r>
              <a:rPr lang="en-US" sz="2000" dirty="0"/>
              <a:t>- bugs are reported because of some scenarios which are not tested at all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Upgrade</a:t>
            </a:r>
            <a:r>
              <a:rPr lang="en-US" sz="2000" dirty="0" smtClean="0"/>
              <a:t> </a:t>
            </a:r>
            <a:r>
              <a:rPr lang="en-US" sz="2000" dirty="0"/>
              <a:t>- Upgrading the application to the newer versions of the Software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Enhancement</a:t>
            </a:r>
            <a:r>
              <a:rPr lang="en-US" sz="2000" dirty="0" smtClean="0"/>
              <a:t> - </a:t>
            </a:r>
            <a:r>
              <a:rPr lang="en-US" sz="2000" dirty="0"/>
              <a:t>Adding some new features into the existing software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24000" y="5943600"/>
            <a:ext cx="6884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For more details: </a:t>
            </a:r>
            <a:r>
              <a:rPr lang="en-US" sz="1400" dirty="0" smtClean="0">
                <a:solidFill>
                  <a:srgbClr val="0070C0"/>
                </a:solidFill>
              </a:rPr>
              <a:t>https</a:t>
            </a:r>
            <a:r>
              <a:rPr lang="en-US" sz="1400" dirty="0">
                <a:solidFill>
                  <a:srgbClr val="0070C0"/>
                </a:solidFill>
              </a:rPr>
              <a:t>://www.guru99.com/software-development-life-cycle-tutorial.html</a:t>
            </a:r>
          </a:p>
        </p:txBody>
      </p:sp>
    </p:spTree>
    <p:extLst>
      <p:ext uri="{BB962C8B-B14F-4D97-AF65-F5344CB8AC3E}">
        <p14:creationId xmlns:p14="http://schemas.microsoft.com/office/powerpoint/2010/main" val="17119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19-Jan-21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8305800" cy="4844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a system</a:t>
            </a:r>
            <a:r>
              <a:rPr lang="en-US" sz="2400" b="1" dirty="0" smtClean="0"/>
              <a:t>?</a:t>
            </a:r>
          </a:p>
          <a:p>
            <a:endParaRPr lang="en-US" sz="2400" b="1" dirty="0" smtClean="0"/>
          </a:p>
          <a:p>
            <a:pPr marL="355600" marR="39873" indent="-342900" algn="just">
              <a:lnSpc>
                <a:spcPts val="2555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cs typeface="Arial"/>
              </a:rPr>
              <a:t>A purposeful </a:t>
            </a:r>
            <a:r>
              <a:rPr lang="en-US" sz="2000" b="1" dirty="0">
                <a:cs typeface="Arial"/>
              </a:rPr>
              <a:t>collection of inter-related </a:t>
            </a:r>
            <a:r>
              <a:rPr lang="en-US" sz="2000" b="1" dirty="0" smtClean="0">
                <a:cs typeface="Arial"/>
              </a:rPr>
              <a:t>components </a:t>
            </a:r>
            <a:r>
              <a:rPr lang="en-US" sz="2000" dirty="0" smtClean="0">
                <a:cs typeface="Arial"/>
              </a:rPr>
              <a:t>working </a:t>
            </a:r>
            <a:r>
              <a:rPr lang="en-US" sz="2000" dirty="0">
                <a:cs typeface="Arial"/>
              </a:rPr>
              <a:t>together to </a:t>
            </a:r>
            <a:r>
              <a:rPr lang="en-US" sz="2000" b="1" dirty="0">
                <a:cs typeface="Arial"/>
              </a:rPr>
              <a:t>achieve some common objective</a:t>
            </a:r>
            <a:r>
              <a:rPr lang="en-US" sz="2000" dirty="0">
                <a:cs typeface="Arial"/>
              </a:rPr>
              <a:t>. </a:t>
            </a:r>
          </a:p>
          <a:p>
            <a:pPr marL="355600" indent="-342900" algn="just">
              <a:lnSpc>
                <a:spcPts val="2759"/>
              </a:lnSpc>
              <a:spcBef>
                <a:spcPts val="695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cs typeface="Arial"/>
              </a:rPr>
              <a:t>A system may include software, mechanical, </a:t>
            </a:r>
            <a:r>
              <a:rPr lang="en-US" sz="2000" dirty="0" smtClean="0">
                <a:cs typeface="Arial"/>
              </a:rPr>
              <a:t>electrical and </a:t>
            </a:r>
            <a:r>
              <a:rPr lang="en-US" sz="2000" dirty="0">
                <a:cs typeface="Arial"/>
              </a:rPr>
              <a:t>electronic hardware and be operated by people.</a:t>
            </a:r>
          </a:p>
          <a:p>
            <a:pPr marL="355600" marR="1271525" indent="-342900" algn="just">
              <a:lnSpc>
                <a:spcPct val="100041"/>
              </a:lnSpc>
              <a:spcBef>
                <a:spcPts val="587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cs typeface="Arial"/>
              </a:rPr>
              <a:t>System components are dependent on other system </a:t>
            </a:r>
            <a:r>
              <a:rPr lang="en-US" sz="2000" dirty="0" smtClean="0">
                <a:cs typeface="Arial"/>
              </a:rPr>
              <a:t>components.</a:t>
            </a:r>
          </a:p>
          <a:p>
            <a:pPr marL="355600" marR="1271525" indent="-342900" algn="just">
              <a:lnSpc>
                <a:spcPct val="100041"/>
              </a:lnSpc>
              <a:spcBef>
                <a:spcPts val="587"/>
              </a:spcBef>
              <a:buFont typeface="Wingdings" panose="05000000000000000000" pitchFamily="2" charset="2"/>
              <a:buChar char="v"/>
            </a:pPr>
            <a:endParaRPr lang="en-US" sz="2000" dirty="0">
              <a:cs typeface="Arial"/>
            </a:endParaRPr>
          </a:p>
          <a:p>
            <a:pPr marL="355600" marR="1271525" indent="-342900" algn="just">
              <a:lnSpc>
                <a:spcPct val="100041"/>
              </a:lnSpc>
              <a:spcBef>
                <a:spcPts val="587"/>
              </a:spcBef>
              <a:buFont typeface="Wingdings" panose="05000000000000000000" pitchFamily="2" charset="2"/>
              <a:buChar char="v"/>
            </a:pPr>
            <a:r>
              <a:rPr lang="en-US" sz="2000" b="1" dirty="0">
                <a:cs typeface="Arial"/>
              </a:rPr>
              <a:t>System </a:t>
            </a:r>
            <a:r>
              <a:rPr lang="en-US" sz="2000" b="1" dirty="0" smtClean="0">
                <a:cs typeface="Arial"/>
              </a:rPr>
              <a:t>categories</a:t>
            </a:r>
          </a:p>
          <a:p>
            <a:pPr marL="812800" marR="1271525" lvl="1" indent="-342900" algn="just">
              <a:lnSpc>
                <a:spcPct val="100041"/>
              </a:lnSpc>
              <a:spcBef>
                <a:spcPts val="587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Arial"/>
              </a:rPr>
              <a:t>Technical </a:t>
            </a:r>
            <a:r>
              <a:rPr lang="en-US" sz="2000" dirty="0">
                <a:cs typeface="Arial"/>
              </a:rPr>
              <a:t>computer-based </a:t>
            </a:r>
            <a:r>
              <a:rPr lang="en-US" sz="2000" dirty="0" smtClean="0">
                <a:cs typeface="Arial"/>
              </a:rPr>
              <a:t>systems</a:t>
            </a:r>
          </a:p>
          <a:p>
            <a:pPr marL="812800" marR="1271525" lvl="1" indent="-342900" algn="just">
              <a:lnSpc>
                <a:spcPct val="100041"/>
              </a:lnSpc>
              <a:spcBef>
                <a:spcPts val="587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cs typeface="Arial"/>
              </a:rPr>
              <a:t>Socio-technical systems</a:t>
            </a:r>
            <a:endParaRPr lang="en-US" sz="2000" dirty="0" smtClean="0">
              <a:cs typeface="Arial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11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Socio-technical system characteristics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990600"/>
            <a:ext cx="838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Socio-technical system </a:t>
            </a:r>
            <a:r>
              <a:rPr lang="en-US" sz="2400" b="1" dirty="0" smtClean="0"/>
              <a:t>characteristics</a:t>
            </a:r>
          </a:p>
          <a:p>
            <a:endParaRPr lang="en-US" sz="2000" dirty="0"/>
          </a:p>
          <a:p>
            <a:r>
              <a:rPr lang="en-US" sz="2000" b="1" dirty="0"/>
              <a:t>Emergent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Properties </a:t>
            </a:r>
            <a:r>
              <a:rPr lang="en-US" sz="2000" dirty="0"/>
              <a:t>of the system of a whole that depend on the </a:t>
            </a:r>
            <a:r>
              <a:rPr lang="en-US" sz="2000" dirty="0" smtClean="0"/>
              <a:t>system components </a:t>
            </a:r>
            <a:r>
              <a:rPr lang="en-US" sz="2000" dirty="0"/>
              <a:t>and their relationships.</a:t>
            </a:r>
          </a:p>
          <a:p>
            <a:endParaRPr lang="en-US" sz="2000" dirty="0"/>
          </a:p>
          <a:p>
            <a:r>
              <a:rPr lang="en-US" sz="2000" b="1" dirty="0"/>
              <a:t>Non-deterministic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b="1" dirty="0"/>
              <a:t>do not always produce the same output </a:t>
            </a:r>
            <a:r>
              <a:rPr lang="en-US" sz="2000" dirty="0"/>
              <a:t>when </a:t>
            </a:r>
            <a:r>
              <a:rPr lang="en-US" sz="2000" dirty="0" smtClean="0"/>
              <a:t>presented with </a:t>
            </a:r>
            <a:r>
              <a:rPr lang="en-US" sz="2000" dirty="0"/>
              <a:t>the same input because the </a:t>
            </a:r>
            <a:r>
              <a:rPr lang="en-US" sz="2000" dirty="0" smtClean="0"/>
              <a:t>system's </a:t>
            </a:r>
            <a:r>
              <a:rPr lang="en-US" sz="2000" dirty="0"/>
              <a:t>behaviour </a:t>
            </a:r>
            <a:r>
              <a:rPr lang="en-US" sz="2000" dirty="0" smtClean="0"/>
              <a:t>is partially </a:t>
            </a:r>
            <a:r>
              <a:rPr lang="en-US" sz="2000" b="1" dirty="0"/>
              <a:t>dependent on human operators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Complex relationships with </a:t>
            </a:r>
            <a:r>
              <a:rPr lang="en-US" sz="2000" b="1" dirty="0" smtClean="0"/>
              <a:t>organizational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extent to which the system supports </a:t>
            </a:r>
            <a:r>
              <a:rPr lang="en-US" sz="2000" dirty="0" smtClean="0"/>
              <a:t>organizational objectives </a:t>
            </a:r>
            <a:r>
              <a:rPr lang="en-US" sz="2000" dirty="0"/>
              <a:t>does not just depend on the system itself.</a:t>
            </a:r>
          </a:p>
        </p:txBody>
      </p:sp>
    </p:spTree>
    <p:extLst>
      <p:ext uri="{BB962C8B-B14F-4D97-AF65-F5344CB8AC3E}">
        <p14:creationId xmlns:p14="http://schemas.microsoft.com/office/powerpoint/2010/main" val="30870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Systems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307" y="674919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Systems engineering is the activity of specifying, designing, implementing, </a:t>
            </a:r>
            <a:r>
              <a:rPr lang="en-US" sz="2000" dirty="0" smtClean="0"/>
              <a:t>validating, deploying </a:t>
            </a:r>
            <a:r>
              <a:rPr lang="en-US" sz="2000" dirty="0"/>
              <a:t>and maintaining socio-technical systems.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Systems </a:t>
            </a:r>
            <a:r>
              <a:rPr lang="en-US" sz="2000" dirty="0"/>
              <a:t>engineers are not just concerned with software but also with hardware and the system’s interactions </a:t>
            </a:r>
            <a:r>
              <a:rPr lang="en-US" sz="2000" dirty="0" smtClean="0"/>
              <a:t>with users and its environment.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Concerned </a:t>
            </a:r>
            <a:r>
              <a:rPr lang="en-US" sz="2000" dirty="0"/>
              <a:t>with the services provided by </a:t>
            </a:r>
            <a:r>
              <a:rPr lang="en-US" sz="2000" dirty="0" smtClean="0"/>
              <a:t>the system</a:t>
            </a:r>
            <a:r>
              <a:rPr lang="en-US" sz="2000" dirty="0"/>
              <a:t>, constraints on its construction </a:t>
            </a:r>
            <a:r>
              <a:rPr lang="en-US" sz="2000" dirty="0" smtClean="0"/>
              <a:t>and operation </a:t>
            </a:r>
            <a:r>
              <a:rPr lang="en-US" sz="2000" dirty="0"/>
              <a:t>and the ways in which it is used.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62952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Disciplines involved </a:t>
            </a:r>
            <a:r>
              <a:rPr lang="en-US" dirty="0"/>
              <a:t>in </a:t>
            </a:r>
            <a:r>
              <a:rPr lang="en-US" dirty="0" smtClean="0"/>
              <a:t>systems engineering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50891"/>
            <a:ext cx="5445144" cy="30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0411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The system design process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1828978"/>
            <a:ext cx="8648151" cy="33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systems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38122"/>
            <a:ext cx="84582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 smtClean="0"/>
              <a:t>Legacy </a:t>
            </a:r>
            <a:r>
              <a:rPr lang="en-US" sz="2200" b="1" dirty="0"/>
              <a:t>systems</a:t>
            </a:r>
            <a:r>
              <a:rPr lang="en-US" sz="2200" dirty="0"/>
              <a:t> are socio-technical computer-based systems that have </a:t>
            </a:r>
            <a:r>
              <a:rPr lang="en-US" sz="2200" dirty="0" smtClean="0"/>
              <a:t>been developed </a:t>
            </a:r>
            <a:r>
              <a:rPr lang="en-US" sz="2200" dirty="0"/>
              <a:t>in the past, often using older or obsolete technology. </a:t>
            </a:r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These </a:t>
            </a:r>
            <a:r>
              <a:rPr lang="en-US" sz="2200" dirty="0"/>
              <a:t>systems </a:t>
            </a:r>
            <a:r>
              <a:rPr lang="en-US" sz="2200" dirty="0" smtClean="0"/>
              <a:t>include not </a:t>
            </a:r>
            <a:r>
              <a:rPr lang="en-US" sz="2200" dirty="0"/>
              <a:t>only hardware and software but also legacy processes and procedures—old </a:t>
            </a:r>
            <a:r>
              <a:rPr lang="en-US" sz="2200" dirty="0" smtClean="0"/>
              <a:t>ways of </a:t>
            </a:r>
            <a:r>
              <a:rPr lang="en-US" sz="2200" dirty="0"/>
              <a:t>doing things that are difficult to change because they rely on legacy software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/>
              <a:t>	</a:t>
            </a:r>
            <a:r>
              <a:rPr lang="en-US" sz="2200" dirty="0" smtClean="0"/>
              <a:t>– </a:t>
            </a:r>
            <a:r>
              <a:rPr lang="en-US" sz="2200" dirty="0"/>
              <a:t>Bank customer accounting </a:t>
            </a:r>
            <a:r>
              <a:rPr lang="en-US" sz="2200" dirty="0" smtClean="0"/>
              <a:t>system.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Legacy system components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540842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7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Layered model of legacy system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114425"/>
            <a:ext cx="72104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5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4865</TotalTime>
  <Words>1157</Words>
  <Application>Microsoft Office PowerPoint</Application>
  <PresentationFormat>On-screen Show (4:3)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400</cp:revision>
  <dcterms:created xsi:type="dcterms:W3CDTF">2014-02-03T19:53:25Z</dcterms:created>
  <dcterms:modified xsi:type="dcterms:W3CDTF">2021-01-19T03:22:24Z</dcterms:modified>
</cp:coreProperties>
</file>