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368" r:id="rId3"/>
    <p:sldId id="380" r:id="rId4"/>
    <p:sldId id="425" r:id="rId5"/>
    <p:sldId id="381" r:id="rId6"/>
    <p:sldId id="426" r:id="rId7"/>
    <p:sldId id="382" r:id="rId8"/>
    <p:sldId id="392" r:id="rId9"/>
    <p:sldId id="427" r:id="rId10"/>
    <p:sldId id="428" r:id="rId11"/>
    <p:sldId id="379" r:id="rId12"/>
    <p:sldId id="383" r:id="rId13"/>
    <p:sldId id="384" r:id="rId14"/>
    <p:sldId id="429" r:id="rId15"/>
    <p:sldId id="430" r:id="rId16"/>
    <p:sldId id="454" r:id="rId17"/>
    <p:sldId id="455" r:id="rId18"/>
    <p:sldId id="431" r:id="rId19"/>
    <p:sldId id="432" r:id="rId20"/>
    <p:sldId id="433" r:id="rId21"/>
    <p:sldId id="434" r:id="rId22"/>
    <p:sldId id="435" r:id="rId23"/>
    <p:sldId id="436" r:id="rId24"/>
    <p:sldId id="437" r:id="rId25"/>
    <p:sldId id="438" r:id="rId26"/>
    <p:sldId id="439" r:id="rId27"/>
    <p:sldId id="457" r:id="rId28"/>
    <p:sldId id="458" r:id="rId29"/>
    <p:sldId id="459" r:id="rId30"/>
    <p:sldId id="456" r:id="rId31"/>
    <p:sldId id="440" r:id="rId32"/>
    <p:sldId id="33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FFA401"/>
    <a:srgbClr val="002B82"/>
    <a:srgbClr val="28A010"/>
    <a:srgbClr val="006600"/>
    <a:srgbClr val="E4580A"/>
    <a:srgbClr val="009900"/>
    <a:srgbClr val="91E509"/>
    <a:srgbClr val="72E50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76173" autoAdjust="0"/>
  </p:normalViewPr>
  <p:slideViewPr>
    <p:cSldViewPr>
      <p:cViewPr varScale="1">
        <p:scale>
          <a:sx n="68" d="100"/>
          <a:sy n="68" d="100"/>
        </p:scale>
        <p:origin x="48"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1/24/2021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24-Jan-21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24-Jan-21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24-Jan-21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24-Jan-21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24-Jan-21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24-Jan-21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24-Jan-21</a:t>
            </a:fld>
            <a:endParaRPr lang="en-US"/>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24-Jan-21</a:t>
            </a:fld>
            <a:endParaRPr lang="en-US"/>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24-Jan-21</a:t>
            </a:fld>
            <a:endParaRPr lang="en-US"/>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24-Jan-21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24-Jan-21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24-Jan-21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
        <p:nvSpPr>
          <p:cNvPr id="7" name="TextBox 6"/>
          <p:cNvSpPr txBox="1"/>
          <p:nvPr userDrawn="1"/>
        </p:nvSpPr>
        <p:spPr>
          <a:xfrm>
            <a:off x="3879342" y="6659357"/>
            <a:ext cx="1289135" cy="261610"/>
          </a:xfrm>
          <a:prstGeom prst="rect">
            <a:avLst/>
          </a:prstGeom>
          <a:noFill/>
        </p:spPr>
        <p:txBody>
          <a:bodyPr wrap="none" rtlCol="0">
            <a:spAutoFit/>
          </a:bodyPr>
          <a:lstStyle/>
          <a:p>
            <a:r>
              <a:rPr lang="en-US" sz="900" b="0" baseline="0" dirty="0" smtClean="0">
                <a:solidFill>
                  <a:srgbClr val="002060"/>
                </a:solidFill>
                <a:latin typeface="Lucida Bright" panose="02040602050505020304" pitchFamily="18" charset="0"/>
                <a:cs typeface="Aharoni" panose="02010803020104030203" pitchFamily="2" charset="-79"/>
              </a:rPr>
              <a:t>  Fall</a:t>
            </a:r>
            <a:r>
              <a:rPr lang="en-US" sz="900" b="0" dirty="0" smtClean="0">
                <a:solidFill>
                  <a:srgbClr val="002060"/>
                </a:solidFill>
                <a:latin typeface="Lucida Bright" panose="02040602050505020304" pitchFamily="18" charset="0"/>
                <a:cs typeface="Aharoni" panose="02010803020104030203" pitchFamily="2" charset="-79"/>
              </a:rPr>
              <a:t>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www.guru99.com/what-is-rad-rapid-software-development-model-advantages-disadvantages.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www.javatpoint.com/software-engineering-rapid-application-development-model" TargetMode="External"/><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www.geeksforgeeks.org/software-engineering-spiral-model/" TargetMode="External"/><Relationship Id="rId2" Type="http://schemas.openxmlformats.org/officeDocument/2006/relationships/hyperlink" Target="https://www.javatpoint.com/software-engineering-spiral-model"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s://www.javatpoint.com/software-engineering-spiral-model"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971078" y="3232194"/>
            <a:ext cx="4943475"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 05 </a:t>
            </a:r>
            <a:r>
              <a:rPr lang="en-US" sz="4000" dirty="0">
                <a:solidFill>
                  <a:schemeClr val="tx1"/>
                </a:solidFill>
              </a:rPr>
              <a:t/>
            </a:r>
            <a:br>
              <a:rPr lang="en-US" sz="4000" dirty="0">
                <a:solidFill>
                  <a:schemeClr val="tx1"/>
                </a:solidFill>
              </a:rPr>
            </a:br>
            <a:r>
              <a:rPr lang="en-US" sz="4000" dirty="0">
                <a:solidFill>
                  <a:srgbClr val="FF0000"/>
                </a:solidFill>
                <a:latin typeface="Cambria" panose="02040503050406030204" pitchFamily="18" charset="0"/>
              </a:rPr>
              <a:t>Software Processes</a:t>
            </a: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Software Requirement Specification</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5" name="Rectangle 4"/>
          <p:cNvSpPr/>
          <p:nvPr/>
        </p:nvSpPr>
        <p:spPr>
          <a:xfrm>
            <a:off x="381000" y="707290"/>
            <a:ext cx="8305800" cy="2800767"/>
          </a:xfrm>
          <a:prstGeom prst="rect">
            <a:avLst/>
          </a:prstGeom>
        </p:spPr>
        <p:txBody>
          <a:bodyPr wrap="square">
            <a:spAutoFit/>
          </a:bodyPr>
          <a:lstStyle/>
          <a:p>
            <a:pPr lvl="0" algn="just"/>
            <a:r>
              <a:rPr lang="en-US" sz="2800" b="1" dirty="0"/>
              <a:t>Entity-Relationship Diagrams:</a:t>
            </a:r>
            <a:r>
              <a:rPr lang="en-US" sz="2800" dirty="0"/>
              <a:t> </a:t>
            </a:r>
            <a:endParaRPr lang="en-US" sz="2800" dirty="0" smtClean="0"/>
          </a:p>
          <a:p>
            <a:pPr lvl="0" algn="just"/>
            <a:endParaRPr lang="en-US" sz="2800" dirty="0"/>
          </a:p>
          <a:p>
            <a:pPr lvl="0" algn="just"/>
            <a:r>
              <a:rPr lang="en-US" sz="2400" dirty="0" smtClean="0"/>
              <a:t>Another </a:t>
            </a:r>
            <a:r>
              <a:rPr lang="en-US" sz="2400" dirty="0"/>
              <a:t>tool for requirement specification is the entity-relationship diagram, often called an "</a:t>
            </a:r>
            <a:r>
              <a:rPr lang="en-US" sz="2400" b="1" i="1" dirty="0"/>
              <a:t>E-R diagram</a:t>
            </a:r>
            <a:r>
              <a:rPr lang="en-US" sz="2400" dirty="0"/>
              <a:t>." It is a detailed </a:t>
            </a:r>
            <a:r>
              <a:rPr lang="en-US" sz="2400" b="1" dirty="0"/>
              <a:t>logical representation of the data </a:t>
            </a:r>
            <a:r>
              <a:rPr lang="en-US" sz="2400" dirty="0"/>
              <a:t>for the organization and uses three main constructs i.e. data entities, relationships, and their associated attributes.</a:t>
            </a:r>
            <a:endParaRPr lang="en-GB" sz="2400" dirty="0"/>
          </a:p>
        </p:txBody>
      </p:sp>
    </p:spTree>
    <p:extLst>
      <p:ext uri="{BB962C8B-B14F-4D97-AF65-F5344CB8AC3E}">
        <p14:creationId xmlns:p14="http://schemas.microsoft.com/office/powerpoint/2010/main" val="1555571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Software </a:t>
            </a:r>
            <a:r>
              <a:rPr lang="en-US" sz="3000" b="1" dirty="0">
                <a:latin typeface="Times New Roman" panose="02020603050405020304" pitchFamily="18" charset="0"/>
                <a:cs typeface="Times New Roman" panose="02020603050405020304" pitchFamily="18" charset="0"/>
              </a:rPr>
              <a:t>process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5724644"/>
          </a:xfrm>
          <a:prstGeom prst="rect">
            <a:avLst/>
          </a:prstGeom>
          <a:noFill/>
        </p:spPr>
        <p:txBody>
          <a:bodyPr wrap="square" rtlCol="0">
            <a:spAutoFit/>
          </a:bodyPr>
          <a:lstStyle/>
          <a:p>
            <a:pPr>
              <a:spcAft>
                <a:spcPts val="0"/>
              </a:spcAft>
            </a:pPr>
            <a:r>
              <a:rPr lang="en-GB" altLang="en-US" sz="2400" dirty="0"/>
              <a:t>What is a software process</a:t>
            </a:r>
            <a:r>
              <a:rPr lang="en-GB" altLang="en-US" sz="2400" dirty="0" smtClean="0"/>
              <a:t>?</a:t>
            </a:r>
          </a:p>
          <a:p>
            <a:pPr>
              <a:spcAft>
                <a:spcPts val="0"/>
              </a:spcAft>
            </a:pPr>
            <a:endParaRPr lang="en-US" sz="2200" dirty="0" smtClean="0">
              <a:solidFill>
                <a:srgbClr val="000000"/>
              </a:solidFill>
              <a:ea typeface="Times New Roman"/>
              <a:cs typeface="Times New Roman" panose="02020603050405020304" pitchFamily="18" charset="0"/>
            </a:endParaRPr>
          </a:p>
          <a:p>
            <a:pPr>
              <a:spcAft>
                <a:spcPts val="0"/>
              </a:spcAft>
            </a:pPr>
            <a:r>
              <a:rPr lang="en-US" sz="2000" dirty="0" smtClean="0">
                <a:solidFill>
                  <a:srgbClr val="000000"/>
                </a:solidFill>
                <a:ea typeface="Times New Roman"/>
                <a:cs typeface="Times New Roman" panose="02020603050405020304" pitchFamily="18" charset="0"/>
              </a:rPr>
              <a:t>A </a:t>
            </a:r>
            <a:r>
              <a:rPr lang="en-US" sz="2000" dirty="0">
                <a:solidFill>
                  <a:srgbClr val="000000"/>
                </a:solidFill>
                <a:ea typeface="Times New Roman"/>
                <a:cs typeface="Times New Roman" panose="02020603050405020304" pitchFamily="18" charset="0"/>
              </a:rPr>
              <a:t>software process is </a:t>
            </a:r>
            <a:r>
              <a:rPr lang="en-US" sz="2000" b="1" dirty="0">
                <a:solidFill>
                  <a:srgbClr val="000000"/>
                </a:solidFill>
                <a:ea typeface="Times New Roman"/>
                <a:cs typeface="Times New Roman" panose="02020603050405020304" pitchFamily="18" charset="0"/>
              </a:rPr>
              <a:t>a sequence of activities </a:t>
            </a:r>
            <a:r>
              <a:rPr lang="en-US" sz="2000" dirty="0">
                <a:solidFill>
                  <a:srgbClr val="000000"/>
                </a:solidFill>
                <a:ea typeface="Times New Roman"/>
                <a:cs typeface="Times New Roman" panose="02020603050405020304" pitchFamily="18" charset="0"/>
              </a:rPr>
              <a:t>that leads to </a:t>
            </a:r>
            <a:r>
              <a:rPr lang="en-US" sz="2000" dirty="0" smtClean="0">
                <a:solidFill>
                  <a:srgbClr val="000000"/>
                </a:solidFill>
                <a:ea typeface="Times New Roman"/>
                <a:cs typeface="Times New Roman" panose="02020603050405020304" pitchFamily="18" charset="0"/>
              </a:rPr>
              <a:t>the production </a:t>
            </a:r>
            <a:r>
              <a:rPr lang="en-US" sz="2000" dirty="0">
                <a:solidFill>
                  <a:srgbClr val="000000"/>
                </a:solidFill>
                <a:ea typeface="Times New Roman"/>
                <a:cs typeface="Times New Roman" panose="02020603050405020304" pitchFamily="18" charset="0"/>
              </a:rPr>
              <a:t>of a software product</a:t>
            </a:r>
            <a:r>
              <a:rPr lang="en-US" sz="2000" dirty="0" smtClean="0">
                <a:solidFill>
                  <a:srgbClr val="000000"/>
                </a:solidFill>
                <a:ea typeface="Times New Roman"/>
                <a:cs typeface="Times New Roman" panose="02020603050405020304" pitchFamily="18" charset="0"/>
              </a:rPr>
              <a:t>.</a:t>
            </a:r>
          </a:p>
          <a:p>
            <a:pPr>
              <a:spcAft>
                <a:spcPts val="0"/>
              </a:spcAft>
            </a:pPr>
            <a:endParaRPr lang="en-US" sz="2000" dirty="0" smtClean="0">
              <a:solidFill>
                <a:srgbClr val="000000"/>
              </a:solidFill>
              <a:ea typeface="Times New Roman"/>
              <a:cs typeface="Times New Roman" panose="02020603050405020304" pitchFamily="18" charset="0"/>
            </a:endParaRPr>
          </a:p>
          <a:p>
            <a:pPr algn="just"/>
            <a:r>
              <a:rPr lang="en-GB" altLang="en-US" sz="2000" dirty="0"/>
              <a:t>Generic activities in all software processes are</a:t>
            </a:r>
            <a:r>
              <a:rPr lang="en-GB" altLang="en-US" sz="2000" dirty="0" smtClean="0"/>
              <a:t>:</a:t>
            </a:r>
          </a:p>
          <a:p>
            <a:pPr algn="just"/>
            <a:endParaRPr lang="en-GB" altLang="en-US" sz="2000" dirty="0" smtClean="0"/>
          </a:p>
          <a:p>
            <a:pPr marL="342900" indent="-342900" algn="just">
              <a:buFont typeface="Wingdings" panose="05000000000000000000" pitchFamily="2" charset="2"/>
              <a:buChar char="v"/>
            </a:pPr>
            <a:r>
              <a:rPr lang="en-US" sz="2000" b="1" dirty="0" smtClean="0"/>
              <a:t>Software </a:t>
            </a:r>
            <a:r>
              <a:rPr lang="en-US" sz="2000" b="1" dirty="0"/>
              <a:t>specifications:</a:t>
            </a:r>
            <a:r>
              <a:rPr lang="en-US" sz="2000" dirty="0"/>
              <a:t> </a:t>
            </a:r>
            <a:endParaRPr lang="en-US" sz="2000" dirty="0" smtClean="0"/>
          </a:p>
          <a:p>
            <a:pPr lvl="1" algn="just"/>
            <a:r>
              <a:rPr lang="en-US" sz="2000" dirty="0" smtClean="0"/>
              <a:t>The </a:t>
            </a:r>
            <a:r>
              <a:rPr lang="en-US" sz="2000" dirty="0"/>
              <a:t>functionality of the software and constraints on its operation must be defined</a:t>
            </a:r>
            <a:r>
              <a:rPr lang="en-US" sz="2000" dirty="0" smtClean="0"/>
              <a:t>.</a:t>
            </a:r>
          </a:p>
          <a:p>
            <a:pPr marL="342900" indent="-342900" algn="just">
              <a:buFont typeface="Wingdings" panose="05000000000000000000" pitchFamily="2" charset="2"/>
              <a:buChar char="v"/>
            </a:pPr>
            <a:r>
              <a:rPr lang="en-US" sz="2000" b="1" dirty="0" smtClean="0"/>
              <a:t>Software </a:t>
            </a:r>
            <a:r>
              <a:rPr lang="en-US" sz="2000" b="1" dirty="0"/>
              <a:t>development:</a:t>
            </a:r>
            <a:r>
              <a:rPr lang="en-US" sz="2000" dirty="0"/>
              <a:t> </a:t>
            </a:r>
            <a:endParaRPr lang="en-US" sz="2000" dirty="0" smtClean="0"/>
          </a:p>
          <a:p>
            <a:pPr lvl="1" algn="just"/>
            <a:r>
              <a:rPr lang="en-US" sz="2000" dirty="0" smtClean="0"/>
              <a:t>The </a:t>
            </a:r>
            <a:r>
              <a:rPr lang="en-US" sz="2000" dirty="0"/>
              <a:t>software to meet the requirement must be produced</a:t>
            </a:r>
            <a:r>
              <a:rPr lang="en-US" sz="2000" dirty="0" smtClean="0"/>
              <a:t>.</a:t>
            </a:r>
          </a:p>
          <a:p>
            <a:pPr marL="342900" indent="-342900" algn="just">
              <a:buFont typeface="Wingdings" panose="05000000000000000000" pitchFamily="2" charset="2"/>
              <a:buChar char="v"/>
            </a:pPr>
            <a:endParaRPr lang="en-US" sz="2000" dirty="0" smtClean="0"/>
          </a:p>
          <a:p>
            <a:pPr marL="342900" indent="-342900" algn="just">
              <a:buFont typeface="Wingdings" panose="05000000000000000000" pitchFamily="2" charset="2"/>
              <a:buChar char="v"/>
            </a:pPr>
            <a:r>
              <a:rPr lang="en-US" sz="2000" b="1" dirty="0" smtClean="0"/>
              <a:t>Software </a:t>
            </a:r>
            <a:r>
              <a:rPr lang="en-US" sz="2000" b="1" dirty="0"/>
              <a:t>validation:</a:t>
            </a:r>
            <a:r>
              <a:rPr lang="en-US" sz="2000" dirty="0"/>
              <a:t> </a:t>
            </a:r>
            <a:endParaRPr lang="en-US" sz="2000" dirty="0" smtClean="0"/>
          </a:p>
          <a:p>
            <a:pPr lvl="1" algn="just"/>
            <a:r>
              <a:rPr lang="en-US" sz="2000" dirty="0" smtClean="0"/>
              <a:t>The </a:t>
            </a:r>
            <a:r>
              <a:rPr lang="en-US" sz="2000" dirty="0"/>
              <a:t>software must be validated to ensure that it does what the customer wants</a:t>
            </a:r>
            <a:r>
              <a:rPr lang="en-US" sz="2000" dirty="0" smtClean="0"/>
              <a:t>.</a:t>
            </a:r>
          </a:p>
          <a:p>
            <a:pPr marL="342900" indent="-342900" algn="just">
              <a:buFont typeface="Wingdings" panose="05000000000000000000" pitchFamily="2" charset="2"/>
              <a:buChar char="v"/>
            </a:pPr>
            <a:endParaRPr lang="en-US" sz="2000" dirty="0"/>
          </a:p>
          <a:p>
            <a:pPr marL="342900" indent="-342900" algn="just">
              <a:buFont typeface="Wingdings" panose="05000000000000000000" pitchFamily="2" charset="2"/>
              <a:buChar char="v"/>
            </a:pPr>
            <a:r>
              <a:rPr lang="en-US" sz="2000" b="1" dirty="0"/>
              <a:t>Software evolution:</a:t>
            </a:r>
            <a:r>
              <a:rPr lang="en-US" sz="2000" dirty="0"/>
              <a:t> </a:t>
            </a:r>
            <a:endParaRPr lang="en-US" sz="2000" dirty="0" smtClean="0"/>
          </a:p>
          <a:p>
            <a:pPr lvl="1" algn="just"/>
            <a:r>
              <a:rPr lang="en-US" sz="2000" dirty="0" smtClean="0"/>
              <a:t>The </a:t>
            </a:r>
            <a:r>
              <a:rPr lang="en-US" sz="2000" dirty="0"/>
              <a:t>software must evolve to meet changing client needs</a:t>
            </a:r>
            <a:r>
              <a:rPr lang="en-US" sz="2000" dirty="0" smtClean="0"/>
              <a:t>.</a:t>
            </a:r>
            <a:endParaRPr lang="en-US" sz="2000" dirty="0"/>
          </a:p>
        </p:txBody>
      </p:sp>
    </p:spTree>
    <p:extLst>
      <p:ext uri="{BB962C8B-B14F-4D97-AF65-F5344CB8AC3E}">
        <p14:creationId xmlns:p14="http://schemas.microsoft.com/office/powerpoint/2010/main" val="2931165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Software Process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5878532"/>
          </a:xfrm>
          <a:prstGeom prst="rect">
            <a:avLst/>
          </a:prstGeom>
          <a:noFill/>
        </p:spPr>
        <p:txBody>
          <a:bodyPr wrap="square" rtlCol="0">
            <a:spAutoFit/>
          </a:bodyPr>
          <a:lstStyle/>
          <a:p>
            <a:pPr>
              <a:spcAft>
                <a:spcPts val="0"/>
              </a:spcAft>
            </a:pPr>
            <a:r>
              <a:rPr lang="en-GB" altLang="en-US" sz="2400" dirty="0"/>
              <a:t>What is a software </a:t>
            </a:r>
            <a:r>
              <a:rPr lang="en-GB" altLang="en-US" sz="2400" b="1" dirty="0" smtClean="0"/>
              <a:t>process model</a:t>
            </a:r>
            <a:r>
              <a:rPr lang="en-GB" altLang="en-US" sz="2400" dirty="0" smtClean="0"/>
              <a:t>?</a:t>
            </a:r>
          </a:p>
          <a:p>
            <a:pPr>
              <a:spcAft>
                <a:spcPts val="0"/>
              </a:spcAft>
            </a:pPr>
            <a:endParaRPr lang="en-US" sz="2200" dirty="0" smtClean="0">
              <a:solidFill>
                <a:srgbClr val="000000"/>
              </a:solidFill>
              <a:ea typeface="Times New Roman"/>
              <a:cs typeface="Times New Roman" panose="02020603050405020304" pitchFamily="18" charset="0"/>
            </a:endParaRPr>
          </a:p>
          <a:p>
            <a:r>
              <a:rPr lang="en-GB" sz="2000" dirty="0"/>
              <a:t>A software process model is </a:t>
            </a:r>
            <a:r>
              <a:rPr lang="en-GB" sz="2000" b="1" dirty="0"/>
              <a:t>an abstract representation of a process</a:t>
            </a:r>
            <a:r>
              <a:rPr lang="en-GB" sz="2000" dirty="0"/>
              <a:t>. It presents a </a:t>
            </a:r>
            <a:r>
              <a:rPr lang="en-GB" sz="2000" b="1" dirty="0"/>
              <a:t>description of a process </a:t>
            </a:r>
            <a:r>
              <a:rPr lang="en-GB" sz="2000" dirty="0"/>
              <a:t>from some </a:t>
            </a:r>
            <a:r>
              <a:rPr lang="en-GB" sz="2000" b="1" dirty="0"/>
              <a:t>particular perspective</a:t>
            </a:r>
            <a:r>
              <a:rPr lang="en-GB" sz="2000" dirty="0" smtClean="0"/>
              <a:t>.</a:t>
            </a:r>
          </a:p>
          <a:p>
            <a:endParaRPr lang="en-GB" sz="2000" dirty="0"/>
          </a:p>
          <a:p>
            <a:r>
              <a:rPr lang="en-GB" sz="2000" dirty="0"/>
              <a:t>Process descriptions may also include:</a:t>
            </a:r>
          </a:p>
          <a:p>
            <a:pPr marL="285750" indent="-285750">
              <a:lnSpc>
                <a:spcPct val="150000"/>
              </a:lnSpc>
              <a:buFont typeface="Wingdings" panose="05000000000000000000" pitchFamily="2" charset="2"/>
              <a:buChar char="v"/>
            </a:pPr>
            <a:r>
              <a:rPr lang="en-GB" sz="2000" b="1" dirty="0"/>
              <a:t>Products, </a:t>
            </a:r>
            <a:r>
              <a:rPr lang="en-GB" sz="2000" dirty="0"/>
              <a:t>which are the outcomes of a process activity; </a:t>
            </a:r>
          </a:p>
          <a:p>
            <a:pPr marL="285750" indent="-285750">
              <a:lnSpc>
                <a:spcPct val="150000"/>
              </a:lnSpc>
              <a:buFont typeface="Wingdings" panose="05000000000000000000" pitchFamily="2" charset="2"/>
              <a:buChar char="v"/>
            </a:pPr>
            <a:r>
              <a:rPr lang="en-GB" sz="2000" b="1" dirty="0"/>
              <a:t>Roles, </a:t>
            </a:r>
            <a:r>
              <a:rPr lang="en-GB" sz="2000" dirty="0"/>
              <a:t>which reflect the responsibilities of the people involved in the process;</a:t>
            </a:r>
          </a:p>
          <a:p>
            <a:pPr marL="285750" indent="-285750">
              <a:lnSpc>
                <a:spcPct val="150000"/>
              </a:lnSpc>
              <a:buFont typeface="Wingdings" panose="05000000000000000000" pitchFamily="2" charset="2"/>
              <a:buChar char="v"/>
            </a:pPr>
            <a:r>
              <a:rPr lang="en-GB" sz="2000" b="1" dirty="0"/>
              <a:t>Pre- and post-conditions, </a:t>
            </a:r>
            <a:r>
              <a:rPr lang="en-GB" sz="2000" dirty="0"/>
              <a:t>which are statements that are true before and after a process activity has been enacted or a product produced.   </a:t>
            </a:r>
            <a:endParaRPr lang="en-GB" sz="2000" dirty="0" smtClean="0"/>
          </a:p>
          <a:p>
            <a:pPr marL="285750" indent="-285750">
              <a:lnSpc>
                <a:spcPct val="150000"/>
              </a:lnSpc>
              <a:buFont typeface="Wingdings" panose="05000000000000000000" pitchFamily="2" charset="2"/>
              <a:buChar char="v"/>
            </a:pPr>
            <a:endParaRPr lang="en-US" sz="2000" dirty="0"/>
          </a:p>
          <a:p>
            <a:r>
              <a:rPr lang="en-US" sz="2000" dirty="0" smtClean="0"/>
              <a:t>In </a:t>
            </a:r>
            <a:r>
              <a:rPr lang="en-US" sz="2000" dirty="0"/>
              <a:t>the </a:t>
            </a:r>
            <a:r>
              <a:rPr lang="en-US" sz="2000" b="1" dirty="0"/>
              <a:t>Cleanroom process </a:t>
            </a:r>
            <a:r>
              <a:rPr lang="en-US" sz="2000" dirty="0"/>
              <a:t>each </a:t>
            </a:r>
            <a:r>
              <a:rPr lang="en-US" sz="2000" dirty="0" smtClean="0"/>
              <a:t>software increment </a:t>
            </a:r>
            <a:r>
              <a:rPr lang="en-US" sz="2000" dirty="0"/>
              <a:t>is formally specified and this specification is transformed into </a:t>
            </a:r>
            <a:r>
              <a:rPr lang="en-US" sz="2000" dirty="0" smtClean="0"/>
              <a:t>an implementation.</a:t>
            </a:r>
            <a:r>
              <a:rPr lang="en-US" sz="2000" dirty="0"/>
              <a:t> The Cleanroom process, which was originally developed by </a:t>
            </a:r>
            <a:r>
              <a:rPr lang="en-US" sz="2000" b="1" dirty="0"/>
              <a:t>IBM</a:t>
            </a:r>
            <a:r>
              <a:rPr lang="en-US" sz="2000" dirty="0"/>
              <a:t>.</a:t>
            </a:r>
          </a:p>
          <a:p>
            <a:endParaRPr lang="en-US" sz="2000" dirty="0"/>
          </a:p>
          <a:p>
            <a:endParaRPr lang="en-GB" sz="2000" dirty="0"/>
          </a:p>
        </p:txBody>
      </p:sp>
    </p:spTree>
    <p:extLst>
      <p:ext uri="{BB962C8B-B14F-4D97-AF65-F5344CB8AC3E}">
        <p14:creationId xmlns:p14="http://schemas.microsoft.com/office/powerpoint/2010/main" val="3429220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Popular SDLC models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743227"/>
            <a:ext cx="7086600" cy="5515988"/>
          </a:xfrm>
          <a:prstGeom prst="rect">
            <a:avLst/>
          </a:prstGeom>
        </p:spPr>
      </p:pic>
    </p:spTree>
    <p:extLst>
      <p:ext uri="{BB962C8B-B14F-4D97-AF65-F5344CB8AC3E}">
        <p14:creationId xmlns:p14="http://schemas.microsoft.com/office/powerpoint/2010/main" val="3541647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Waterfall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pic>
        <p:nvPicPr>
          <p:cNvPr id="10" name="Picture 9" descr="2.1.Waterfall-model.eps"/>
          <p:cNvPicPr>
            <a:picLocks noChangeAspect="1"/>
          </p:cNvPicPr>
          <p:nvPr/>
        </p:nvPicPr>
        <p:blipFill>
          <a:blip r:embed="rId2"/>
          <a:stretch>
            <a:fillRect/>
          </a:stretch>
        </p:blipFill>
        <p:spPr>
          <a:xfrm>
            <a:off x="1091844" y="2764257"/>
            <a:ext cx="7244379" cy="4073587"/>
          </a:xfrm>
          <a:prstGeom prst="rect">
            <a:avLst/>
          </a:prstGeom>
        </p:spPr>
      </p:pic>
      <p:sp>
        <p:nvSpPr>
          <p:cNvPr id="4" name="Rectangle 3"/>
          <p:cNvSpPr/>
          <p:nvPr/>
        </p:nvSpPr>
        <p:spPr>
          <a:xfrm>
            <a:off x="228600" y="699130"/>
            <a:ext cx="8763000" cy="2031325"/>
          </a:xfrm>
          <a:prstGeom prst="rect">
            <a:avLst/>
          </a:prstGeom>
        </p:spPr>
        <p:txBody>
          <a:bodyPr wrap="square">
            <a:spAutoFit/>
          </a:bodyPr>
          <a:lstStyle/>
          <a:p>
            <a:r>
              <a:rPr lang="en-US" b="1" dirty="0"/>
              <a:t>What is The Waterfall Model</a:t>
            </a:r>
            <a:r>
              <a:rPr lang="en-US" b="1" dirty="0" smtClean="0"/>
              <a:t>? </a:t>
            </a:r>
            <a:r>
              <a:rPr lang="en-US" b="1" dirty="0">
                <a:solidFill>
                  <a:srgbClr val="FF0000"/>
                </a:solidFill>
              </a:rPr>
              <a:t>(</a:t>
            </a:r>
            <a:r>
              <a:rPr lang="en-US" b="1" dirty="0" smtClean="0">
                <a:solidFill>
                  <a:srgbClr val="FF0000"/>
                </a:solidFill>
              </a:rPr>
              <a:t>Iterative)</a:t>
            </a:r>
          </a:p>
          <a:p>
            <a:pPr marL="285750" indent="-285750">
              <a:buFont typeface="Wingdings" panose="05000000000000000000" pitchFamily="2" charset="2"/>
              <a:buChar char="v"/>
            </a:pPr>
            <a:r>
              <a:rPr lang="en-CA" altLang="en-US" dirty="0" smtClean="0"/>
              <a:t>Also </a:t>
            </a:r>
            <a:r>
              <a:rPr lang="en-CA" altLang="en-US" dirty="0"/>
              <a:t>called </a:t>
            </a:r>
            <a:r>
              <a:rPr lang="en-CA" altLang="en-US" b="1" dirty="0"/>
              <a:t>classic software life cycle </a:t>
            </a:r>
            <a:r>
              <a:rPr lang="en-CA" altLang="en-US" dirty="0"/>
              <a:t>or </a:t>
            </a:r>
            <a:r>
              <a:rPr lang="en-CA" altLang="en-US" b="1" dirty="0"/>
              <a:t>sequential </a:t>
            </a:r>
            <a:r>
              <a:rPr lang="en-CA" altLang="en-US" b="1" dirty="0" smtClean="0"/>
              <a:t>model or </a:t>
            </a:r>
            <a:r>
              <a:rPr lang="en-GB" b="1" dirty="0"/>
              <a:t>linear-sequential life cycle model</a:t>
            </a:r>
            <a:endParaRPr lang="en-CA" altLang="en-US" b="1" dirty="0" smtClean="0"/>
          </a:p>
          <a:p>
            <a:pPr marL="285750" indent="-285750">
              <a:buFont typeface="Wingdings" panose="05000000000000000000" pitchFamily="2" charset="2"/>
              <a:buChar char="v"/>
            </a:pPr>
            <a:r>
              <a:rPr lang="en-CA" altLang="en-US" dirty="0" smtClean="0"/>
              <a:t>Process </a:t>
            </a:r>
            <a:r>
              <a:rPr lang="en-CA" altLang="en-US" dirty="0"/>
              <a:t>activities (phases/stages) are </a:t>
            </a:r>
            <a:r>
              <a:rPr lang="en-CA" altLang="en-US" b="1" dirty="0"/>
              <a:t>clearly separated </a:t>
            </a:r>
            <a:endParaRPr lang="en-CA" altLang="en-US" b="1" dirty="0" smtClean="0"/>
          </a:p>
          <a:p>
            <a:pPr marL="285750" indent="-285750">
              <a:buFont typeface="Wingdings" panose="05000000000000000000" pitchFamily="2" charset="2"/>
              <a:buChar char="v"/>
            </a:pPr>
            <a:r>
              <a:rPr lang="en-CA" altLang="en-US" dirty="0" smtClean="0"/>
              <a:t>After </a:t>
            </a:r>
            <a:r>
              <a:rPr lang="en-CA" altLang="en-US" dirty="0"/>
              <a:t>a number of iterations, phases of the life cycle (such as specification and design) are “frozen”</a:t>
            </a:r>
          </a:p>
          <a:p>
            <a:pPr marL="285750" indent="-285750" algn="just">
              <a:buFont typeface="Wingdings" panose="05000000000000000000" pitchFamily="2" charset="2"/>
              <a:buChar char="v"/>
            </a:pPr>
            <a:r>
              <a:rPr lang="en-US" dirty="0" smtClean="0"/>
              <a:t>It </a:t>
            </a:r>
            <a:r>
              <a:rPr lang="en-US" dirty="0"/>
              <a:t>was introduced in 1970 by Winston Royce. </a:t>
            </a:r>
          </a:p>
        </p:txBody>
      </p:sp>
    </p:spTree>
    <p:extLst>
      <p:ext uri="{BB962C8B-B14F-4D97-AF65-F5344CB8AC3E}">
        <p14:creationId xmlns:p14="http://schemas.microsoft.com/office/powerpoint/2010/main" val="2077594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Waterfall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4" name="Rectangle 3"/>
          <p:cNvSpPr/>
          <p:nvPr/>
        </p:nvSpPr>
        <p:spPr>
          <a:xfrm>
            <a:off x="228600" y="699130"/>
            <a:ext cx="8763000" cy="5509200"/>
          </a:xfrm>
          <a:prstGeom prst="rect">
            <a:avLst/>
          </a:prstGeom>
        </p:spPr>
        <p:txBody>
          <a:bodyPr wrap="square">
            <a:spAutoFit/>
          </a:bodyPr>
          <a:lstStyle/>
          <a:p>
            <a:r>
              <a:rPr lang="en-US" sz="2400" b="1" dirty="0" smtClean="0"/>
              <a:t>When </a:t>
            </a:r>
            <a:r>
              <a:rPr lang="en-US" sz="2400" b="1" dirty="0"/>
              <a:t>to use SDLC Waterfall Model</a:t>
            </a:r>
          </a:p>
          <a:p>
            <a:r>
              <a:rPr lang="en-US" sz="2000" dirty="0"/>
              <a:t>Waterfall model can be used when </a:t>
            </a:r>
          </a:p>
          <a:p>
            <a:pPr marL="285750" indent="-285750">
              <a:buFont typeface="Wingdings" panose="05000000000000000000" pitchFamily="2" charset="2"/>
              <a:buChar char="§"/>
            </a:pPr>
            <a:r>
              <a:rPr lang="en-US" sz="2000" dirty="0"/>
              <a:t>Requirements are not changing </a:t>
            </a:r>
            <a:r>
              <a:rPr lang="en-US" sz="2000" dirty="0" smtClean="0"/>
              <a:t>frequently</a:t>
            </a:r>
          </a:p>
          <a:p>
            <a:pPr marL="285750" indent="-285750">
              <a:buFont typeface="Wingdings" panose="05000000000000000000" pitchFamily="2" charset="2"/>
              <a:buChar char="§"/>
            </a:pPr>
            <a:r>
              <a:rPr lang="en-US" altLang="en-US" sz="2000" dirty="0"/>
              <a:t>Can be used also for parts of larger software systems</a:t>
            </a:r>
          </a:p>
          <a:p>
            <a:pPr marL="285750" indent="-285750">
              <a:buFont typeface="Wingdings" panose="05000000000000000000" pitchFamily="2" charset="2"/>
              <a:buChar char="§"/>
            </a:pPr>
            <a:r>
              <a:rPr lang="en-US" sz="2000" dirty="0" smtClean="0"/>
              <a:t>Requirement </a:t>
            </a:r>
            <a:r>
              <a:rPr lang="en-US" sz="2000" dirty="0"/>
              <a:t>is clear</a:t>
            </a:r>
          </a:p>
          <a:p>
            <a:pPr marL="285750" indent="-285750">
              <a:buFont typeface="Wingdings" panose="05000000000000000000" pitchFamily="2" charset="2"/>
              <a:buChar char="§"/>
            </a:pPr>
            <a:r>
              <a:rPr lang="en-US" sz="2000" dirty="0"/>
              <a:t>Environment is stable</a:t>
            </a:r>
          </a:p>
          <a:p>
            <a:pPr marL="285750" indent="-285750">
              <a:buFont typeface="Wingdings" panose="05000000000000000000" pitchFamily="2" charset="2"/>
              <a:buChar char="§"/>
            </a:pPr>
            <a:r>
              <a:rPr lang="en-US" sz="2000" dirty="0"/>
              <a:t>Technology and tools used are not dynamic and is stable</a:t>
            </a:r>
          </a:p>
          <a:p>
            <a:pPr marL="285750" indent="-285750">
              <a:buFont typeface="Wingdings" panose="05000000000000000000" pitchFamily="2" charset="2"/>
              <a:buChar char="§"/>
            </a:pPr>
            <a:r>
              <a:rPr lang="en-US" sz="2000" dirty="0"/>
              <a:t>Resources are available and </a:t>
            </a:r>
            <a:r>
              <a:rPr lang="en-US" sz="2000" dirty="0" smtClean="0"/>
              <a:t>trained</a:t>
            </a:r>
          </a:p>
          <a:p>
            <a:pPr marL="285750" indent="-285750">
              <a:buFont typeface="Wingdings" panose="05000000000000000000" pitchFamily="2" charset="2"/>
              <a:buChar char="§"/>
            </a:pPr>
            <a:endParaRPr lang="en-US" sz="2000" dirty="0" smtClean="0"/>
          </a:p>
          <a:p>
            <a:endParaRPr lang="en-US" sz="2000" dirty="0"/>
          </a:p>
          <a:p>
            <a:r>
              <a:rPr lang="en-GB" altLang="zh-TW" sz="2800" b="1" dirty="0"/>
              <a:t>Drawback of the waterfall model</a:t>
            </a:r>
          </a:p>
          <a:p>
            <a:pPr marL="285750" indent="-285750">
              <a:buFont typeface="Wingdings" panose="05000000000000000000" pitchFamily="2" charset="2"/>
              <a:buChar char="§"/>
            </a:pPr>
            <a:r>
              <a:rPr lang="en-US" sz="2000" dirty="0"/>
              <a:t>Difficult to incorporate change requests</a:t>
            </a:r>
            <a:r>
              <a:rPr lang="en-GB" altLang="zh-TW" sz="2000" dirty="0"/>
              <a:t>.</a:t>
            </a:r>
          </a:p>
          <a:p>
            <a:pPr marL="285750" indent="-285750">
              <a:buFont typeface="Wingdings" panose="05000000000000000000" pitchFamily="2" charset="2"/>
              <a:buChar char="§"/>
            </a:pPr>
            <a:r>
              <a:rPr lang="en-US" sz="2000" dirty="0"/>
              <a:t>Incremental delivery not supported.</a:t>
            </a:r>
          </a:p>
          <a:p>
            <a:pPr marL="285750" indent="-285750">
              <a:buFont typeface="Wingdings" panose="05000000000000000000" pitchFamily="2" charset="2"/>
              <a:buChar char="§"/>
            </a:pPr>
            <a:r>
              <a:rPr lang="en-US" sz="2000" dirty="0"/>
              <a:t>Overlapping of phases not supported.</a:t>
            </a:r>
          </a:p>
          <a:p>
            <a:pPr marL="285750" indent="-285750">
              <a:buFont typeface="Wingdings" panose="05000000000000000000" pitchFamily="2" charset="2"/>
              <a:buChar char="§"/>
            </a:pPr>
            <a:r>
              <a:rPr lang="en-US" sz="2000" dirty="0"/>
              <a:t>Risk handling not supported.</a:t>
            </a:r>
          </a:p>
          <a:p>
            <a:pPr marL="285750" indent="-285750">
              <a:buFont typeface="Wingdings" panose="05000000000000000000" pitchFamily="2" charset="2"/>
              <a:buChar char="§"/>
            </a:pPr>
            <a:r>
              <a:rPr lang="en-US" sz="2000" dirty="0"/>
              <a:t>Limited customer interactions</a:t>
            </a:r>
            <a:r>
              <a:rPr lang="en-US" sz="2000" dirty="0" smtClean="0"/>
              <a:t>.</a:t>
            </a:r>
            <a:endParaRPr lang="en-US" sz="2000" dirty="0"/>
          </a:p>
          <a:p>
            <a:endParaRPr lang="en-GB" altLang="zh-TW" sz="2000" dirty="0"/>
          </a:p>
        </p:txBody>
      </p:sp>
    </p:spTree>
    <p:extLst>
      <p:ext uri="{BB962C8B-B14F-4D97-AF65-F5344CB8AC3E}">
        <p14:creationId xmlns:p14="http://schemas.microsoft.com/office/powerpoint/2010/main" val="3338490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Examples of Waterfall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4" name="Rectangle 3"/>
          <p:cNvSpPr/>
          <p:nvPr/>
        </p:nvSpPr>
        <p:spPr>
          <a:xfrm>
            <a:off x="228600" y="699130"/>
            <a:ext cx="8763000" cy="5139869"/>
          </a:xfrm>
          <a:prstGeom prst="rect">
            <a:avLst/>
          </a:prstGeom>
        </p:spPr>
        <p:txBody>
          <a:bodyPr wrap="square">
            <a:spAutoFit/>
          </a:bodyPr>
          <a:lstStyle/>
          <a:p>
            <a:pPr algn="just"/>
            <a:r>
              <a:rPr lang="en-GB" sz="2400" b="1" dirty="0"/>
              <a:t>Examples of Waterfall Model</a:t>
            </a:r>
          </a:p>
          <a:p>
            <a:pPr algn="just"/>
            <a:r>
              <a:rPr lang="en-GB" sz="2200" dirty="0"/>
              <a:t>In the olden days, Waterfall model was used to develop enterprise applications like </a:t>
            </a:r>
            <a:endParaRPr lang="en-GB" sz="2200" dirty="0" smtClean="0"/>
          </a:p>
          <a:p>
            <a:pPr marL="800100" lvl="1" indent="-342900" algn="just">
              <a:buFont typeface="Arial" panose="020B0604020202020204" pitchFamily="34" charset="0"/>
              <a:buChar char="•"/>
            </a:pPr>
            <a:r>
              <a:rPr lang="en-GB" sz="2000" b="1" dirty="0" smtClean="0"/>
              <a:t>Customer </a:t>
            </a:r>
            <a:r>
              <a:rPr lang="en-GB" sz="2000" b="1" dirty="0"/>
              <a:t>Relationship Management (CRM) </a:t>
            </a:r>
            <a:r>
              <a:rPr lang="en-GB" sz="2000" dirty="0"/>
              <a:t>systems, </a:t>
            </a:r>
            <a:endParaRPr lang="en-GB" sz="2000" dirty="0" smtClean="0"/>
          </a:p>
          <a:p>
            <a:pPr marL="800100" lvl="1" indent="-342900" algn="just">
              <a:buFont typeface="Arial" panose="020B0604020202020204" pitchFamily="34" charset="0"/>
              <a:buChar char="•"/>
            </a:pPr>
            <a:r>
              <a:rPr lang="en-GB" sz="2000" b="1" dirty="0" smtClean="0"/>
              <a:t>Human </a:t>
            </a:r>
            <a:r>
              <a:rPr lang="en-GB" sz="2000" b="1" dirty="0"/>
              <a:t>Resource Management Systems </a:t>
            </a:r>
            <a:r>
              <a:rPr lang="en-GB" sz="2000" dirty="0"/>
              <a:t>(HRMS), </a:t>
            </a:r>
            <a:endParaRPr lang="en-GB" sz="2000" dirty="0" smtClean="0"/>
          </a:p>
          <a:p>
            <a:pPr marL="800100" lvl="1" indent="-342900" algn="just">
              <a:buFont typeface="Arial" panose="020B0604020202020204" pitchFamily="34" charset="0"/>
              <a:buChar char="•"/>
            </a:pPr>
            <a:r>
              <a:rPr lang="en-GB" sz="2000" b="1" dirty="0" smtClean="0"/>
              <a:t>Supply </a:t>
            </a:r>
            <a:r>
              <a:rPr lang="en-GB" sz="2000" b="1" dirty="0"/>
              <a:t>Chain Management Systems</a:t>
            </a:r>
            <a:r>
              <a:rPr lang="en-GB" sz="2000" dirty="0"/>
              <a:t>, </a:t>
            </a:r>
            <a:endParaRPr lang="en-GB" sz="2000" dirty="0" smtClean="0"/>
          </a:p>
          <a:p>
            <a:pPr marL="800100" lvl="1" indent="-342900" algn="just">
              <a:buFont typeface="Arial" panose="020B0604020202020204" pitchFamily="34" charset="0"/>
              <a:buChar char="•"/>
            </a:pPr>
            <a:r>
              <a:rPr lang="en-GB" sz="2000" b="1" dirty="0" smtClean="0"/>
              <a:t>Inventory </a:t>
            </a:r>
            <a:r>
              <a:rPr lang="en-GB" sz="2000" b="1" dirty="0"/>
              <a:t>Management Systems, </a:t>
            </a:r>
            <a:endParaRPr lang="en-GB" sz="2000" b="1" dirty="0" smtClean="0"/>
          </a:p>
          <a:p>
            <a:pPr marL="800100" lvl="1" indent="-342900" algn="just">
              <a:buFont typeface="Arial" panose="020B0604020202020204" pitchFamily="34" charset="0"/>
              <a:buChar char="•"/>
            </a:pPr>
            <a:r>
              <a:rPr lang="en-GB" sz="2000" b="1" dirty="0" smtClean="0"/>
              <a:t>Point </a:t>
            </a:r>
            <a:r>
              <a:rPr lang="en-GB" sz="2000" b="1" dirty="0"/>
              <a:t>of Sales (POS) </a:t>
            </a:r>
          </a:p>
          <a:p>
            <a:pPr algn="just"/>
            <a:r>
              <a:rPr lang="en-GB" sz="2200" dirty="0" smtClean="0"/>
              <a:t>systems </a:t>
            </a:r>
            <a:r>
              <a:rPr lang="en-GB" sz="2200" dirty="0"/>
              <a:t>for Retail chains etc</a:t>
            </a:r>
            <a:r>
              <a:rPr lang="en-GB" sz="2200" dirty="0" smtClean="0"/>
              <a:t>.</a:t>
            </a:r>
          </a:p>
          <a:p>
            <a:pPr algn="just"/>
            <a:endParaRPr lang="en-GB" sz="2200" dirty="0"/>
          </a:p>
          <a:p>
            <a:pPr algn="just"/>
            <a:r>
              <a:rPr lang="en-GB" sz="2200" dirty="0"/>
              <a:t>Waterfall model was used significantly in the development of software till the year 2000. Even after the </a:t>
            </a:r>
            <a:r>
              <a:rPr lang="en-GB" sz="2200" b="1" dirty="0"/>
              <a:t>Agile manifesto</a:t>
            </a:r>
            <a:r>
              <a:rPr lang="en-GB" sz="2200" dirty="0"/>
              <a:t> was published in 2001, Waterfall model continued to be used by many organization till the last decade.</a:t>
            </a:r>
          </a:p>
          <a:p>
            <a:endParaRPr lang="en-GB" altLang="zh-TW" dirty="0"/>
          </a:p>
        </p:txBody>
      </p:sp>
    </p:spTree>
    <p:extLst>
      <p:ext uri="{BB962C8B-B14F-4D97-AF65-F5344CB8AC3E}">
        <p14:creationId xmlns:p14="http://schemas.microsoft.com/office/powerpoint/2010/main" val="1714516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Examples of Waterfall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4" name="Rectangle 3"/>
          <p:cNvSpPr/>
          <p:nvPr/>
        </p:nvSpPr>
        <p:spPr>
          <a:xfrm>
            <a:off x="228600" y="699130"/>
            <a:ext cx="8763000" cy="4124206"/>
          </a:xfrm>
          <a:prstGeom prst="rect">
            <a:avLst/>
          </a:prstGeom>
        </p:spPr>
        <p:txBody>
          <a:bodyPr wrap="square">
            <a:spAutoFit/>
          </a:bodyPr>
          <a:lstStyle/>
          <a:p>
            <a:pPr algn="just"/>
            <a:r>
              <a:rPr lang="en-GB" sz="2400" b="1" dirty="0"/>
              <a:t>Examples of Waterfall Model</a:t>
            </a:r>
          </a:p>
          <a:p>
            <a:r>
              <a:rPr lang="en-GB" sz="2000" dirty="0"/>
              <a:t>However, there are some areas where Waterfall model was continued to be preferred</a:t>
            </a:r>
            <a:r>
              <a:rPr lang="en-GB" sz="2000" dirty="0" smtClean="0"/>
              <a:t>.</a:t>
            </a:r>
          </a:p>
          <a:p>
            <a:endParaRPr lang="en-GB" sz="2000" dirty="0"/>
          </a:p>
          <a:p>
            <a:r>
              <a:rPr lang="en-GB" sz="2000" dirty="0"/>
              <a:t>Consider a system where </a:t>
            </a:r>
            <a:r>
              <a:rPr lang="en-GB" sz="2000" b="1" dirty="0"/>
              <a:t>human life </a:t>
            </a:r>
            <a:r>
              <a:rPr lang="en-GB" sz="2000" dirty="0"/>
              <a:t>is on the line, where a system failure could result in one or more deaths</a:t>
            </a:r>
            <a:r>
              <a:rPr lang="en-GB" sz="2000" dirty="0" smtClean="0"/>
              <a:t>.</a:t>
            </a:r>
          </a:p>
          <a:p>
            <a:endParaRPr lang="en-GB" sz="2000" dirty="0"/>
          </a:p>
          <a:p>
            <a:r>
              <a:rPr lang="en-GB" sz="2000" dirty="0"/>
              <a:t>In some countries, such mishaps could lead to imprisonment for those who are accountable</a:t>
            </a:r>
            <a:r>
              <a:rPr lang="en-GB" sz="2000" dirty="0" smtClean="0"/>
              <a:t>.</a:t>
            </a:r>
          </a:p>
          <a:p>
            <a:endParaRPr lang="en-GB" sz="2000" dirty="0"/>
          </a:p>
          <a:p>
            <a:r>
              <a:rPr lang="en-GB" sz="2000" dirty="0"/>
              <a:t>Consider a system where time and money were secondary considerations and </a:t>
            </a:r>
            <a:r>
              <a:rPr lang="en-GB" sz="2000" b="1" dirty="0"/>
              <a:t>human safety was first</a:t>
            </a:r>
            <a:r>
              <a:rPr lang="en-GB" sz="2000" dirty="0"/>
              <a:t>.</a:t>
            </a:r>
          </a:p>
          <a:p>
            <a:endParaRPr lang="en-GB" altLang="zh-TW" dirty="0"/>
          </a:p>
        </p:txBody>
      </p:sp>
    </p:spTree>
    <p:extLst>
      <p:ext uri="{BB962C8B-B14F-4D97-AF65-F5344CB8AC3E}">
        <p14:creationId xmlns:p14="http://schemas.microsoft.com/office/powerpoint/2010/main" val="3349841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Rapid application development model (RAD)</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6" name="Rectangle 5"/>
          <p:cNvSpPr/>
          <p:nvPr/>
        </p:nvSpPr>
        <p:spPr>
          <a:xfrm>
            <a:off x="228599" y="838673"/>
            <a:ext cx="8844267" cy="5493812"/>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Rapid application development model (RAD</a:t>
            </a:r>
            <a:r>
              <a:rPr lang="en-US" b="1" dirty="0" smtClean="0">
                <a:latin typeface="Times New Roman" panose="02020603050405020304" pitchFamily="18" charset="0"/>
                <a:cs typeface="Times New Roman" panose="02020603050405020304" pitchFamily="18" charset="0"/>
              </a:rPr>
              <a:t>) </a:t>
            </a:r>
            <a:r>
              <a:rPr lang="en-US" dirty="0" smtClean="0"/>
              <a:t>is </a:t>
            </a:r>
            <a:r>
              <a:rPr lang="en-US" dirty="0"/>
              <a:t>a linear sequential software development process model that emphasizes a concise development cycle using an element based construction approach</a:t>
            </a:r>
            <a:r>
              <a:rPr lang="en-US" dirty="0" smtClean="0"/>
              <a:t>.</a:t>
            </a:r>
          </a:p>
          <a:p>
            <a:pPr algn="just"/>
            <a:endParaRPr lang="en-US" dirty="0" smtClean="0"/>
          </a:p>
          <a:p>
            <a:pPr algn="just"/>
            <a:r>
              <a:rPr lang="en-US" dirty="0"/>
              <a:t>Rapid Application Development process is an adoption of the waterfall </a:t>
            </a:r>
            <a:r>
              <a:rPr lang="en-US" dirty="0" smtClean="0"/>
              <a:t>model, </a:t>
            </a:r>
            <a:r>
              <a:rPr lang="en-US" dirty="0"/>
              <a:t>it targets at developing software in a short span of time. </a:t>
            </a:r>
            <a:endParaRPr lang="en-US" dirty="0" smtClean="0"/>
          </a:p>
          <a:p>
            <a:pPr algn="just"/>
            <a:endParaRPr lang="en-US" dirty="0" smtClean="0"/>
          </a:p>
          <a:p>
            <a:pPr algn="just"/>
            <a:r>
              <a:rPr lang="en-GB" dirty="0"/>
              <a:t>The Rapid Application Development Model was first proposed by </a:t>
            </a:r>
            <a:r>
              <a:rPr lang="en-GB" b="1" dirty="0"/>
              <a:t>IBM in 1980’s</a:t>
            </a:r>
            <a:r>
              <a:rPr lang="en-GB" dirty="0"/>
              <a:t>. The critical feature of this model is the use of </a:t>
            </a:r>
            <a:r>
              <a:rPr lang="en-GB" b="1" dirty="0"/>
              <a:t>powerful development tools and techniques</a:t>
            </a:r>
            <a:r>
              <a:rPr lang="en-GB" dirty="0"/>
              <a:t>.</a:t>
            </a:r>
            <a:endParaRPr lang="en-US" dirty="0" smtClean="0"/>
          </a:p>
          <a:p>
            <a:endParaRPr lang="en-US" dirty="0"/>
          </a:p>
          <a:p>
            <a:r>
              <a:rPr lang="en-US" dirty="0" smtClean="0"/>
              <a:t>RAD </a:t>
            </a:r>
            <a:r>
              <a:rPr lang="en-US" dirty="0"/>
              <a:t>model has following phases </a:t>
            </a:r>
          </a:p>
          <a:p>
            <a:pPr marL="742950" lvl="1" indent="-285750">
              <a:lnSpc>
                <a:spcPct val="150000"/>
              </a:lnSpc>
              <a:buFont typeface="Wingdings" panose="05000000000000000000" pitchFamily="2" charset="2"/>
              <a:buChar char="v"/>
            </a:pPr>
            <a:r>
              <a:rPr lang="en-US" dirty="0"/>
              <a:t>Business Modeling</a:t>
            </a:r>
          </a:p>
          <a:p>
            <a:pPr marL="742950" lvl="1" indent="-285750">
              <a:lnSpc>
                <a:spcPct val="150000"/>
              </a:lnSpc>
              <a:buFont typeface="Wingdings" panose="05000000000000000000" pitchFamily="2" charset="2"/>
              <a:buChar char="v"/>
            </a:pPr>
            <a:r>
              <a:rPr lang="en-US" dirty="0"/>
              <a:t>Data Modeling</a:t>
            </a:r>
          </a:p>
          <a:p>
            <a:pPr marL="742950" lvl="1" indent="-285750">
              <a:lnSpc>
                <a:spcPct val="150000"/>
              </a:lnSpc>
              <a:buFont typeface="Wingdings" panose="05000000000000000000" pitchFamily="2" charset="2"/>
              <a:buChar char="v"/>
            </a:pPr>
            <a:r>
              <a:rPr lang="en-US" dirty="0"/>
              <a:t>Process Modeling</a:t>
            </a:r>
          </a:p>
          <a:p>
            <a:pPr marL="742950" lvl="1" indent="-285750">
              <a:lnSpc>
                <a:spcPct val="150000"/>
              </a:lnSpc>
              <a:buFont typeface="Wingdings" panose="05000000000000000000" pitchFamily="2" charset="2"/>
              <a:buChar char="v"/>
            </a:pPr>
            <a:r>
              <a:rPr lang="en-US" dirty="0"/>
              <a:t>Application Generation</a:t>
            </a:r>
          </a:p>
          <a:p>
            <a:pPr marL="742950" lvl="1" indent="-285750">
              <a:lnSpc>
                <a:spcPct val="150000"/>
              </a:lnSpc>
              <a:buFont typeface="Wingdings" panose="05000000000000000000" pitchFamily="2" charset="2"/>
              <a:buChar char="v"/>
            </a:pPr>
            <a:r>
              <a:rPr lang="en-US" dirty="0"/>
              <a:t>Testing and Turnover</a:t>
            </a:r>
          </a:p>
          <a:p>
            <a:endParaRPr lang="en-US" dirty="0"/>
          </a:p>
        </p:txBody>
      </p:sp>
      <p:sp>
        <p:nvSpPr>
          <p:cNvPr id="4" name="TextBox 3"/>
          <p:cNvSpPr txBox="1"/>
          <p:nvPr/>
        </p:nvSpPr>
        <p:spPr>
          <a:xfrm>
            <a:off x="1676400" y="6399877"/>
            <a:ext cx="6308137" cy="261610"/>
          </a:xfrm>
          <a:prstGeom prst="rect">
            <a:avLst/>
          </a:prstGeom>
          <a:noFill/>
        </p:spPr>
        <p:txBody>
          <a:bodyPr wrap="none" rtlCol="0">
            <a:spAutoFit/>
          </a:bodyPr>
          <a:lstStyle/>
          <a:p>
            <a:r>
              <a:rPr lang="en-GB" sz="1100" dirty="0">
                <a:hlinkClick r:id="rId2"/>
              </a:rPr>
              <a:t>https://www.guru99.com/what-is-rad-rapid-software-development-model-advantages-disadvantages.html</a:t>
            </a:r>
            <a:endParaRPr lang="en-GB" sz="1100" dirty="0"/>
          </a:p>
        </p:txBody>
      </p:sp>
    </p:spTree>
    <p:extLst>
      <p:ext uri="{BB962C8B-B14F-4D97-AF65-F5344CB8AC3E}">
        <p14:creationId xmlns:p14="http://schemas.microsoft.com/office/powerpoint/2010/main" val="16712392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Rapid application development model (RAD)</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6" name="Rectangle 5"/>
          <p:cNvSpPr/>
          <p:nvPr/>
        </p:nvSpPr>
        <p:spPr>
          <a:xfrm>
            <a:off x="228599" y="838673"/>
            <a:ext cx="8610601" cy="5909310"/>
          </a:xfrm>
          <a:prstGeom prst="rect">
            <a:avLst/>
          </a:prstGeom>
        </p:spPr>
        <p:txBody>
          <a:bodyPr wrap="square">
            <a:spAutoFit/>
          </a:bodyPr>
          <a:lstStyle/>
          <a:p>
            <a:pPr algn="just"/>
            <a:r>
              <a:rPr lang="en-US" b="1" dirty="0"/>
              <a:t>1.Business Modelling:</a:t>
            </a:r>
            <a:r>
              <a:rPr lang="en-US" dirty="0"/>
              <a:t> The information flow among </a:t>
            </a:r>
            <a:r>
              <a:rPr lang="en-US" b="1" dirty="0"/>
              <a:t>business functions </a:t>
            </a:r>
            <a:r>
              <a:rPr lang="en-US" dirty="0"/>
              <a:t>is defined by </a:t>
            </a:r>
            <a:r>
              <a:rPr lang="en-US" b="1" dirty="0"/>
              <a:t>answering questions </a:t>
            </a:r>
            <a:r>
              <a:rPr lang="en-US" dirty="0"/>
              <a:t>like what data drives the business process, what data is generated, who generates it, where does the information go, who process it and so on</a:t>
            </a:r>
            <a:r>
              <a:rPr lang="en-US" dirty="0" smtClean="0"/>
              <a:t>.</a:t>
            </a:r>
          </a:p>
          <a:p>
            <a:pPr algn="just"/>
            <a:endParaRPr lang="en-GB" dirty="0"/>
          </a:p>
          <a:p>
            <a:pPr algn="just"/>
            <a:r>
              <a:rPr lang="en-US" b="1" dirty="0"/>
              <a:t>2. Data Modelling:</a:t>
            </a:r>
            <a:r>
              <a:rPr lang="en-US" dirty="0"/>
              <a:t> The data collected from business modeling is refined into </a:t>
            </a:r>
            <a:r>
              <a:rPr lang="en-US" b="1" dirty="0"/>
              <a:t>a set of data objects (entities) </a:t>
            </a:r>
            <a:r>
              <a:rPr lang="en-US" dirty="0"/>
              <a:t>that are needed to support the business. The attributes (character of each entity) are identified, and the relation between these data objects (entities) is defined</a:t>
            </a:r>
            <a:r>
              <a:rPr lang="en-US" dirty="0" smtClean="0"/>
              <a:t>.</a:t>
            </a:r>
          </a:p>
          <a:p>
            <a:pPr algn="just"/>
            <a:endParaRPr lang="en-GB" dirty="0"/>
          </a:p>
          <a:p>
            <a:pPr algn="just"/>
            <a:r>
              <a:rPr lang="en-US" b="1" dirty="0"/>
              <a:t>3. Process Modelling:</a:t>
            </a:r>
            <a:r>
              <a:rPr lang="en-US" dirty="0"/>
              <a:t> The information object defined in the data modeling phase are transformed to achieve the data flow necessary to implement a business function. Processing descriptions are created for adding, modifying, deleting, or retrieving a data object</a:t>
            </a:r>
            <a:r>
              <a:rPr lang="en-US" dirty="0" smtClean="0"/>
              <a:t>.</a:t>
            </a:r>
          </a:p>
          <a:p>
            <a:pPr algn="just"/>
            <a:endParaRPr lang="en-GB" dirty="0"/>
          </a:p>
          <a:p>
            <a:pPr algn="just"/>
            <a:r>
              <a:rPr lang="en-US" b="1" dirty="0"/>
              <a:t>4. Application Generation:</a:t>
            </a:r>
            <a:r>
              <a:rPr lang="en-US" dirty="0"/>
              <a:t> Automated tools are used to facilitate construction of the software; even they use </a:t>
            </a:r>
            <a:r>
              <a:rPr lang="en-US" dirty="0" smtClean="0"/>
              <a:t>the fourth-generation </a:t>
            </a:r>
            <a:r>
              <a:rPr lang="en-US" dirty="0"/>
              <a:t>language (4GL</a:t>
            </a:r>
            <a:r>
              <a:rPr lang="en-US" dirty="0" smtClean="0"/>
              <a:t>) technologies.</a:t>
            </a:r>
          </a:p>
          <a:p>
            <a:pPr algn="just"/>
            <a:endParaRPr lang="en-GB" dirty="0"/>
          </a:p>
          <a:p>
            <a:pPr algn="just"/>
            <a:r>
              <a:rPr lang="en-US" b="1" dirty="0"/>
              <a:t>5. Testing &amp; Turnover:</a:t>
            </a:r>
            <a:r>
              <a:rPr lang="en-US" dirty="0"/>
              <a:t> Many of the programming components have already been tested since RAD emphasis reuse. This reduces the overall testing time. But the new part must be tested, and all interfaces must be fully exercised.</a:t>
            </a:r>
            <a:endParaRPr lang="en-GB" dirty="0"/>
          </a:p>
          <a:p>
            <a:pPr algn="just"/>
            <a:endParaRPr lang="en-US" dirty="0"/>
          </a:p>
        </p:txBody>
      </p:sp>
    </p:spTree>
    <p:extLst>
      <p:ext uri="{BB962C8B-B14F-4D97-AF65-F5344CB8AC3E}">
        <p14:creationId xmlns:p14="http://schemas.microsoft.com/office/powerpoint/2010/main" val="4232404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Lecture Outlines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p:cNvSpPr txBox="1"/>
          <p:nvPr/>
        </p:nvSpPr>
        <p:spPr>
          <a:xfrm>
            <a:off x="1371600" y="1447800"/>
            <a:ext cx="5064335" cy="3682226"/>
          </a:xfrm>
          <a:prstGeom prst="rect">
            <a:avLst/>
          </a:prstGeom>
          <a:noFill/>
        </p:spPr>
        <p:txBody>
          <a:bodyPr wrap="none" rtlCol="0">
            <a:spAutoFit/>
          </a:bodyPr>
          <a:lstStyle/>
          <a:p>
            <a:pPr marL="285750" indent="-285750">
              <a:lnSpc>
                <a:spcPct val="200000"/>
              </a:lnSpc>
              <a:buFont typeface="Wingdings" panose="05000000000000000000" pitchFamily="2" charset="2"/>
              <a:buChar char="v"/>
            </a:pPr>
            <a:r>
              <a:rPr lang="en-US" sz="2400" b="1" dirty="0">
                <a:cs typeface="Times New Roman" panose="02020603050405020304" pitchFamily="18" charset="0"/>
              </a:rPr>
              <a:t>Software Development </a:t>
            </a:r>
            <a:r>
              <a:rPr lang="en-US" sz="2400" b="1" dirty="0" smtClean="0">
                <a:cs typeface="Times New Roman" panose="02020603050405020304" pitchFamily="18" charset="0"/>
              </a:rPr>
              <a:t>Lifecycle</a:t>
            </a:r>
          </a:p>
          <a:p>
            <a:pPr marL="285750" indent="-285750">
              <a:lnSpc>
                <a:spcPct val="200000"/>
              </a:lnSpc>
              <a:buFont typeface="Wingdings" panose="05000000000000000000" pitchFamily="2" charset="2"/>
              <a:buChar char="v"/>
            </a:pPr>
            <a:r>
              <a:rPr lang="en-US" sz="2400" b="1" dirty="0" smtClean="0">
                <a:cs typeface="Times New Roman" panose="02020603050405020304" pitchFamily="18" charset="0"/>
              </a:rPr>
              <a:t>Software Processes</a:t>
            </a:r>
          </a:p>
          <a:p>
            <a:pPr marL="285750" indent="-285750">
              <a:lnSpc>
                <a:spcPct val="200000"/>
              </a:lnSpc>
              <a:buFont typeface="Wingdings" panose="05000000000000000000" pitchFamily="2" charset="2"/>
              <a:buChar char="v"/>
            </a:pPr>
            <a:r>
              <a:rPr lang="en-US" sz="2400" b="1" dirty="0">
                <a:cs typeface="Times New Roman" panose="02020603050405020304" pitchFamily="18" charset="0"/>
              </a:rPr>
              <a:t>Software Requirement Specification</a:t>
            </a:r>
          </a:p>
          <a:p>
            <a:pPr marL="285750" indent="-285750">
              <a:lnSpc>
                <a:spcPct val="200000"/>
              </a:lnSpc>
              <a:buFont typeface="Wingdings" panose="05000000000000000000" pitchFamily="2" charset="2"/>
              <a:buChar char="v"/>
            </a:pPr>
            <a:r>
              <a:rPr lang="en-US" sz="2400" b="1" dirty="0" smtClean="0">
                <a:cs typeface="Times New Roman" panose="02020603050405020304" pitchFamily="18" charset="0"/>
              </a:rPr>
              <a:t>Software Process Model</a:t>
            </a:r>
          </a:p>
          <a:p>
            <a:pPr marL="285750" indent="-285750">
              <a:lnSpc>
                <a:spcPct val="200000"/>
              </a:lnSpc>
              <a:buFont typeface="Wingdings" panose="05000000000000000000" pitchFamily="2" charset="2"/>
              <a:buChar char="v"/>
            </a:pPr>
            <a:endParaRPr lang="en-US" sz="2400" b="1" dirty="0" smtClean="0">
              <a:cs typeface="Times New Roman" panose="02020603050405020304" pitchFamily="18" charset="0"/>
            </a:endParaRPr>
          </a:p>
        </p:txBody>
      </p:sp>
    </p:spTree>
    <p:extLst>
      <p:ext uri="{BB962C8B-B14F-4D97-AF65-F5344CB8AC3E}">
        <p14:creationId xmlns:p14="http://schemas.microsoft.com/office/powerpoint/2010/main" val="3068613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Rapid application development model (RAD)</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8266"/>
            <a:ext cx="9144000" cy="5561463"/>
          </a:xfrm>
          <a:prstGeom prst="rect">
            <a:avLst/>
          </a:prstGeom>
        </p:spPr>
      </p:pic>
      <p:sp>
        <p:nvSpPr>
          <p:cNvPr id="4" name="Rectangle 3"/>
          <p:cNvSpPr/>
          <p:nvPr/>
        </p:nvSpPr>
        <p:spPr>
          <a:xfrm>
            <a:off x="2116999" y="6362528"/>
            <a:ext cx="6639469" cy="261610"/>
          </a:xfrm>
          <a:prstGeom prst="rect">
            <a:avLst/>
          </a:prstGeom>
        </p:spPr>
        <p:txBody>
          <a:bodyPr wrap="square">
            <a:spAutoFit/>
          </a:bodyPr>
          <a:lstStyle/>
          <a:p>
            <a:r>
              <a:rPr lang="en-GB" sz="1050" dirty="0">
                <a:hlinkClick r:id="rId3"/>
              </a:rPr>
              <a:t>https://www.javatpoint.com/software-engineering-rapid-application-development-model</a:t>
            </a:r>
            <a:endParaRPr lang="en-GB" sz="1050" dirty="0"/>
          </a:p>
        </p:txBody>
      </p:sp>
    </p:spTree>
    <p:extLst>
      <p:ext uri="{BB962C8B-B14F-4D97-AF65-F5344CB8AC3E}">
        <p14:creationId xmlns:p14="http://schemas.microsoft.com/office/powerpoint/2010/main" val="26578611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Rapid application development model (RAD)</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4" name="Rectangle 3"/>
          <p:cNvSpPr/>
          <p:nvPr/>
        </p:nvSpPr>
        <p:spPr>
          <a:xfrm>
            <a:off x="74348" y="897456"/>
            <a:ext cx="8764852" cy="5478423"/>
          </a:xfrm>
          <a:prstGeom prst="rect">
            <a:avLst/>
          </a:prstGeom>
        </p:spPr>
        <p:txBody>
          <a:bodyPr wrap="square">
            <a:spAutoFit/>
          </a:bodyPr>
          <a:lstStyle/>
          <a:p>
            <a:r>
              <a:rPr lang="en-US" sz="2000" b="1" dirty="0"/>
              <a:t>When to use RAD Model?</a:t>
            </a:r>
          </a:p>
          <a:p>
            <a:pPr marL="342900" indent="-342900">
              <a:buFont typeface="Wingdings" panose="05000000000000000000" pitchFamily="2" charset="2"/>
              <a:buChar char="v"/>
            </a:pPr>
            <a:r>
              <a:rPr lang="en-US" sz="2000" dirty="0"/>
              <a:t>When the system should need to create the project that modularizes in a short span time (2-3 months</a:t>
            </a:r>
            <a:r>
              <a:rPr lang="en-US" sz="2000" dirty="0" smtClean="0"/>
              <a:t>).</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smtClean="0"/>
              <a:t>It </a:t>
            </a:r>
            <a:r>
              <a:rPr lang="en-US" sz="2000" dirty="0"/>
              <a:t>is also suitable for projects where requirements can be modularized and reusable components are also available for development. </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The model can also be used when already existing system components can be used in developing a new system with minimum changes</a:t>
            </a:r>
            <a:r>
              <a:rPr lang="en-US" sz="2000" dirty="0" smtClean="0"/>
              <a:t>.</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This model can only be used if the teams consist of domain experts. This is because relevant knowledge and ability to use powerful techniques is a necessity. </a:t>
            </a:r>
            <a:endParaRPr lang="en-US" sz="2000" dirty="0" smtClean="0"/>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The model should be chosen when the budget permits the use of automated tools and techniques required. </a:t>
            </a:r>
          </a:p>
          <a:p>
            <a:pPr marL="285750" indent="-285750">
              <a:lnSpc>
                <a:spcPct val="150000"/>
              </a:lnSpc>
              <a:buFont typeface="Wingdings" panose="05000000000000000000" pitchFamily="2" charset="2"/>
              <a:buChar char="v"/>
            </a:pPr>
            <a:endParaRPr lang="en-US" sz="2000" dirty="0"/>
          </a:p>
        </p:txBody>
      </p:sp>
    </p:spTree>
    <p:extLst>
      <p:ext uri="{BB962C8B-B14F-4D97-AF65-F5344CB8AC3E}">
        <p14:creationId xmlns:p14="http://schemas.microsoft.com/office/powerpoint/2010/main" val="40139860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Rapid application development model (RAD)</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4" name="Rectangle 3"/>
          <p:cNvSpPr/>
          <p:nvPr/>
        </p:nvSpPr>
        <p:spPr>
          <a:xfrm>
            <a:off x="228599" y="762000"/>
            <a:ext cx="8588829" cy="5632311"/>
          </a:xfrm>
          <a:prstGeom prst="rect">
            <a:avLst/>
          </a:prstGeom>
        </p:spPr>
        <p:txBody>
          <a:bodyPr wrap="square">
            <a:spAutoFit/>
          </a:bodyPr>
          <a:lstStyle/>
          <a:p>
            <a:pPr>
              <a:lnSpc>
                <a:spcPct val="150000"/>
              </a:lnSpc>
            </a:pPr>
            <a:r>
              <a:rPr lang="en-US" sz="2000" b="1" dirty="0"/>
              <a:t>Advantage of RAD Model</a:t>
            </a:r>
          </a:p>
          <a:p>
            <a:pPr marL="342900" indent="-342900" algn="just">
              <a:buFont typeface="Wingdings" panose="05000000000000000000" pitchFamily="2" charset="2"/>
              <a:buChar char="v"/>
            </a:pPr>
            <a:r>
              <a:rPr lang="en-US" sz="2000" dirty="0"/>
              <a:t>Use of reusable components helps to </a:t>
            </a:r>
            <a:r>
              <a:rPr lang="en-US" sz="2000" b="1" dirty="0"/>
              <a:t>reduce the cycle time </a:t>
            </a:r>
            <a:r>
              <a:rPr lang="en-US" sz="2000" dirty="0"/>
              <a:t>of the project. </a:t>
            </a:r>
          </a:p>
          <a:p>
            <a:pPr marL="342900" indent="-342900" algn="just">
              <a:buFont typeface="Wingdings" panose="05000000000000000000" pitchFamily="2" charset="2"/>
              <a:buChar char="v"/>
            </a:pPr>
            <a:r>
              <a:rPr lang="en-US" sz="2000" b="1" dirty="0"/>
              <a:t>Feedback from the customer </a:t>
            </a:r>
            <a:r>
              <a:rPr lang="en-US" sz="2000" dirty="0"/>
              <a:t>is available at </a:t>
            </a:r>
            <a:r>
              <a:rPr lang="en-US" sz="2000" dirty="0">
                <a:solidFill>
                  <a:schemeClr val="accent6">
                    <a:lumMod val="75000"/>
                  </a:schemeClr>
                </a:solidFill>
              </a:rPr>
              <a:t>initial stages</a:t>
            </a:r>
            <a:r>
              <a:rPr lang="en-US" sz="2000" dirty="0"/>
              <a:t>. </a:t>
            </a:r>
          </a:p>
          <a:p>
            <a:pPr marL="342900" indent="-342900" algn="just">
              <a:buFont typeface="Wingdings" panose="05000000000000000000" pitchFamily="2" charset="2"/>
              <a:buChar char="v"/>
            </a:pPr>
            <a:r>
              <a:rPr lang="en-US" sz="2000" dirty="0"/>
              <a:t>Reduced costs as fewer developers are required. </a:t>
            </a:r>
          </a:p>
          <a:p>
            <a:pPr marL="342900" indent="-342900" algn="just">
              <a:buFont typeface="Wingdings" panose="05000000000000000000" pitchFamily="2" charset="2"/>
              <a:buChar char="v"/>
            </a:pPr>
            <a:r>
              <a:rPr lang="en-US" sz="2000" dirty="0"/>
              <a:t>Use of powerful development tools results in better quality products in comparatively shorter time spans. </a:t>
            </a:r>
          </a:p>
          <a:p>
            <a:pPr marL="342900" indent="-342900" algn="just">
              <a:buFont typeface="Wingdings" panose="05000000000000000000" pitchFamily="2" charset="2"/>
              <a:buChar char="v"/>
            </a:pPr>
            <a:r>
              <a:rPr lang="en-US" sz="2000" dirty="0"/>
              <a:t>The progress and development of the project can be measured through the various stages. </a:t>
            </a:r>
          </a:p>
          <a:p>
            <a:pPr marL="342900" indent="-342900" algn="just">
              <a:buFont typeface="Wingdings" panose="05000000000000000000" pitchFamily="2" charset="2"/>
              <a:buChar char="v"/>
            </a:pPr>
            <a:r>
              <a:rPr lang="en-US" sz="2000" dirty="0"/>
              <a:t>It is easier to accommodate changing requirements due to the short iteration time spans. </a:t>
            </a:r>
          </a:p>
          <a:p>
            <a:pPr marL="342900" indent="-342900">
              <a:buFont typeface="Wingdings" panose="05000000000000000000" pitchFamily="2" charset="2"/>
              <a:buChar char="v"/>
            </a:pPr>
            <a:endParaRPr lang="en-US" sz="2000" dirty="0" smtClean="0"/>
          </a:p>
          <a:p>
            <a:pPr>
              <a:lnSpc>
                <a:spcPct val="150000"/>
              </a:lnSpc>
            </a:pPr>
            <a:r>
              <a:rPr lang="en-US" sz="2000" b="1" dirty="0" smtClean="0"/>
              <a:t>Disadvantage </a:t>
            </a:r>
            <a:r>
              <a:rPr lang="en-US" sz="2000" b="1" dirty="0"/>
              <a:t>of RAD Model</a:t>
            </a:r>
          </a:p>
          <a:p>
            <a:pPr marL="342900" indent="-342900">
              <a:buFont typeface="Wingdings" panose="05000000000000000000" pitchFamily="2" charset="2"/>
              <a:buChar char="v"/>
            </a:pPr>
            <a:r>
              <a:rPr lang="en-US" sz="2000" dirty="0"/>
              <a:t>It required </a:t>
            </a:r>
            <a:r>
              <a:rPr lang="en-US" sz="2000" b="1" dirty="0"/>
              <a:t>highly skilled designers</a:t>
            </a:r>
            <a:r>
              <a:rPr lang="en-US" sz="2000" dirty="0"/>
              <a:t>.</a:t>
            </a:r>
          </a:p>
          <a:p>
            <a:pPr marL="342900" indent="-342900">
              <a:buFont typeface="Wingdings" panose="05000000000000000000" pitchFamily="2" charset="2"/>
              <a:buChar char="v"/>
            </a:pPr>
            <a:r>
              <a:rPr lang="en-US" sz="2000" dirty="0"/>
              <a:t>All application is not compatible with RAD.</a:t>
            </a:r>
          </a:p>
          <a:p>
            <a:pPr marL="342900" indent="-342900">
              <a:buFont typeface="Wingdings" panose="05000000000000000000" pitchFamily="2" charset="2"/>
              <a:buChar char="v"/>
            </a:pPr>
            <a:r>
              <a:rPr lang="en-US" sz="2000" dirty="0"/>
              <a:t>For smaller projects, we cannot use the RAD model.</a:t>
            </a:r>
          </a:p>
          <a:p>
            <a:pPr marL="342900" indent="-342900">
              <a:buFont typeface="Wingdings" panose="05000000000000000000" pitchFamily="2" charset="2"/>
              <a:buChar char="v"/>
            </a:pPr>
            <a:r>
              <a:rPr lang="en-US" sz="2000" dirty="0"/>
              <a:t>On the high technical risk, it's not suitable.</a:t>
            </a:r>
          </a:p>
          <a:p>
            <a:pPr marL="342900" indent="-342900">
              <a:buFont typeface="Wingdings" panose="05000000000000000000" pitchFamily="2" charset="2"/>
              <a:buChar char="v"/>
            </a:pPr>
            <a:r>
              <a:rPr lang="en-US" sz="2000" dirty="0"/>
              <a:t>Required user involvement.</a:t>
            </a:r>
          </a:p>
        </p:txBody>
      </p:sp>
    </p:spTree>
    <p:extLst>
      <p:ext uri="{BB962C8B-B14F-4D97-AF65-F5344CB8AC3E}">
        <p14:creationId xmlns:p14="http://schemas.microsoft.com/office/powerpoint/2010/main" val="29292299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Spiral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4" name="Rectangle 3"/>
          <p:cNvSpPr/>
          <p:nvPr/>
        </p:nvSpPr>
        <p:spPr>
          <a:xfrm>
            <a:off x="301220" y="566102"/>
            <a:ext cx="8487676" cy="5940088"/>
          </a:xfrm>
          <a:prstGeom prst="rect">
            <a:avLst/>
          </a:prstGeom>
        </p:spPr>
        <p:txBody>
          <a:bodyPr wrap="square">
            <a:spAutoFit/>
          </a:bodyPr>
          <a:lstStyle/>
          <a:p>
            <a:pPr algn="just"/>
            <a:r>
              <a:rPr lang="en-GB" sz="2000" b="1" dirty="0">
                <a:solidFill>
                  <a:srgbClr val="222222"/>
                </a:solidFill>
              </a:rPr>
              <a:t>What is Spiral Model</a:t>
            </a:r>
            <a:r>
              <a:rPr lang="en-GB" sz="2000" b="1" dirty="0" smtClean="0">
                <a:solidFill>
                  <a:srgbClr val="222222"/>
                </a:solidFill>
              </a:rPr>
              <a:t>?</a:t>
            </a:r>
          </a:p>
          <a:p>
            <a:pPr algn="just"/>
            <a:endParaRPr lang="en-GB" sz="2000" b="1" dirty="0">
              <a:solidFill>
                <a:srgbClr val="222222"/>
              </a:solidFill>
            </a:endParaRPr>
          </a:p>
          <a:p>
            <a:pPr algn="just"/>
            <a:r>
              <a:rPr lang="en-GB" sz="2000" dirty="0" smtClean="0">
                <a:solidFill>
                  <a:srgbClr val="222222"/>
                </a:solidFill>
              </a:rPr>
              <a:t>Each </a:t>
            </a:r>
            <a:r>
              <a:rPr lang="en-GB" sz="2000" dirty="0">
                <a:solidFill>
                  <a:srgbClr val="222222"/>
                </a:solidFill>
              </a:rPr>
              <a:t>phase in spiral model begins with a </a:t>
            </a:r>
            <a:r>
              <a:rPr lang="en-GB" sz="2000" b="1" dirty="0">
                <a:solidFill>
                  <a:srgbClr val="222222"/>
                </a:solidFill>
              </a:rPr>
              <a:t>design goal </a:t>
            </a:r>
            <a:r>
              <a:rPr lang="en-GB" sz="2000" b="1" dirty="0" smtClean="0">
                <a:solidFill>
                  <a:srgbClr val="222222"/>
                </a:solidFill>
              </a:rPr>
              <a:t>(review) </a:t>
            </a:r>
            <a:r>
              <a:rPr lang="en-GB" sz="2000" dirty="0" smtClean="0">
                <a:solidFill>
                  <a:srgbClr val="222222"/>
                </a:solidFill>
              </a:rPr>
              <a:t>and </a:t>
            </a:r>
            <a:r>
              <a:rPr lang="en-GB" sz="2000" dirty="0">
                <a:solidFill>
                  <a:srgbClr val="222222"/>
                </a:solidFill>
              </a:rPr>
              <a:t>ends with the </a:t>
            </a:r>
            <a:r>
              <a:rPr lang="en-GB" sz="2000" b="1" dirty="0">
                <a:solidFill>
                  <a:srgbClr val="222222"/>
                </a:solidFill>
              </a:rPr>
              <a:t>client reviewing </a:t>
            </a:r>
            <a:r>
              <a:rPr lang="en-GB" sz="2000" dirty="0">
                <a:solidFill>
                  <a:srgbClr val="222222"/>
                </a:solidFill>
              </a:rPr>
              <a:t>the progress. </a:t>
            </a:r>
            <a:endParaRPr lang="en-GB" sz="2000" dirty="0" smtClean="0">
              <a:solidFill>
                <a:srgbClr val="222222"/>
              </a:solidFill>
            </a:endParaRPr>
          </a:p>
          <a:p>
            <a:pPr algn="just"/>
            <a:endParaRPr lang="en-GB" sz="2000" dirty="0">
              <a:solidFill>
                <a:srgbClr val="222222"/>
              </a:solidFill>
            </a:endParaRPr>
          </a:p>
          <a:p>
            <a:pPr algn="just"/>
            <a:r>
              <a:rPr lang="en-GB" sz="2000" dirty="0" smtClean="0">
                <a:solidFill>
                  <a:srgbClr val="222222"/>
                </a:solidFill>
              </a:rPr>
              <a:t>It’s </a:t>
            </a:r>
            <a:r>
              <a:rPr lang="en-GB" sz="2000" dirty="0">
                <a:solidFill>
                  <a:srgbClr val="222222"/>
                </a:solidFill>
              </a:rPr>
              <a:t>a </a:t>
            </a:r>
            <a:r>
              <a:rPr lang="en-GB" sz="2000" b="1" dirty="0" smtClean="0">
                <a:solidFill>
                  <a:srgbClr val="222222"/>
                </a:solidFill>
              </a:rPr>
              <a:t>risk-driven model </a:t>
            </a:r>
            <a:r>
              <a:rPr lang="en-GB" sz="2000" dirty="0" smtClean="0">
                <a:solidFill>
                  <a:srgbClr val="222222"/>
                </a:solidFill>
              </a:rPr>
              <a:t>which </a:t>
            </a:r>
            <a:r>
              <a:rPr lang="en-GB" sz="2000" dirty="0">
                <a:solidFill>
                  <a:srgbClr val="222222"/>
                </a:solidFill>
              </a:rPr>
              <a:t>means that the overall success of a project highly depends on the risks analysis phase. </a:t>
            </a:r>
            <a:r>
              <a:rPr lang="en-GB" sz="2000" dirty="0" smtClean="0">
                <a:solidFill>
                  <a:srgbClr val="222222"/>
                </a:solidFill>
              </a:rPr>
              <a:t>The </a:t>
            </a:r>
            <a:r>
              <a:rPr lang="en-GB" sz="2000" dirty="0">
                <a:solidFill>
                  <a:srgbClr val="222222"/>
                </a:solidFill>
              </a:rPr>
              <a:t>spiral model was first mentioned by Barry Boehm in his 1986 paper</a:t>
            </a:r>
            <a:r>
              <a:rPr lang="en-GB" sz="2000" dirty="0" smtClean="0">
                <a:solidFill>
                  <a:srgbClr val="222222"/>
                </a:solidFill>
              </a:rPr>
              <a:t>.</a:t>
            </a:r>
          </a:p>
          <a:p>
            <a:pPr algn="just"/>
            <a:endParaRPr lang="en-GB" sz="2000" dirty="0" smtClean="0">
              <a:solidFill>
                <a:srgbClr val="222222"/>
              </a:solidFill>
            </a:endParaRPr>
          </a:p>
          <a:p>
            <a:pPr algn="just"/>
            <a:r>
              <a:rPr lang="en-GB" sz="2000" dirty="0"/>
              <a:t>It implements the potential for rapid development of new versions of the software.</a:t>
            </a:r>
            <a:endParaRPr lang="en-GB" sz="2000" dirty="0" smtClean="0">
              <a:solidFill>
                <a:srgbClr val="222222"/>
              </a:solidFill>
            </a:endParaRPr>
          </a:p>
          <a:p>
            <a:pPr algn="just"/>
            <a:endParaRPr lang="en-GB" sz="2000" dirty="0">
              <a:solidFill>
                <a:srgbClr val="222222"/>
              </a:solidFill>
            </a:endParaRPr>
          </a:p>
          <a:p>
            <a:pPr algn="just"/>
            <a:r>
              <a:rPr lang="en-GB" sz="2000" dirty="0">
                <a:solidFill>
                  <a:srgbClr val="222222"/>
                </a:solidFill>
              </a:rPr>
              <a:t>The development team in Spiral-SDLC model starts with </a:t>
            </a:r>
            <a:r>
              <a:rPr lang="en-GB" sz="2000" b="1" dirty="0">
                <a:solidFill>
                  <a:srgbClr val="222222"/>
                </a:solidFill>
              </a:rPr>
              <a:t>a small set </a:t>
            </a:r>
            <a:r>
              <a:rPr lang="en-GB" sz="2000" dirty="0">
                <a:solidFill>
                  <a:srgbClr val="222222"/>
                </a:solidFill>
              </a:rPr>
              <a:t>of requirement and goes through each development phase for those set of requirements. </a:t>
            </a:r>
            <a:endParaRPr lang="en-GB" sz="2000" dirty="0" smtClean="0">
              <a:solidFill>
                <a:srgbClr val="222222"/>
              </a:solidFill>
            </a:endParaRPr>
          </a:p>
          <a:p>
            <a:pPr algn="just"/>
            <a:endParaRPr lang="en-GB" sz="2000" dirty="0">
              <a:solidFill>
                <a:srgbClr val="222222"/>
              </a:solidFill>
            </a:endParaRPr>
          </a:p>
          <a:p>
            <a:pPr algn="just"/>
            <a:r>
              <a:rPr lang="en-GB" sz="2000" dirty="0" smtClean="0">
                <a:solidFill>
                  <a:srgbClr val="222222"/>
                </a:solidFill>
              </a:rPr>
              <a:t>The </a:t>
            </a:r>
            <a:r>
              <a:rPr lang="en-GB" sz="2000" dirty="0">
                <a:solidFill>
                  <a:srgbClr val="222222"/>
                </a:solidFill>
              </a:rPr>
              <a:t>software engineering team </a:t>
            </a:r>
            <a:r>
              <a:rPr lang="en-GB" sz="2000" b="1" dirty="0">
                <a:solidFill>
                  <a:srgbClr val="222222"/>
                </a:solidFill>
              </a:rPr>
              <a:t>adds functionality </a:t>
            </a:r>
            <a:r>
              <a:rPr lang="en-GB" sz="2000" dirty="0">
                <a:solidFill>
                  <a:srgbClr val="222222"/>
                </a:solidFill>
              </a:rPr>
              <a:t>for the additional requirement in </a:t>
            </a:r>
            <a:r>
              <a:rPr lang="en-GB" sz="2000" b="1" dirty="0">
                <a:solidFill>
                  <a:srgbClr val="222222"/>
                </a:solidFill>
              </a:rPr>
              <a:t>every-increasing spirals </a:t>
            </a:r>
            <a:r>
              <a:rPr lang="en-GB" sz="2000" dirty="0">
                <a:solidFill>
                  <a:srgbClr val="222222"/>
                </a:solidFill>
              </a:rPr>
              <a:t>until the application is ready for the production phase.</a:t>
            </a:r>
            <a:endParaRPr lang="en-GB" sz="2000" b="0" i="0" dirty="0">
              <a:solidFill>
                <a:srgbClr val="222222"/>
              </a:solidFill>
              <a:effectLst/>
            </a:endParaRPr>
          </a:p>
        </p:txBody>
      </p:sp>
    </p:spTree>
    <p:extLst>
      <p:ext uri="{BB962C8B-B14F-4D97-AF65-F5344CB8AC3E}">
        <p14:creationId xmlns:p14="http://schemas.microsoft.com/office/powerpoint/2010/main" val="17245066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Spiral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pic>
        <p:nvPicPr>
          <p:cNvPr id="5" name="Picture 4"/>
          <p:cNvPicPr>
            <a:picLocks noChangeAspect="1"/>
          </p:cNvPicPr>
          <p:nvPr/>
        </p:nvPicPr>
        <p:blipFill>
          <a:blip r:embed="rId2"/>
          <a:stretch>
            <a:fillRect/>
          </a:stretch>
        </p:blipFill>
        <p:spPr>
          <a:xfrm>
            <a:off x="162360" y="609314"/>
            <a:ext cx="8819281" cy="5876161"/>
          </a:xfrm>
          <a:prstGeom prst="rect">
            <a:avLst/>
          </a:prstGeom>
        </p:spPr>
      </p:pic>
    </p:spTree>
    <p:extLst>
      <p:ext uri="{BB962C8B-B14F-4D97-AF65-F5344CB8AC3E}">
        <p14:creationId xmlns:p14="http://schemas.microsoft.com/office/powerpoint/2010/main" val="9459970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Spiral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pic>
        <p:nvPicPr>
          <p:cNvPr id="1026" name="Picture 2" descr="Spira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56036"/>
            <a:ext cx="6934200" cy="6045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81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Spiral </a:t>
            </a:r>
            <a:r>
              <a:rPr lang="en-US" sz="3000" b="1" dirty="0" smtClean="0">
                <a:latin typeface="Times New Roman" panose="02020603050405020304" pitchFamily="18" charset="0"/>
                <a:cs typeface="Times New Roman" panose="02020603050405020304" pitchFamily="18" charset="0"/>
              </a:rPr>
              <a:t>Model Sectors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9525" y="594633"/>
            <a:ext cx="8998519"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Spiral Model Sectors</a:t>
            </a:r>
          </a:p>
        </p:txBody>
      </p:sp>
      <p:sp>
        <p:nvSpPr>
          <p:cNvPr id="4" name="Rectangle 3"/>
          <p:cNvSpPr/>
          <p:nvPr/>
        </p:nvSpPr>
        <p:spPr>
          <a:xfrm>
            <a:off x="250643" y="1289916"/>
            <a:ext cx="8588829" cy="3970318"/>
          </a:xfrm>
          <a:prstGeom prst="rect">
            <a:avLst/>
          </a:prstGeom>
        </p:spPr>
        <p:txBody>
          <a:bodyPr wrap="square">
            <a:spAutoFit/>
          </a:bodyPr>
          <a:lstStyle/>
          <a:p>
            <a:pPr>
              <a:lnSpc>
                <a:spcPct val="90000"/>
              </a:lnSpc>
            </a:pPr>
            <a:r>
              <a:rPr lang="en-GB" altLang="zh-TW" sz="2000" b="1" dirty="0" smtClean="0"/>
              <a:t>Objective setting</a:t>
            </a:r>
          </a:p>
          <a:p>
            <a:pPr lvl="1">
              <a:lnSpc>
                <a:spcPct val="90000"/>
              </a:lnSpc>
            </a:pPr>
            <a:r>
              <a:rPr lang="en-GB" altLang="zh-TW" sz="2000" dirty="0" smtClean="0"/>
              <a:t>Specific objectives for the phase are identified.</a:t>
            </a:r>
          </a:p>
          <a:p>
            <a:pPr lvl="1">
              <a:lnSpc>
                <a:spcPct val="90000"/>
              </a:lnSpc>
            </a:pPr>
            <a:endParaRPr lang="en-GB" altLang="zh-TW" sz="2000" dirty="0" smtClean="0"/>
          </a:p>
          <a:p>
            <a:pPr>
              <a:lnSpc>
                <a:spcPct val="90000"/>
              </a:lnSpc>
            </a:pPr>
            <a:r>
              <a:rPr lang="en-GB" altLang="zh-TW" sz="2000" b="1" dirty="0" smtClean="0"/>
              <a:t>Risk assessment and reduction</a:t>
            </a:r>
          </a:p>
          <a:p>
            <a:pPr lvl="1">
              <a:lnSpc>
                <a:spcPct val="90000"/>
              </a:lnSpc>
            </a:pPr>
            <a:r>
              <a:rPr lang="en-GB" altLang="zh-TW" sz="2000" dirty="0" smtClean="0"/>
              <a:t>Risks are assessed and activities put in place to reduce the key risks.</a:t>
            </a:r>
          </a:p>
          <a:p>
            <a:pPr lvl="1">
              <a:lnSpc>
                <a:spcPct val="90000"/>
              </a:lnSpc>
            </a:pPr>
            <a:endParaRPr lang="en-GB" altLang="zh-TW" sz="2000" dirty="0" smtClean="0"/>
          </a:p>
          <a:p>
            <a:pPr>
              <a:lnSpc>
                <a:spcPct val="90000"/>
              </a:lnSpc>
            </a:pPr>
            <a:r>
              <a:rPr lang="en-GB" altLang="zh-TW" sz="2000" b="1" dirty="0" smtClean="0"/>
              <a:t>Development and validation</a:t>
            </a:r>
          </a:p>
          <a:p>
            <a:pPr lvl="1">
              <a:lnSpc>
                <a:spcPct val="90000"/>
              </a:lnSpc>
            </a:pPr>
            <a:r>
              <a:rPr lang="en-GB" altLang="zh-TW" sz="2000" dirty="0" smtClean="0"/>
              <a:t>A development model for the system is chosen  which can be any of the generic models.</a:t>
            </a:r>
          </a:p>
          <a:p>
            <a:pPr lvl="1">
              <a:lnSpc>
                <a:spcPct val="90000"/>
              </a:lnSpc>
            </a:pPr>
            <a:endParaRPr lang="en-GB" altLang="zh-TW" sz="2000" dirty="0" smtClean="0"/>
          </a:p>
          <a:p>
            <a:pPr>
              <a:lnSpc>
                <a:spcPct val="90000"/>
              </a:lnSpc>
            </a:pPr>
            <a:r>
              <a:rPr lang="en-GB" altLang="zh-TW" sz="2000" b="1" dirty="0" smtClean="0"/>
              <a:t>Planning</a:t>
            </a:r>
          </a:p>
          <a:p>
            <a:pPr lvl="1">
              <a:lnSpc>
                <a:spcPct val="90000"/>
              </a:lnSpc>
            </a:pPr>
            <a:r>
              <a:rPr lang="en-GB" altLang="zh-TW" sz="2000" dirty="0" smtClean="0"/>
              <a:t>The project is reviewed and the next phase of the spiral is planned.</a:t>
            </a:r>
          </a:p>
          <a:p>
            <a:pPr lvl="1">
              <a:lnSpc>
                <a:spcPct val="90000"/>
              </a:lnSpc>
            </a:pPr>
            <a:endParaRPr lang="en-GB" altLang="zh-TW" sz="2000" dirty="0" smtClean="0"/>
          </a:p>
          <a:p>
            <a:pPr lvl="1">
              <a:lnSpc>
                <a:spcPct val="90000"/>
              </a:lnSpc>
            </a:pPr>
            <a:endParaRPr lang="en-GB" altLang="zh-TW" sz="2000" dirty="0"/>
          </a:p>
        </p:txBody>
      </p:sp>
      <p:sp>
        <p:nvSpPr>
          <p:cNvPr id="5" name="Rectangle 4"/>
          <p:cNvSpPr/>
          <p:nvPr/>
        </p:nvSpPr>
        <p:spPr>
          <a:xfrm>
            <a:off x="2143124" y="6198952"/>
            <a:ext cx="6162675" cy="523220"/>
          </a:xfrm>
          <a:prstGeom prst="rect">
            <a:avLst/>
          </a:prstGeom>
        </p:spPr>
        <p:txBody>
          <a:bodyPr wrap="square">
            <a:spAutoFit/>
          </a:bodyPr>
          <a:lstStyle/>
          <a:p>
            <a:r>
              <a:rPr lang="en-GB" sz="1400" dirty="0">
                <a:hlinkClick r:id="rId2"/>
              </a:rPr>
              <a:t>https://</a:t>
            </a:r>
            <a:r>
              <a:rPr lang="en-GB" sz="1400" dirty="0" smtClean="0">
                <a:hlinkClick r:id="rId2"/>
              </a:rPr>
              <a:t>www.javatpoint.com/software-engineering-spiral-model</a:t>
            </a:r>
            <a:endParaRPr lang="en-GB" sz="1400" dirty="0" smtClean="0"/>
          </a:p>
          <a:p>
            <a:r>
              <a:rPr lang="en-GB" sz="1400" dirty="0">
                <a:hlinkClick r:id="rId3"/>
              </a:rPr>
              <a:t>https://www.geeksforgeeks.org/software-engineering-spiral-model/</a:t>
            </a:r>
            <a:endParaRPr lang="en-GB" sz="1400" dirty="0"/>
          </a:p>
        </p:txBody>
      </p:sp>
    </p:spTree>
    <p:extLst>
      <p:ext uri="{BB962C8B-B14F-4D97-AF65-F5344CB8AC3E}">
        <p14:creationId xmlns:p14="http://schemas.microsoft.com/office/powerpoint/2010/main" val="17546531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Spiral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4" name="Rectangle 3"/>
          <p:cNvSpPr/>
          <p:nvPr/>
        </p:nvSpPr>
        <p:spPr>
          <a:xfrm>
            <a:off x="228600" y="762000"/>
            <a:ext cx="8610600" cy="923330"/>
          </a:xfrm>
          <a:prstGeom prst="rect">
            <a:avLst/>
          </a:prstGeom>
        </p:spPr>
        <p:txBody>
          <a:bodyPr wrap="square">
            <a:spAutoFit/>
          </a:bodyPr>
          <a:lstStyle/>
          <a:p>
            <a:r>
              <a:rPr lang="en-GB" dirty="0">
                <a:solidFill>
                  <a:srgbClr val="000000"/>
                </a:solidFill>
                <a:latin typeface="verdana" panose="020B0604030504040204" pitchFamily="34" charset="0"/>
              </a:rPr>
              <a:t>In the spiral model, the software is developed in the small modules. Suppose we have the application </a:t>
            </a:r>
            <a:r>
              <a:rPr lang="en-GB" b="1" dirty="0">
                <a:solidFill>
                  <a:schemeClr val="accent6">
                    <a:lumMod val="75000"/>
                  </a:schemeClr>
                </a:solidFill>
                <a:latin typeface="verdana" panose="020B0604030504040204" pitchFamily="34" charset="0"/>
              </a:rPr>
              <a:t>A</a:t>
            </a:r>
            <a:r>
              <a:rPr lang="en-GB" dirty="0">
                <a:solidFill>
                  <a:srgbClr val="000000"/>
                </a:solidFill>
                <a:latin typeface="verdana" panose="020B0604030504040204" pitchFamily="34" charset="0"/>
              </a:rPr>
              <a:t> and this A application is created with the help of different models as </a:t>
            </a:r>
            <a:r>
              <a:rPr lang="en-GB" b="1" dirty="0">
                <a:solidFill>
                  <a:srgbClr val="339933"/>
                </a:solidFill>
                <a:latin typeface="verdana" panose="020B0604030504040204" pitchFamily="34" charset="0"/>
              </a:rPr>
              <a:t>P, Q, R.</a:t>
            </a:r>
            <a:endParaRPr lang="en-GB" b="1" dirty="0">
              <a:solidFill>
                <a:srgbClr val="339933"/>
              </a:solidFill>
            </a:endParaRPr>
          </a:p>
        </p:txBody>
      </p:sp>
      <p:pic>
        <p:nvPicPr>
          <p:cNvPr id="2050" name="Picture 2" descr="Spira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4" y="1642356"/>
            <a:ext cx="5680075" cy="497574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086475" y="1996131"/>
            <a:ext cx="3057525" cy="3970318"/>
          </a:xfrm>
          <a:prstGeom prst="rect">
            <a:avLst/>
          </a:prstGeom>
        </p:spPr>
        <p:txBody>
          <a:bodyPr wrap="square">
            <a:spAutoFit/>
          </a:bodyPr>
          <a:lstStyle/>
          <a:p>
            <a:r>
              <a:rPr lang="en-GB" b="1" dirty="0">
                <a:solidFill>
                  <a:srgbClr val="000000"/>
                </a:solidFill>
                <a:latin typeface="verdana" panose="020B0604030504040204" pitchFamily="34" charset="0"/>
              </a:rPr>
              <a:t>In the above image,</a:t>
            </a:r>
            <a:endParaRPr lang="en-GB" dirty="0">
              <a:solidFill>
                <a:srgbClr val="000000"/>
              </a:solidFill>
              <a:latin typeface="verdana" panose="020B0604030504040204" pitchFamily="34" charset="0"/>
            </a:endParaRPr>
          </a:p>
          <a:p>
            <a:r>
              <a:rPr lang="en-GB" b="1" dirty="0">
                <a:solidFill>
                  <a:srgbClr val="000000"/>
                </a:solidFill>
                <a:latin typeface="verdana" panose="020B0604030504040204" pitchFamily="34" charset="0"/>
              </a:rPr>
              <a:t>RP:</a:t>
            </a:r>
            <a:r>
              <a:rPr lang="en-GB" dirty="0">
                <a:solidFill>
                  <a:srgbClr val="000000"/>
                </a:solidFill>
                <a:latin typeface="verdana" panose="020B0604030504040204" pitchFamily="34" charset="0"/>
              </a:rPr>
              <a:t> the requirement analysis of module P, similarly with RQ, RR</a:t>
            </a:r>
            <a:r>
              <a:rPr lang="en-GB" dirty="0" smtClean="0">
                <a:solidFill>
                  <a:srgbClr val="000000"/>
                </a:solidFill>
                <a:latin typeface="verdana" panose="020B0604030504040204" pitchFamily="34" charset="0"/>
              </a:rPr>
              <a:t>.</a:t>
            </a:r>
          </a:p>
          <a:p>
            <a:endParaRPr lang="en-GB" dirty="0">
              <a:solidFill>
                <a:srgbClr val="000000"/>
              </a:solidFill>
              <a:latin typeface="verdana" panose="020B0604030504040204" pitchFamily="34" charset="0"/>
            </a:endParaRPr>
          </a:p>
          <a:p>
            <a:r>
              <a:rPr lang="en-GB" b="1" dirty="0">
                <a:solidFill>
                  <a:srgbClr val="000000"/>
                </a:solidFill>
                <a:latin typeface="verdana" panose="020B0604030504040204" pitchFamily="34" charset="0"/>
              </a:rPr>
              <a:t>DP:</a:t>
            </a:r>
            <a:r>
              <a:rPr lang="en-GB" dirty="0">
                <a:solidFill>
                  <a:srgbClr val="000000"/>
                </a:solidFill>
                <a:latin typeface="verdana" panose="020B0604030504040204" pitchFamily="34" charset="0"/>
              </a:rPr>
              <a:t> Design of module P, and similarly with DQ, DR</a:t>
            </a:r>
            <a:r>
              <a:rPr lang="en-GB" dirty="0" smtClean="0">
                <a:solidFill>
                  <a:srgbClr val="000000"/>
                </a:solidFill>
                <a:latin typeface="verdana" panose="020B0604030504040204" pitchFamily="34" charset="0"/>
              </a:rPr>
              <a:t>.</a:t>
            </a:r>
          </a:p>
          <a:p>
            <a:endParaRPr lang="en-GB" dirty="0">
              <a:solidFill>
                <a:srgbClr val="000000"/>
              </a:solidFill>
              <a:latin typeface="verdana" panose="020B0604030504040204" pitchFamily="34" charset="0"/>
            </a:endParaRPr>
          </a:p>
          <a:p>
            <a:r>
              <a:rPr lang="en-GB" b="1" dirty="0">
                <a:solidFill>
                  <a:srgbClr val="000000"/>
                </a:solidFill>
                <a:latin typeface="verdana" panose="020B0604030504040204" pitchFamily="34" charset="0"/>
              </a:rPr>
              <a:t>CP:</a:t>
            </a:r>
            <a:r>
              <a:rPr lang="en-GB" dirty="0">
                <a:solidFill>
                  <a:srgbClr val="000000"/>
                </a:solidFill>
                <a:latin typeface="verdana" panose="020B0604030504040204" pitchFamily="34" charset="0"/>
              </a:rPr>
              <a:t> Coding of module P, and similarly CQ, CR</a:t>
            </a:r>
            <a:r>
              <a:rPr lang="en-GB" dirty="0" smtClean="0">
                <a:solidFill>
                  <a:srgbClr val="000000"/>
                </a:solidFill>
                <a:latin typeface="verdana" panose="020B0604030504040204" pitchFamily="34" charset="0"/>
              </a:rPr>
              <a:t>.</a:t>
            </a:r>
          </a:p>
          <a:p>
            <a:endParaRPr lang="en-GB" dirty="0">
              <a:solidFill>
                <a:srgbClr val="000000"/>
              </a:solidFill>
              <a:latin typeface="verdana" panose="020B0604030504040204" pitchFamily="34" charset="0"/>
            </a:endParaRPr>
          </a:p>
          <a:p>
            <a:r>
              <a:rPr lang="en-GB" b="1" dirty="0">
                <a:solidFill>
                  <a:srgbClr val="000000"/>
                </a:solidFill>
                <a:latin typeface="verdana" panose="020B0604030504040204" pitchFamily="34" charset="0"/>
              </a:rPr>
              <a:t>TP:</a:t>
            </a:r>
            <a:r>
              <a:rPr lang="en-GB" dirty="0">
                <a:solidFill>
                  <a:srgbClr val="000000"/>
                </a:solidFill>
                <a:latin typeface="verdana" panose="020B0604030504040204" pitchFamily="34" charset="0"/>
              </a:rPr>
              <a:t> Testing of module P, and similarly TQ, TR.</a:t>
            </a:r>
            <a:endParaRPr lang="en-GB"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8162920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Spiral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4" name="Rectangle 3"/>
          <p:cNvSpPr/>
          <p:nvPr/>
        </p:nvSpPr>
        <p:spPr>
          <a:xfrm>
            <a:off x="228600" y="762000"/>
            <a:ext cx="8610600" cy="1015663"/>
          </a:xfrm>
          <a:prstGeom prst="rect">
            <a:avLst/>
          </a:prstGeom>
        </p:spPr>
        <p:txBody>
          <a:bodyPr wrap="square">
            <a:spAutoFit/>
          </a:bodyPr>
          <a:lstStyle/>
          <a:p>
            <a:r>
              <a:rPr lang="en-GB" sz="2000" dirty="0"/>
              <a:t>In the spiral model, we can perform two types of changes, which are as follows:</a:t>
            </a:r>
          </a:p>
          <a:p>
            <a:r>
              <a:rPr lang="en-GB" sz="2000" dirty="0">
                <a:solidFill>
                  <a:srgbClr val="339933"/>
                </a:solidFill>
              </a:rPr>
              <a:t>Major changes</a:t>
            </a:r>
          </a:p>
          <a:p>
            <a:r>
              <a:rPr lang="en-GB" sz="2000" dirty="0">
                <a:solidFill>
                  <a:srgbClr val="339933"/>
                </a:solidFill>
              </a:rPr>
              <a:t>Minor changes</a:t>
            </a:r>
          </a:p>
        </p:txBody>
      </p:sp>
      <p:pic>
        <p:nvPicPr>
          <p:cNvPr id="3074" name="Picture 2" descr="Spira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90309"/>
            <a:ext cx="5946775" cy="528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8629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Spiral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pic>
        <p:nvPicPr>
          <p:cNvPr id="4098" name="Picture 2" descr="Spira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794496"/>
            <a:ext cx="5959955" cy="5530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154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Software Development Life Cycle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3142" y="1626836"/>
            <a:ext cx="9040858" cy="1295400"/>
          </a:xfrm>
          <a:prstGeom prst="rect">
            <a:avLst/>
          </a:prstGeom>
        </p:spPr>
      </p:pic>
      <p:sp>
        <p:nvSpPr>
          <p:cNvPr id="5" name="Rectangle 4"/>
          <p:cNvSpPr/>
          <p:nvPr/>
        </p:nvSpPr>
        <p:spPr>
          <a:xfrm>
            <a:off x="152400" y="822306"/>
            <a:ext cx="7086600" cy="1384995"/>
          </a:xfrm>
          <a:prstGeom prst="rect">
            <a:avLst/>
          </a:prstGeom>
        </p:spPr>
        <p:txBody>
          <a:bodyPr wrap="square">
            <a:spAutoFit/>
          </a:bodyPr>
          <a:lstStyle/>
          <a:p>
            <a:r>
              <a:rPr lang="en-US" b="1" dirty="0"/>
              <a:t>SDLC Phases</a:t>
            </a:r>
          </a:p>
          <a:p>
            <a:r>
              <a:rPr lang="en-US" dirty="0"/>
              <a:t>The entire SDLC process divided into the following stages</a:t>
            </a:r>
            <a:r>
              <a:rPr lang="en-US" dirty="0" smtClean="0"/>
              <a:t>:</a:t>
            </a:r>
          </a:p>
          <a:p>
            <a:pPr>
              <a:lnSpc>
                <a:spcPct val="150000"/>
              </a:lnSpc>
            </a:pPr>
            <a:endParaRPr lang="en-US" sz="2000" dirty="0"/>
          </a:p>
          <a:p>
            <a:r>
              <a:rPr lang="en-US" dirty="0" smtClean="0"/>
              <a:t> </a:t>
            </a:r>
            <a:endParaRPr lang="en-US" dirty="0"/>
          </a:p>
        </p:txBody>
      </p:sp>
      <p:sp>
        <p:nvSpPr>
          <p:cNvPr id="6" name="Rectangle 5"/>
          <p:cNvSpPr/>
          <p:nvPr/>
        </p:nvSpPr>
        <p:spPr>
          <a:xfrm>
            <a:off x="381000" y="3184930"/>
            <a:ext cx="4572000" cy="3000821"/>
          </a:xfrm>
          <a:prstGeom prst="rect">
            <a:avLst/>
          </a:prstGeom>
        </p:spPr>
        <p:txBody>
          <a:bodyPr>
            <a:spAutoFit/>
          </a:bodyPr>
          <a:lstStyle/>
          <a:p>
            <a:pPr>
              <a:lnSpc>
                <a:spcPct val="150000"/>
              </a:lnSpc>
            </a:pPr>
            <a:r>
              <a:rPr lang="en-US" b="1" dirty="0"/>
              <a:t>Phase 1: Requirement collection and analysis</a:t>
            </a:r>
          </a:p>
          <a:p>
            <a:pPr>
              <a:lnSpc>
                <a:spcPct val="150000"/>
              </a:lnSpc>
            </a:pPr>
            <a:r>
              <a:rPr lang="en-US" b="1" dirty="0"/>
              <a:t>Phase 2: Feasibility study</a:t>
            </a:r>
          </a:p>
          <a:p>
            <a:pPr>
              <a:lnSpc>
                <a:spcPct val="150000"/>
              </a:lnSpc>
            </a:pPr>
            <a:r>
              <a:rPr lang="en-US" b="1" dirty="0"/>
              <a:t>Phase 3: Design</a:t>
            </a:r>
          </a:p>
          <a:p>
            <a:pPr>
              <a:lnSpc>
                <a:spcPct val="150000"/>
              </a:lnSpc>
            </a:pPr>
            <a:r>
              <a:rPr lang="en-US" b="1" dirty="0"/>
              <a:t>Phase 4: Coding</a:t>
            </a:r>
          </a:p>
          <a:p>
            <a:pPr>
              <a:lnSpc>
                <a:spcPct val="150000"/>
              </a:lnSpc>
            </a:pPr>
            <a:r>
              <a:rPr lang="en-US" b="1" dirty="0"/>
              <a:t>Phase 5: Testing</a:t>
            </a:r>
          </a:p>
          <a:p>
            <a:pPr>
              <a:lnSpc>
                <a:spcPct val="150000"/>
              </a:lnSpc>
            </a:pPr>
            <a:r>
              <a:rPr lang="en-US" b="1" dirty="0"/>
              <a:t>Phase 6: Installation/Deployment</a:t>
            </a:r>
          </a:p>
          <a:p>
            <a:pPr>
              <a:lnSpc>
                <a:spcPct val="150000"/>
              </a:lnSpc>
            </a:pPr>
            <a:r>
              <a:rPr lang="en-US" b="1" dirty="0"/>
              <a:t>Phase 7: Maintenance</a:t>
            </a:r>
          </a:p>
        </p:txBody>
      </p:sp>
    </p:spTree>
    <p:extLst>
      <p:ext uri="{BB962C8B-B14F-4D97-AF65-F5344CB8AC3E}">
        <p14:creationId xmlns:p14="http://schemas.microsoft.com/office/powerpoint/2010/main" val="537478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Spiral </a:t>
            </a:r>
            <a:r>
              <a:rPr lang="en-US" sz="3000" b="1" dirty="0" smtClean="0">
                <a:latin typeface="Times New Roman" panose="02020603050405020304" pitchFamily="18" charset="0"/>
                <a:cs typeface="Times New Roman" panose="02020603050405020304" pitchFamily="18" charset="0"/>
              </a:rPr>
              <a:t>Model Sectors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50643" y="452091"/>
            <a:ext cx="8588829" cy="4678204"/>
          </a:xfrm>
          <a:prstGeom prst="rect">
            <a:avLst/>
          </a:prstGeom>
        </p:spPr>
        <p:txBody>
          <a:bodyPr wrap="square">
            <a:spAutoFit/>
          </a:bodyPr>
          <a:lstStyle/>
          <a:p>
            <a:pPr lvl="1">
              <a:lnSpc>
                <a:spcPct val="90000"/>
              </a:lnSpc>
            </a:pPr>
            <a:endParaRPr lang="en-GB" altLang="zh-TW" sz="2000" dirty="0" smtClean="0"/>
          </a:p>
          <a:p>
            <a:pPr algn="just"/>
            <a:r>
              <a:rPr lang="en-US" sz="2000" b="1" dirty="0" smtClean="0"/>
              <a:t>Why Spiral Model is called Meta Model ?</a:t>
            </a:r>
          </a:p>
          <a:p>
            <a:pPr algn="just"/>
            <a:endParaRPr lang="en-US" sz="2000" dirty="0" smtClean="0"/>
          </a:p>
          <a:p>
            <a:pPr algn="just"/>
            <a:r>
              <a:rPr lang="en-GB" sz="2000" dirty="0"/>
              <a:t>The Spiral model can be viewed as a Meta-model since it subsumes all the initial models. </a:t>
            </a:r>
            <a:endParaRPr lang="en-GB" sz="2000" dirty="0" smtClean="0"/>
          </a:p>
          <a:p>
            <a:pPr algn="just"/>
            <a:endParaRPr lang="en-GB" sz="2000" dirty="0"/>
          </a:p>
          <a:p>
            <a:pPr algn="just"/>
            <a:r>
              <a:rPr lang="en-GB" sz="2000" dirty="0" smtClean="0"/>
              <a:t>For </a:t>
            </a:r>
            <a:r>
              <a:rPr lang="en-GB" sz="2000" dirty="0"/>
              <a:t>example, a single loop spiral represents the </a:t>
            </a:r>
            <a:r>
              <a:rPr lang="en-GB" sz="2000" b="1" dirty="0"/>
              <a:t>waterfall model</a:t>
            </a:r>
            <a:r>
              <a:rPr lang="en-GB" sz="2000" dirty="0"/>
              <a:t>. The Spiral model uses a </a:t>
            </a:r>
            <a:r>
              <a:rPr lang="en-GB" sz="2000" b="1" dirty="0"/>
              <a:t>prototyping approach </a:t>
            </a:r>
            <a:r>
              <a:rPr lang="en-GB" sz="2000" dirty="0"/>
              <a:t>by first building a prototype before embarking on the actual product development effort. Also, Spiral model can be considered as </a:t>
            </a:r>
            <a:r>
              <a:rPr lang="en-GB" sz="2000" b="1" dirty="0"/>
              <a:t>supporting the evolutionary model</a:t>
            </a:r>
            <a:r>
              <a:rPr lang="en-GB" sz="2000" dirty="0"/>
              <a:t>-the iterations along the spiral model can be considered as the evolutionary levels through which the complete system is built. This enables the developer to understand and resolve the risks at each evolutionary level (i.e. iteration along the spiral). The spiral model uses prototyping as a risk reduction mechanism and also retains the systematic step wise approach of the waterfall model.</a:t>
            </a:r>
            <a:endParaRPr lang="en-GB" altLang="zh-TW" sz="2000" dirty="0"/>
          </a:p>
        </p:txBody>
      </p:sp>
    </p:spTree>
    <p:extLst>
      <p:ext uri="{BB962C8B-B14F-4D97-AF65-F5344CB8AC3E}">
        <p14:creationId xmlns:p14="http://schemas.microsoft.com/office/powerpoint/2010/main" val="26701428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Spiral </a:t>
            </a:r>
            <a:r>
              <a:rPr lang="en-US" sz="3000" b="1" dirty="0" smtClean="0">
                <a:latin typeface="Times New Roman" panose="02020603050405020304" pitchFamily="18" charset="0"/>
                <a:cs typeface="Times New Roman" panose="02020603050405020304" pitchFamily="18" charset="0"/>
              </a:rPr>
              <a:t>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4" name="Rectangle 3"/>
          <p:cNvSpPr/>
          <p:nvPr/>
        </p:nvSpPr>
        <p:spPr>
          <a:xfrm>
            <a:off x="250643" y="864799"/>
            <a:ext cx="8588829" cy="5386090"/>
          </a:xfrm>
          <a:prstGeom prst="rect">
            <a:avLst/>
          </a:prstGeom>
        </p:spPr>
        <p:txBody>
          <a:bodyPr wrap="square">
            <a:spAutoFit/>
          </a:bodyPr>
          <a:lstStyle/>
          <a:p>
            <a:r>
              <a:rPr lang="en-US" sz="2000" b="1" dirty="0"/>
              <a:t>When to use Spiral Model?</a:t>
            </a:r>
          </a:p>
          <a:p>
            <a:pPr marL="800100" lvl="1" indent="-342900">
              <a:buFont typeface="Wingdings" panose="05000000000000000000" pitchFamily="2" charset="2"/>
              <a:buChar char="v"/>
            </a:pPr>
            <a:r>
              <a:rPr lang="en-US" sz="2000" dirty="0" smtClean="0"/>
              <a:t>When deliverance is required to be </a:t>
            </a:r>
            <a:r>
              <a:rPr lang="en-US" sz="2000" b="1" dirty="0" smtClean="0">
                <a:solidFill>
                  <a:srgbClr val="339933"/>
                </a:solidFill>
              </a:rPr>
              <a:t>frequent</a:t>
            </a:r>
            <a:r>
              <a:rPr lang="en-US" sz="2000" dirty="0" smtClean="0"/>
              <a:t>.</a:t>
            </a:r>
          </a:p>
          <a:p>
            <a:pPr marL="800100" lvl="1" indent="-342900">
              <a:buFont typeface="Wingdings" panose="05000000000000000000" pitchFamily="2" charset="2"/>
              <a:buChar char="v"/>
            </a:pPr>
            <a:r>
              <a:rPr lang="en-US" sz="2000" dirty="0" smtClean="0"/>
              <a:t>When </a:t>
            </a:r>
            <a:r>
              <a:rPr lang="en-US" sz="2000" dirty="0"/>
              <a:t>the project is </a:t>
            </a:r>
            <a:r>
              <a:rPr lang="en-US" sz="2000" b="1" dirty="0">
                <a:solidFill>
                  <a:srgbClr val="339933"/>
                </a:solidFill>
              </a:rPr>
              <a:t>large</a:t>
            </a:r>
          </a:p>
          <a:p>
            <a:pPr marL="800100" lvl="1" indent="-342900">
              <a:buFont typeface="Wingdings" panose="05000000000000000000" pitchFamily="2" charset="2"/>
              <a:buChar char="v"/>
            </a:pPr>
            <a:r>
              <a:rPr lang="en-US" sz="2000" dirty="0"/>
              <a:t>When requirements are </a:t>
            </a:r>
            <a:r>
              <a:rPr lang="en-US" sz="2000" dirty="0">
                <a:solidFill>
                  <a:srgbClr val="339933"/>
                </a:solidFill>
              </a:rPr>
              <a:t>unclear and complex</a:t>
            </a:r>
          </a:p>
          <a:p>
            <a:pPr marL="800100" lvl="1" indent="-342900">
              <a:buFont typeface="Wingdings" panose="05000000000000000000" pitchFamily="2" charset="2"/>
              <a:buChar char="v"/>
            </a:pPr>
            <a:r>
              <a:rPr lang="en-US" sz="2000" dirty="0"/>
              <a:t>When changes may require at any time</a:t>
            </a:r>
          </a:p>
          <a:p>
            <a:pPr marL="800100" lvl="1" indent="-342900">
              <a:buFont typeface="Wingdings" panose="05000000000000000000" pitchFamily="2" charset="2"/>
              <a:buChar char="v"/>
            </a:pPr>
            <a:r>
              <a:rPr lang="en-US" sz="2000" dirty="0">
                <a:solidFill>
                  <a:srgbClr val="339933"/>
                </a:solidFill>
              </a:rPr>
              <a:t>Large and high </a:t>
            </a:r>
            <a:r>
              <a:rPr lang="en-US" sz="2000" dirty="0"/>
              <a:t>budget </a:t>
            </a:r>
            <a:r>
              <a:rPr lang="en-US" sz="2000" dirty="0" smtClean="0"/>
              <a:t>projects</a:t>
            </a:r>
          </a:p>
          <a:p>
            <a:endParaRPr lang="en-US" sz="2000" dirty="0"/>
          </a:p>
          <a:p>
            <a:r>
              <a:rPr lang="en-US" sz="2000" b="1" dirty="0"/>
              <a:t>Advantages</a:t>
            </a:r>
          </a:p>
          <a:p>
            <a:pPr marL="800100" lvl="1" indent="-342900">
              <a:buFont typeface="Wingdings" panose="05000000000000000000" pitchFamily="2" charset="2"/>
              <a:buChar char="v"/>
            </a:pPr>
            <a:r>
              <a:rPr lang="en-US" dirty="0"/>
              <a:t>Risk </a:t>
            </a:r>
            <a:r>
              <a:rPr lang="en-US" dirty="0" smtClean="0"/>
              <a:t>Handling</a:t>
            </a:r>
          </a:p>
          <a:p>
            <a:pPr marL="800100" lvl="1" indent="-342900">
              <a:buFont typeface="Wingdings" panose="05000000000000000000" pitchFamily="2" charset="2"/>
              <a:buChar char="v"/>
            </a:pPr>
            <a:r>
              <a:rPr lang="en-US" dirty="0"/>
              <a:t>Good for large </a:t>
            </a:r>
            <a:r>
              <a:rPr lang="en-US" dirty="0" smtClean="0"/>
              <a:t>projects</a:t>
            </a:r>
          </a:p>
          <a:p>
            <a:pPr marL="800100" lvl="1" indent="-342900">
              <a:buFont typeface="Wingdings" panose="05000000000000000000" pitchFamily="2" charset="2"/>
              <a:buChar char="v"/>
            </a:pPr>
            <a:r>
              <a:rPr lang="en-US" dirty="0"/>
              <a:t>Flexibility in </a:t>
            </a:r>
            <a:r>
              <a:rPr lang="en-US" dirty="0" smtClean="0"/>
              <a:t>Requirements</a:t>
            </a:r>
          </a:p>
          <a:p>
            <a:pPr marL="800100" lvl="1" indent="-342900">
              <a:buFont typeface="Wingdings" panose="05000000000000000000" pitchFamily="2" charset="2"/>
              <a:buChar char="v"/>
            </a:pPr>
            <a:r>
              <a:rPr lang="en-US" dirty="0"/>
              <a:t>Customer </a:t>
            </a:r>
            <a:r>
              <a:rPr lang="en-US" dirty="0" smtClean="0"/>
              <a:t>Satisfaction</a:t>
            </a:r>
          </a:p>
          <a:p>
            <a:pPr marL="800100" lvl="1" indent="-342900">
              <a:buFont typeface="Wingdings" panose="05000000000000000000" pitchFamily="2" charset="2"/>
              <a:buChar char="v"/>
            </a:pPr>
            <a:endParaRPr lang="en-US" sz="2000" dirty="0"/>
          </a:p>
          <a:p>
            <a:r>
              <a:rPr lang="en-US" sz="2000" b="1" dirty="0"/>
              <a:t>Disadvantages</a:t>
            </a:r>
          </a:p>
          <a:p>
            <a:pPr marL="800100" lvl="1" indent="-342900">
              <a:buFont typeface="Wingdings" panose="05000000000000000000" pitchFamily="2" charset="2"/>
              <a:buChar char="v"/>
            </a:pPr>
            <a:r>
              <a:rPr lang="en-US" dirty="0" smtClean="0"/>
              <a:t>Complex</a:t>
            </a:r>
          </a:p>
          <a:p>
            <a:pPr marL="800100" lvl="1" indent="-342900">
              <a:buFont typeface="Wingdings" panose="05000000000000000000" pitchFamily="2" charset="2"/>
              <a:buChar char="v"/>
            </a:pPr>
            <a:r>
              <a:rPr lang="en-US" dirty="0" smtClean="0"/>
              <a:t>Expensive</a:t>
            </a:r>
          </a:p>
          <a:p>
            <a:pPr marL="800100" lvl="1" indent="-342900">
              <a:buFont typeface="Wingdings" panose="05000000000000000000" pitchFamily="2" charset="2"/>
              <a:buChar char="v"/>
            </a:pPr>
            <a:r>
              <a:rPr lang="en-US" dirty="0"/>
              <a:t>Too much dependable on Risk </a:t>
            </a:r>
            <a:r>
              <a:rPr lang="en-US" dirty="0" smtClean="0"/>
              <a:t>Analysis</a:t>
            </a:r>
          </a:p>
          <a:p>
            <a:pPr marL="800100" lvl="1" indent="-342900">
              <a:buFont typeface="Wingdings" panose="05000000000000000000" pitchFamily="2" charset="2"/>
              <a:buChar char="v"/>
            </a:pPr>
            <a:r>
              <a:rPr lang="en-US" dirty="0"/>
              <a:t>Difficulty in time management</a:t>
            </a:r>
            <a:endParaRPr lang="en-CA" altLang="en-US" sz="2000" dirty="0"/>
          </a:p>
        </p:txBody>
      </p:sp>
      <p:sp>
        <p:nvSpPr>
          <p:cNvPr id="5" name="TextBox 4"/>
          <p:cNvSpPr txBox="1"/>
          <p:nvPr/>
        </p:nvSpPr>
        <p:spPr>
          <a:xfrm>
            <a:off x="2484637" y="6426674"/>
            <a:ext cx="4177939" cy="276999"/>
          </a:xfrm>
          <a:prstGeom prst="rect">
            <a:avLst/>
          </a:prstGeom>
          <a:noFill/>
        </p:spPr>
        <p:txBody>
          <a:bodyPr wrap="none" rtlCol="0">
            <a:spAutoFit/>
          </a:bodyPr>
          <a:lstStyle/>
          <a:p>
            <a:r>
              <a:rPr lang="en-GB" sz="1200" dirty="0">
                <a:hlinkClick r:id="rId2"/>
              </a:rPr>
              <a:t>https://www.javatpoint.com/software-engineering-spiral-model</a:t>
            </a:r>
            <a:endParaRPr lang="en-GB" sz="1200" dirty="0"/>
          </a:p>
        </p:txBody>
      </p:sp>
    </p:spTree>
    <p:extLst>
      <p:ext uri="{BB962C8B-B14F-4D97-AF65-F5344CB8AC3E}">
        <p14:creationId xmlns:p14="http://schemas.microsoft.com/office/powerpoint/2010/main" val="4125223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A7BE2546-02E8-4889-90BF-2283B0D02777}" type="datetime5">
              <a:rPr lang="en-US" smtClean="0"/>
              <a:t>24-Jan-21</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32</a:t>
            </a:fld>
            <a:endParaRPr lang="en-US"/>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Software Development Life Cycle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5" name="Rectangle 4"/>
          <p:cNvSpPr/>
          <p:nvPr/>
        </p:nvSpPr>
        <p:spPr>
          <a:xfrm>
            <a:off x="115908" y="707290"/>
            <a:ext cx="8915400" cy="5632311"/>
          </a:xfrm>
          <a:prstGeom prst="rect">
            <a:avLst/>
          </a:prstGeom>
        </p:spPr>
        <p:txBody>
          <a:bodyPr wrap="square">
            <a:spAutoFit/>
          </a:bodyPr>
          <a:lstStyle/>
          <a:p>
            <a:r>
              <a:rPr lang="en-US" sz="2000" b="1" dirty="0"/>
              <a:t>Phase 2: Feasibility </a:t>
            </a:r>
            <a:r>
              <a:rPr lang="en-US" sz="2000" b="1" dirty="0" smtClean="0"/>
              <a:t>study</a:t>
            </a:r>
          </a:p>
          <a:p>
            <a:r>
              <a:rPr lang="en-US" sz="2000" dirty="0"/>
              <a:t>This process conducted with the help of </a:t>
            </a:r>
            <a:r>
              <a:rPr lang="en-US" sz="2000" b="1" dirty="0"/>
              <a:t>'Software Requirement Specification</a:t>
            </a:r>
            <a:r>
              <a:rPr lang="en-US" sz="2000" dirty="0"/>
              <a:t>' document also known as '</a:t>
            </a:r>
            <a:r>
              <a:rPr lang="en-US" sz="2000" b="1" dirty="0"/>
              <a:t>SRS</a:t>
            </a:r>
            <a:r>
              <a:rPr lang="en-US" sz="2000" dirty="0"/>
              <a:t>' document</a:t>
            </a:r>
            <a:r>
              <a:rPr lang="en-US" sz="2000" dirty="0" smtClean="0"/>
              <a:t>.</a:t>
            </a:r>
          </a:p>
          <a:p>
            <a:endParaRPr lang="en-US" sz="2000" b="1" dirty="0"/>
          </a:p>
          <a:p>
            <a:r>
              <a:rPr lang="en-US" sz="2000" b="1" dirty="0"/>
              <a:t>There are mainly five types of feasibilities checks: </a:t>
            </a:r>
            <a:endParaRPr lang="en-US" sz="2000" dirty="0"/>
          </a:p>
          <a:p>
            <a:pPr marL="342900" indent="-342900">
              <a:buFont typeface="+mj-lt"/>
              <a:buAutoNum type="arabicPeriod"/>
            </a:pPr>
            <a:r>
              <a:rPr lang="en-US" sz="2000" dirty="0" smtClean="0"/>
              <a:t>Economic</a:t>
            </a:r>
          </a:p>
          <a:p>
            <a:pPr marL="342900" indent="-342900">
              <a:buFont typeface="+mj-lt"/>
              <a:buAutoNum type="arabicPeriod"/>
            </a:pPr>
            <a:r>
              <a:rPr lang="en-US" sz="2000" dirty="0" smtClean="0"/>
              <a:t>Legal</a:t>
            </a:r>
          </a:p>
          <a:p>
            <a:pPr marL="342900" indent="-342900">
              <a:buFont typeface="+mj-lt"/>
              <a:buAutoNum type="arabicPeriod"/>
            </a:pPr>
            <a:r>
              <a:rPr lang="en-US" sz="2000" dirty="0" smtClean="0"/>
              <a:t>Operation feasibility</a:t>
            </a:r>
          </a:p>
          <a:p>
            <a:pPr marL="342900" indent="-342900">
              <a:buFont typeface="+mj-lt"/>
              <a:buAutoNum type="arabicPeriod"/>
            </a:pPr>
            <a:r>
              <a:rPr lang="en-US" sz="2000" dirty="0" smtClean="0"/>
              <a:t>Technical</a:t>
            </a:r>
          </a:p>
          <a:p>
            <a:pPr marL="342900" indent="-342900">
              <a:buFont typeface="+mj-lt"/>
              <a:buAutoNum type="arabicPeriod"/>
            </a:pPr>
            <a:r>
              <a:rPr lang="en-US" sz="2000" dirty="0" smtClean="0"/>
              <a:t>Schedule</a:t>
            </a:r>
          </a:p>
          <a:p>
            <a:pPr marL="342900" indent="-342900">
              <a:buFont typeface="+mj-lt"/>
              <a:buAutoNum type="arabicPeriod"/>
            </a:pPr>
            <a:endParaRPr lang="en-US" sz="2000" dirty="0" smtClean="0"/>
          </a:p>
          <a:p>
            <a:pPr marL="342900" indent="-342900">
              <a:buFont typeface="+mj-lt"/>
              <a:buAutoNum type="arabicPeriod"/>
            </a:pPr>
            <a:endParaRPr lang="en-US" sz="2000" dirty="0"/>
          </a:p>
          <a:p>
            <a:r>
              <a:rPr lang="en-US" sz="2000" b="1" dirty="0" smtClean="0"/>
              <a:t>Phase </a:t>
            </a:r>
            <a:r>
              <a:rPr lang="en-US" sz="2000" b="1" dirty="0"/>
              <a:t>3: Design:</a:t>
            </a:r>
          </a:p>
          <a:p>
            <a:r>
              <a:rPr lang="en-US" sz="2000" dirty="0"/>
              <a:t>In this third phase, the system and software design documents are prepared as per the requirement specification document. This helps define overall system architecture. </a:t>
            </a:r>
          </a:p>
          <a:p>
            <a:endParaRPr lang="en-US" sz="2000" dirty="0" smtClean="0"/>
          </a:p>
          <a:p>
            <a:endParaRPr lang="en-US" sz="2000" dirty="0"/>
          </a:p>
        </p:txBody>
      </p:sp>
    </p:spTree>
    <p:extLst>
      <p:ext uri="{BB962C8B-B14F-4D97-AF65-F5344CB8AC3E}">
        <p14:creationId xmlns:p14="http://schemas.microsoft.com/office/powerpoint/2010/main" val="2150476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Software Development Life Cycle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5" name="Rectangle 4"/>
          <p:cNvSpPr/>
          <p:nvPr/>
        </p:nvSpPr>
        <p:spPr>
          <a:xfrm>
            <a:off x="115908" y="707290"/>
            <a:ext cx="8915400" cy="5893921"/>
          </a:xfrm>
          <a:prstGeom prst="rect">
            <a:avLst/>
          </a:prstGeom>
        </p:spPr>
        <p:txBody>
          <a:bodyPr wrap="square">
            <a:spAutoFit/>
          </a:bodyPr>
          <a:lstStyle/>
          <a:p>
            <a:r>
              <a:rPr lang="en-US" b="1" dirty="0" smtClean="0"/>
              <a:t>Phase 3: Design:</a:t>
            </a:r>
          </a:p>
          <a:p>
            <a:endParaRPr lang="en-US" dirty="0" smtClean="0"/>
          </a:p>
          <a:p>
            <a:pPr>
              <a:lnSpc>
                <a:spcPct val="150000"/>
              </a:lnSpc>
            </a:pPr>
            <a:r>
              <a:rPr lang="en-US" dirty="0" smtClean="0"/>
              <a:t>There </a:t>
            </a:r>
            <a:r>
              <a:rPr lang="en-US" dirty="0"/>
              <a:t>are two kinds of design documents developed in this phase: </a:t>
            </a:r>
          </a:p>
          <a:p>
            <a:pPr marL="342900" indent="-342900">
              <a:lnSpc>
                <a:spcPct val="150000"/>
              </a:lnSpc>
              <a:buFont typeface="+mj-lt"/>
              <a:buAutoNum type="arabicPeriod"/>
            </a:pPr>
            <a:r>
              <a:rPr lang="en-US" b="1" dirty="0" smtClean="0"/>
              <a:t>High </a:t>
            </a:r>
            <a:r>
              <a:rPr lang="en-US" b="1" dirty="0"/>
              <a:t>level design (HLD):</a:t>
            </a:r>
            <a:r>
              <a:rPr lang="en-US" dirty="0"/>
              <a:t> It give the architecture of software product. </a:t>
            </a:r>
          </a:p>
          <a:p>
            <a:pPr marL="342900" indent="-342900">
              <a:lnSpc>
                <a:spcPct val="150000"/>
              </a:lnSpc>
              <a:buFont typeface="+mj-lt"/>
              <a:buAutoNum type="arabicPeriod"/>
            </a:pPr>
            <a:r>
              <a:rPr lang="en-US" b="1" dirty="0" smtClean="0"/>
              <a:t>Low </a:t>
            </a:r>
            <a:r>
              <a:rPr lang="en-US" b="1" dirty="0"/>
              <a:t>level design (LLD):</a:t>
            </a:r>
            <a:r>
              <a:rPr lang="en-US" dirty="0"/>
              <a:t> It describe how each and every feature in the product should work and every component. </a:t>
            </a:r>
            <a:endParaRPr lang="en-US" dirty="0" smtClean="0"/>
          </a:p>
          <a:p>
            <a:pPr marL="342900" indent="-342900">
              <a:buFont typeface="+mj-lt"/>
              <a:buAutoNum type="arabicPeriod"/>
            </a:pPr>
            <a:endParaRPr lang="en-US" dirty="0"/>
          </a:p>
          <a:p>
            <a:r>
              <a:rPr lang="en-US" sz="2000" b="1" dirty="0" smtClean="0"/>
              <a:t>High-Level Design (HLD</a:t>
            </a:r>
            <a:r>
              <a:rPr lang="en-US" b="1" dirty="0" smtClean="0"/>
              <a:t>) </a:t>
            </a:r>
            <a:endParaRPr lang="en-GB" b="1" dirty="0" smtClean="0"/>
          </a:p>
          <a:p>
            <a:pPr marL="742950" lvl="1" indent="-285750">
              <a:lnSpc>
                <a:spcPct val="150000"/>
              </a:lnSpc>
              <a:buFont typeface="Arial" panose="020B0604020202020204" pitchFamily="34" charset="0"/>
              <a:buChar char="•"/>
            </a:pPr>
            <a:r>
              <a:rPr lang="en-US" sz="2000" dirty="0" smtClean="0"/>
              <a:t>Brief </a:t>
            </a:r>
            <a:r>
              <a:rPr lang="en-US" sz="2000" dirty="0"/>
              <a:t>description and name of each module</a:t>
            </a:r>
            <a:endParaRPr lang="en-GB" sz="2000" dirty="0"/>
          </a:p>
          <a:p>
            <a:pPr marL="742950" lvl="1" indent="-285750">
              <a:lnSpc>
                <a:spcPct val="150000"/>
              </a:lnSpc>
              <a:buFont typeface="Arial" panose="020B0604020202020204" pitchFamily="34" charset="0"/>
              <a:buChar char="•"/>
            </a:pPr>
            <a:r>
              <a:rPr lang="en-US" sz="2000" dirty="0"/>
              <a:t>An outline about the functionality of every module</a:t>
            </a:r>
            <a:endParaRPr lang="en-GB" sz="2000" dirty="0"/>
          </a:p>
          <a:p>
            <a:pPr marL="742950" lvl="1" indent="-285750">
              <a:lnSpc>
                <a:spcPct val="150000"/>
              </a:lnSpc>
              <a:buFont typeface="Arial" panose="020B0604020202020204" pitchFamily="34" charset="0"/>
              <a:buChar char="•"/>
            </a:pPr>
            <a:r>
              <a:rPr lang="en-US" sz="2000" dirty="0"/>
              <a:t>Interface relationship and dependencies between modules</a:t>
            </a:r>
            <a:endParaRPr lang="en-GB" sz="2000" dirty="0"/>
          </a:p>
          <a:p>
            <a:pPr marL="742950" lvl="1" indent="-285750">
              <a:lnSpc>
                <a:spcPct val="150000"/>
              </a:lnSpc>
              <a:buFont typeface="Arial" panose="020B0604020202020204" pitchFamily="34" charset="0"/>
              <a:buChar char="•"/>
            </a:pPr>
            <a:r>
              <a:rPr lang="en-US" sz="2000" dirty="0"/>
              <a:t>Database tables identified along with their key elements</a:t>
            </a:r>
            <a:endParaRPr lang="en-GB" sz="2000" dirty="0"/>
          </a:p>
          <a:p>
            <a:pPr marL="742950" lvl="1" indent="-285750">
              <a:lnSpc>
                <a:spcPct val="150000"/>
              </a:lnSpc>
              <a:buFont typeface="Arial" panose="020B0604020202020204" pitchFamily="34" charset="0"/>
              <a:buChar char="•"/>
            </a:pPr>
            <a:r>
              <a:rPr lang="en-US" sz="2000" dirty="0"/>
              <a:t>Complete architecture diagrams along with technology details</a:t>
            </a:r>
            <a:endParaRPr lang="en-GB" sz="2000" dirty="0"/>
          </a:p>
          <a:p>
            <a:pPr marL="800100" lvl="1" indent="-342900">
              <a:lnSpc>
                <a:spcPct val="150000"/>
              </a:lnSpc>
              <a:buFont typeface="+mj-lt"/>
              <a:buAutoNum type="arabicPeriod"/>
            </a:pPr>
            <a:endParaRPr lang="en-US" dirty="0"/>
          </a:p>
          <a:p>
            <a:endParaRPr lang="en-US" dirty="0"/>
          </a:p>
        </p:txBody>
      </p:sp>
    </p:spTree>
    <p:extLst>
      <p:ext uri="{BB962C8B-B14F-4D97-AF65-F5344CB8AC3E}">
        <p14:creationId xmlns:p14="http://schemas.microsoft.com/office/powerpoint/2010/main" val="2561975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Software Development Life Cycle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5" name="Rectangle 4"/>
          <p:cNvSpPr/>
          <p:nvPr/>
        </p:nvSpPr>
        <p:spPr>
          <a:xfrm>
            <a:off x="115908" y="707290"/>
            <a:ext cx="8915400" cy="4247317"/>
          </a:xfrm>
          <a:prstGeom prst="rect">
            <a:avLst/>
          </a:prstGeom>
        </p:spPr>
        <p:txBody>
          <a:bodyPr wrap="square">
            <a:spAutoFit/>
          </a:bodyPr>
          <a:lstStyle/>
          <a:p>
            <a:r>
              <a:rPr lang="en-US" b="1" dirty="0" smtClean="0"/>
              <a:t>Phase 3: Design:</a:t>
            </a:r>
          </a:p>
          <a:p>
            <a:endParaRPr lang="en-US" dirty="0" smtClean="0"/>
          </a:p>
          <a:p>
            <a:r>
              <a:rPr lang="en-US" b="1" dirty="0"/>
              <a:t>Low-Level Design(LLD)</a:t>
            </a:r>
            <a:endParaRPr lang="en-GB" b="1" dirty="0"/>
          </a:p>
          <a:p>
            <a:pPr marL="800100" lvl="1" indent="-342900">
              <a:lnSpc>
                <a:spcPct val="150000"/>
              </a:lnSpc>
              <a:buFont typeface="Arial" panose="020B0604020202020204" pitchFamily="34" charset="0"/>
              <a:buChar char="•"/>
            </a:pPr>
            <a:r>
              <a:rPr lang="en-US" sz="2000" dirty="0"/>
              <a:t>Functional logic of the modules</a:t>
            </a:r>
            <a:endParaRPr lang="en-GB" sz="2000" dirty="0"/>
          </a:p>
          <a:p>
            <a:pPr marL="800100" lvl="1" indent="-342900">
              <a:lnSpc>
                <a:spcPct val="150000"/>
              </a:lnSpc>
              <a:buFont typeface="Arial" panose="020B0604020202020204" pitchFamily="34" charset="0"/>
              <a:buChar char="•"/>
            </a:pPr>
            <a:r>
              <a:rPr lang="en-US" sz="2000" dirty="0"/>
              <a:t>Database tables, which include type and size</a:t>
            </a:r>
            <a:endParaRPr lang="en-GB" sz="2000" dirty="0"/>
          </a:p>
          <a:p>
            <a:pPr marL="800100" lvl="1" indent="-342900">
              <a:lnSpc>
                <a:spcPct val="150000"/>
              </a:lnSpc>
              <a:buFont typeface="Arial" panose="020B0604020202020204" pitchFamily="34" charset="0"/>
              <a:buChar char="•"/>
            </a:pPr>
            <a:r>
              <a:rPr lang="en-US" sz="2000" dirty="0"/>
              <a:t>Complete detail of the interface </a:t>
            </a:r>
            <a:endParaRPr lang="en-GB" sz="2000" dirty="0"/>
          </a:p>
          <a:p>
            <a:pPr marL="800100" lvl="1" indent="-342900">
              <a:lnSpc>
                <a:spcPct val="150000"/>
              </a:lnSpc>
              <a:buFont typeface="Arial" panose="020B0604020202020204" pitchFamily="34" charset="0"/>
              <a:buChar char="•"/>
            </a:pPr>
            <a:r>
              <a:rPr lang="en-US" sz="2000" dirty="0"/>
              <a:t>Addresses all types of dependency issues</a:t>
            </a:r>
            <a:endParaRPr lang="en-GB" sz="2000" dirty="0"/>
          </a:p>
          <a:p>
            <a:pPr marL="800100" lvl="1" indent="-342900">
              <a:lnSpc>
                <a:spcPct val="150000"/>
              </a:lnSpc>
              <a:buFont typeface="Arial" panose="020B0604020202020204" pitchFamily="34" charset="0"/>
              <a:buChar char="•"/>
            </a:pPr>
            <a:r>
              <a:rPr lang="en-US" sz="2000" dirty="0"/>
              <a:t>Listing of error messages</a:t>
            </a:r>
            <a:endParaRPr lang="en-GB" sz="2000" dirty="0"/>
          </a:p>
          <a:p>
            <a:pPr marL="800100" lvl="1" indent="-342900">
              <a:lnSpc>
                <a:spcPct val="150000"/>
              </a:lnSpc>
              <a:buFont typeface="Arial" panose="020B0604020202020204" pitchFamily="34" charset="0"/>
              <a:buChar char="•"/>
            </a:pPr>
            <a:r>
              <a:rPr lang="en-US" sz="2000" dirty="0"/>
              <a:t>Complete input and outputs for every module</a:t>
            </a:r>
            <a:endParaRPr lang="en-GB" sz="2000" dirty="0"/>
          </a:p>
          <a:p>
            <a:pPr marL="342900" indent="-342900">
              <a:buFont typeface="+mj-lt"/>
              <a:buAutoNum type="arabicPeriod"/>
            </a:pPr>
            <a:endParaRPr lang="en-US" dirty="0"/>
          </a:p>
          <a:p>
            <a:endParaRPr lang="en-US" dirty="0"/>
          </a:p>
        </p:txBody>
      </p:sp>
    </p:spTree>
    <p:extLst>
      <p:ext uri="{BB962C8B-B14F-4D97-AF65-F5344CB8AC3E}">
        <p14:creationId xmlns:p14="http://schemas.microsoft.com/office/powerpoint/2010/main" val="284839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Software Development Life Cycle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5" name="Rectangle 4"/>
          <p:cNvSpPr/>
          <p:nvPr/>
        </p:nvSpPr>
        <p:spPr>
          <a:xfrm>
            <a:off x="115908" y="707290"/>
            <a:ext cx="8915400" cy="4708981"/>
          </a:xfrm>
          <a:prstGeom prst="rect">
            <a:avLst/>
          </a:prstGeom>
        </p:spPr>
        <p:txBody>
          <a:bodyPr wrap="square">
            <a:spAutoFit/>
          </a:bodyPr>
          <a:lstStyle/>
          <a:p>
            <a:pPr>
              <a:lnSpc>
                <a:spcPct val="150000"/>
              </a:lnSpc>
            </a:pPr>
            <a:endParaRPr lang="en-US" sz="2000" b="1" dirty="0" smtClean="0"/>
          </a:p>
          <a:p>
            <a:pPr>
              <a:lnSpc>
                <a:spcPct val="150000"/>
              </a:lnSpc>
            </a:pPr>
            <a:r>
              <a:rPr lang="en-US" sz="2000" b="1" dirty="0" smtClean="0"/>
              <a:t>Phase </a:t>
            </a:r>
            <a:r>
              <a:rPr lang="en-US" sz="2000" b="1" dirty="0"/>
              <a:t>7: Maintenance:</a:t>
            </a:r>
          </a:p>
          <a:p>
            <a:pPr>
              <a:lnSpc>
                <a:spcPct val="150000"/>
              </a:lnSpc>
            </a:pPr>
            <a:r>
              <a:rPr lang="en-US" sz="2000" dirty="0"/>
              <a:t>Once the system is deployed, and customers start using the developed system, following 3 activities occur </a:t>
            </a:r>
            <a:endParaRPr lang="en-US" sz="2000" dirty="0" smtClean="0"/>
          </a:p>
          <a:p>
            <a:pPr>
              <a:lnSpc>
                <a:spcPct val="150000"/>
              </a:lnSpc>
            </a:pPr>
            <a:endParaRPr lang="en-US" sz="2000" dirty="0"/>
          </a:p>
          <a:p>
            <a:pPr marL="342900" indent="-342900">
              <a:lnSpc>
                <a:spcPct val="150000"/>
              </a:lnSpc>
              <a:buFont typeface="+mj-lt"/>
              <a:buAutoNum type="arabicPeriod"/>
            </a:pPr>
            <a:r>
              <a:rPr lang="en-US" sz="2000" b="1" dirty="0"/>
              <a:t>Bug fixing </a:t>
            </a:r>
            <a:r>
              <a:rPr lang="en-US" sz="2000" dirty="0"/>
              <a:t>- bugs are reported because of some scenarios which are not tested at all </a:t>
            </a:r>
          </a:p>
          <a:p>
            <a:pPr marL="342900" indent="-342900">
              <a:lnSpc>
                <a:spcPct val="150000"/>
              </a:lnSpc>
              <a:buFont typeface="+mj-lt"/>
              <a:buAutoNum type="arabicPeriod"/>
            </a:pPr>
            <a:r>
              <a:rPr lang="en-US" sz="2000" b="1" dirty="0" smtClean="0"/>
              <a:t>Upgrade</a:t>
            </a:r>
            <a:r>
              <a:rPr lang="en-US" sz="2000" dirty="0" smtClean="0"/>
              <a:t> </a:t>
            </a:r>
            <a:r>
              <a:rPr lang="en-US" sz="2000" dirty="0"/>
              <a:t>- Upgrading the application to the newer versions of the Software</a:t>
            </a:r>
          </a:p>
          <a:p>
            <a:pPr marL="342900" indent="-342900">
              <a:lnSpc>
                <a:spcPct val="150000"/>
              </a:lnSpc>
              <a:buFont typeface="+mj-lt"/>
              <a:buAutoNum type="arabicPeriod"/>
            </a:pPr>
            <a:r>
              <a:rPr lang="en-US" sz="2000" b="1" dirty="0" smtClean="0"/>
              <a:t>Enhancement</a:t>
            </a:r>
            <a:r>
              <a:rPr lang="en-US" sz="2000" dirty="0" smtClean="0"/>
              <a:t> - </a:t>
            </a:r>
            <a:r>
              <a:rPr lang="en-US" sz="2000" dirty="0"/>
              <a:t>Adding some new features into the existing software</a:t>
            </a:r>
          </a:p>
          <a:p>
            <a:pPr>
              <a:lnSpc>
                <a:spcPct val="150000"/>
              </a:lnSpc>
            </a:pPr>
            <a:endParaRPr lang="en-US" sz="2000" dirty="0"/>
          </a:p>
        </p:txBody>
      </p:sp>
      <p:sp>
        <p:nvSpPr>
          <p:cNvPr id="4" name="Rectangle 3"/>
          <p:cNvSpPr/>
          <p:nvPr/>
        </p:nvSpPr>
        <p:spPr>
          <a:xfrm>
            <a:off x="1524000" y="5943600"/>
            <a:ext cx="6884967" cy="307777"/>
          </a:xfrm>
          <a:prstGeom prst="rect">
            <a:avLst/>
          </a:prstGeom>
        </p:spPr>
        <p:txBody>
          <a:bodyPr wrap="square">
            <a:spAutoFit/>
          </a:bodyPr>
          <a:lstStyle/>
          <a:p>
            <a:r>
              <a:rPr lang="en-US" sz="1400" b="1" dirty="0" smtClean="0">
                <a:solidFill>
                  <a:srgbClr val="0070C0"/>
                </a:solidFill>
              </a:rPr>
              <a:t>For more details: </a:t>
            </a:r>
            <a:r>
              <a:rPr lang="en-US" sz="1400" dirty="0" smtClean="0">
                <a:solidFill>
                  <a:srgbClr val="0070C0"/>
                </a:solidFill>
              </a:rPr>
              <a:t>https</a:t>
            </a:r>
            <a:r>
              <a:rPr lang="en-US" sz="1400" dirty="0">
                <a:solidFill>
                  <a:srgbClr val="0070C0"/>
                </a:solidFill>
              </a:rPr>
              <a:t>://www.guru99.com/software-development-life-cycle-tutorial.html</a:t>
            </a:r>
          </a:p>
        </p:txBody>
      </p:sp>
    </p:spTree>
    <p:extLst>
      <p:ext uri="{BB962C8B-B14F-4D97-AF65-F5344CB8AC3E}">
        <p14:creationId xmlns:p14="http://schemas.microsoft.com/office/powerpoint/2010/main" val="3514281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Software Requirement Specification</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5" name="Rectangle 4"/>
          <p:cNvSpPr/>
          <p:nvPr/>
        </p:nvSpPr>
        <p:spPr>
          <a:xfrm>
            <a:off x="381000" y="707290"/>
            <a:ext cx="8458200" cy="5678478"/>
          </a:xfrm>
          <a:prstGeom prst="rect">
            <a:avLst/>
          </a:prstGeom>
        </p:spPr>
        <p:txBody>
          <a:bodyPr wrap="square">
            <a:spAutoFit/>
          </a:bodyPr>
          <a:lstStyle/>
          <a:p>
            <a:pPr algn="just">
              <a:lnSpc>
                <a:spcPct val="150000"/>
              </a:lnSpc>
            </a:pPr>
            <a:r>
              <a:rPr lang="en-US" sz="2200" b="1" dirty="0" smtClean="0"/>
              <a:t>Software </a:t>
            </a:r>
            <a:r>
              <a:rPr lang="en-US" sz="2200" b="1" dirty="0"/>
              <a:t>requirement </a:t>
            </a:r>
            <a:r>
              <a:rPr lang="en-US" sz="2200" b="1" dirty="0" smtClean="0"/>
              <a:t>specification(SRS) </a:t>
            </a:r>
            <a:r>
              <a:rPr lang="en-US" sz="2200" dirty="0"/>
              <a:t>is a kind of document which is created by a software analyst </a:t>
            </a:r>
            <a:r>
              <a:rPr lang="en-US" sz="2200" dirty="0">
                <a:solidFill>
                  <a:srgbClr val="339933"/>
                </a:solidFill>
              </a:rPr>
              <a:t>after the requirements collected </a:t>
            </a:r>
            <a:r>
              <a:rPr lang="en-US" sz="2200" dirty="0"/>
              <a:t>from the various sources - the requirement received by the customer written in ordinary language. </a:t>
            </a:r>
            <a:endParaRPr lang="en-US" sz="2200" dirty="0" smtClean="0"/>
          </a:p>
          <a:p>
            <a:pPr algn="just">
              <a:lnSpc>
                <a:spcPct val="150000"/>
              </a:lnSpc>
            </a:pPr>
            <a:endParaRPr lang="en-US" sz="2200" dirty="0"/>
          </a:p>
          <a:p>
            <a:pPr algn="just">
              <a:lnSpc>
                <a:spcPct val="150000"/>
              </a:lnSpc>
            </a:pPr>
            <a:r>
              <a:rPr lang="en-US" sz="2200" dirty="0" smtClean="0"/>
              <a:t>It </a:t>
            </a:r>
            <a:r>
              <a:rPr lang="en-US" sz="2200" dirty="0"/>
              <a:t>is the job of the analyst to </a:t>
            </a:r>
            <a:r>
              <a:rPr lang="en-US" sz="2200" b="1" dirty="0"/>
              <a:t>write the requirement in technical language </a:t>
            </a:r>
            <a:r>
              <a:rPr lang="en-US" sz="2200" dirty="0"/>
              <a:t>so that they can be understood and beneficial by the development team</a:t>
            </a:r>
            <a:r>
              <a:rPr lang="en-US" sz="2200" dirty="0" smtClean="0"/>
              <a:t>.</a:t>
            </a:r>
          </a:p>
          <a:p>
            <a:pPr algn="just">
              <a:lnSpc>
                <a:spcPct val="150000"/>
              </a:lnSpc>
            </a:pPr>
            <a:endParaRPr lang="en-US" sz="2200" dirty="0"/>
          </a:p>
          <a:p>
            <a:pPr algn="just">
              <a:lnSpc>
                <a:spcPct val="150000"/>
              </a:lnSpc>
            </a:pPr>
            <a:r>
              <a:rPr lang="en-US" sz="2200" dirty="0"/>
              <a:t>The models used at this stage include </a:t>
            </a:r>
            <a:r>
              <a:rPr lang="en-US" sz="2200" b="1" dirty="0"/>
              <a:t>ER diagrams</a:t>
            </a:r>
            <a:r>
              <a:rPr lang="en-US" sz="2200" dirty="0"/>
              <a:t>, </a:t>
            </a:r>
            <a:r>
              <a:rPr lang="en-US" sz="2200" b="1" dirty="0"/>
              <a:t>data flow diagrams (DFDs)</a:t>
            </a:r>
            <a:r>
              <a:rPr lang="en-US" sz="2200" dirty="0"/>
              <a:t>, function decomposition diagrams (FDDs), </a:t>
            </a:r>
            <a:r>
              <a:rPr lang="en-US" sz="2200" b="1" dirty="0"/>
              <a:t>data dictionaries</a:t>
            </a:r>
            <a:r>
              <a:rPr lang="en-US" sz="2200" dirty="0"/>
              <a:t>, etc</a:t>
            </a:r>
            <a:r>
              <a:rPr lang="en-US" sz="2200" dirty="0" smtClean="0"/>
              <a:t>.</a:t>
            </a:r>
            <a:endParaRPr lang="en-US" sz="2200" dirty="0"/>
          </a:p>
        </p:txBody>
      </p:sp>
    </p:spTree>
    <p:extLst>
      <p:ext uri="{BB962C8B-B14F-4D97-AF65-F5344CB8AC3E}">
        <p14:creationId xmlns:p14="http://schemas.microsoft.com/office/powerpoint/2010/main" val="1759570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Software Requirement Specification</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24-Jan-21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5" name="Rectangle 4"/>
          <p:cNvSpPr/>
          <p:nvPr/>
        </p:nvSpPr>
        <p:spPr>
          <a:xfrm>
            <a:off x="381000" y="707290"/>
            <a:ext cx="8305800" cy="5324535"/>
          </a:xfrm>
          <a:prstGeom prst="rect">
            <a:avLst/>
          </a:prstGeom>
        </p:spPr>
        <p:txBody>
          <a:bodyPr wrap="square">
            <a:spAutoFit/>
          </a:bodyPr>
          <a:lstStyle/>
          <a:p>
            <a:pPr lvl="0" algn="just"/>
            <a:r>
              <a:rPr lang="en-US" sz="2400" b="1" dirty="0" smtClean="0"/>
              <a:t>Data </a:t>
            </a:r>
            <a:r>
              <a:rPr lang="en-US" sz="2400" b="1" dirty="0"/>
              <a:t>Flow Diagrams:</a:t>
            </a:r>
            <a:r>
              <a:rPr lang="en-US" sz="2400" dirty="0"/>
              <a:t> </a:t>
            </a:r>
            <a:endParaRPr lang="en-US" sz="2400" dirty="0" smtClean="0"/>
          </a:p>
          <a:p>
            <a:pPr lvl="0" algn="just"/>
            <a:endParaRPr lang="en-US" sz="2400" dirty="0"/>
          </a:p>
          <a:p>
            <a:pPr lvl="0" algn="just"/>
            <a:r>
              <a:rPr lang="en-US" sz="2000" dirty="0" smtClean="0"/>
              <a:t>Data </a:t>
            </a:r>
            <a:r>
              <a:rPr lang="en-US" sz="2000" dirty="0"/>
              <a:t>Flow Diagrams (DFDs) are used widely </a:t>
            </a:r>
            <a:r>
              <a:rPr lang="en-US" sz="2000" b="1" dirty="0"/>
              <a:t>for modeling </a:t>
            </a:r>
            <a:r>
              <a:rPr lang="en-US" sz="2000" dirty="0"/>
              <a:t>the requirements. DFD shows the flow of data through a system. The system may be a company, an organization, a set of procedures, a computer hardware system, a software system, or any combination of the preceding. The DFD is also known as a </a:t>
            </a:r>
            <a:r>
              <a:rPr lang="en-US" sz="2000" b="1" dirty="0"/>
              <a:t>data flow graph or bubble chart</a:t>
            </a:r>
            <a:r>
              <a:rPr lang="en-US" sz="2000" b="1" dirty="0" smtClean="0"/>
              <a:t>.</a:t>
            </a:r>
          </a:p>
          <a:p>
            <a:pPr lvl="0" algn="just"/>
            <a:endParaRPr lang="en-GB" sz="2000" dirty="0"/>
          </a:p>
          <a:p>
            <a:pPr lvl="0" algn="just"/>
            <a:endParaRPr lang="en-US" sz="2400" b="1" dirty="0" smtClean="0"/>
          </a:p>
          <a:p>
            <a:pPr lvl="0" algn="just"/>
            <a:r>
              <a:rPr lang="en-US" sz="2400" b="1" dirty="0" smtClean="0"/>
              <a:t>Data </a:t>
            </a:r>
            <a:r>
              <a:rPr lang="en-US" sz="2400" b="1" dirty="0"/>
              <a:t>Dictionaries:</a:t>
            </a:r>
            <a:r>
              <a:rPr lang="en-US" sz="2400" dirty="0"/>
              <a:t> </a:t>
            </a:r>
            <a:endParaRPr lang="en-US" sz="2400" dirty="0" smtClean="0"/>
          </a:p>
          <a:p>
            <a:pPr lvl="0" algn="just"/>
            <a:endParaRPr lang="en-US" sz="2400" dirty="0"/>
          </a:p>
          <a:p>
            <a:pPr lvl="0" algn="just"/>
            <a:r>
              <a:rPr lang="en-US" sz="2000" dirty="0" smtClean="0"/>
              <a:t>Data </a:t>
            </a:r>
            <a:r>
              <a:rPr lang="en-US" sz="2000" dirty="0"/>
              <a:t>Dictionaries are simply repositories to </a:t>
            </a:r>
            <a:r>
              <a:rPr lang="en-US" sz="2000" b="1" dirty="0"/>
              <a:t>store information about all data items</a:t>
            </a:r>
            <a:r>
              <a:rPr lang="en-US" sz="2000" dirty="0"/>
              <a:t> defined in DFDs. At the requirements stage, the data dictionary should at least define customer data items, to ensure that the customer and developers use the same definition and terminologies</a:t>
            </a:r>
            <a:r>
              <a:rPr lang="en-US" sz="2000" dirty="0" smtClean="0"/>
              <a:t>.</a:t>
            </a:r>
          </a:p>
          <a:p>
            <a:pPr lvl="0" algn="just"/>
            <a:endParaRPr lang="en-US" sz="2000" dirty="0" smtClean="0"/>
          </a:p>
        </p:txBody>
      </p:sp>
    </p:spTree>
    <p:extLst>
      <p:ext uri="{BB962C8B-B14F-4D97-AF65-F5344CB8AC3E}">
        <p14:creationId xmlns:p14="http://schemas.microsoft.com/office/powerpoint/2010/main" val="2260097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4488</TotalTime>
  <Words>2300</Words>
  <Application>Microsoft Office PowerPoint</Application>
  <PresentationFormat>On-screen Show (4:3)</PresentationFormat>
  <Paragraphs>346</Paragraphs>
  <Slides>32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Aharoni</vt:lpstr>
      <vt:lpstr>Arial</vt:lpstr>
      <vt:lpstr>Calibri</vt:lpstr>
      <vt:lpstr>Cambria</vt:lpstr>
      <vt:lpstr>Forte</vt:lpstr>
      <vt:lpstr>Lucida Bright</vt:lpstr>
      <vt:lpstr>Lucida Calligraphy</vt:lpstr>
      <vt:lpstr>新細明體</vt:lpstr>
      <vt:lpstr>Times New Roman</vt:lpstr>
      <vt:lpstr>verdana</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495</cp:revision>
  <dcterms:created xsi:type="dcterms:W3CDTF">2014-02-03T19:53:25Z</dcterms:created>
  <dcterms:modified xsi:type="dcterms:W3CDTF">2021-01-24T07:48:17Z</dcterms:modified>
</cp:coreProperties>
</file>