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368" r:id="rId3"/>
    <p:sldId id="441" r:id="rId4"/>
    <p:sldId id="442" r:id="rId5"/>
    <p:sldId id="459" r:id="rId6"/>
    <p:sldId id="460" r:id="rId7"/>
    <p:sldId id="461" r:id="rId8"/>
    <p:sldId id="462" r:id="rId9"/>
    <p:sldId id="463"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64" r:id="rId27"/>
    <p:sldId id="33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010"/>
    <a:srgbClr val="E4580A"/>
    <a:srgbClr val="339933"/>
    <a:srgbClr val="FFA401"/>
    <a:srgbClr val="002B82"/>
    <a:srgbClr val="006600"/>
    <a:srgbClr val="009900"/>
    <a:srgbClr val="91E509"/>
    <a:srgbClr val="72E50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74" d="100"/>
          <a:sy n="74" d="100"/>
        </p:scale>
        <p:origin x="14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25-Jan-21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25-Jan-21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25-Jan-21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25-Jan-21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25-Jan-21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25-Jan-21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25-Jan-21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25-Jan-21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25-Jan-21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25-Jan-21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25-Jan-21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25-Jan-21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software-engineering-incremental-process-mode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oftware-engineering-incremental-process-model/"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incremental-process-model/"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oftware-engineering-sdlc-v-model/"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06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Processes</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437113" y="992616"/>
            <a:ext cx="3412024" cy="369332"/>
          </a:xfrm>
          <a:prstGeom prst="rect">
            <a:avLst/>
          </a:prstGeom>
        </p:spPr>
        <p:txBody>
          <a:bodyPr wrap="none">
            <a:spAutoFit/>
          </a:bodyPr>
          <a:lstStyle/>
          <a:p>
            <a:r>
              <a:rPr lang="en-GB" b="1" dirty="0">
                <a:latin typeface="Roboto"/>
              </a:rPr>
              <a:t>Types of Incremental model –</a:t>
            </a:r>
            <a:endParaRPr lang="en-GB" dirty="0"/>
          </a:p>
        </p:txBody>
      </p:sp>
      <p:sp>
        <p:nvSpPr>
          <p:cNvPr id="5" name="Rectangle 4"/>
          <p:cNvSpPr/>
          <p:nvPr/>
        </p:nvSpPr>
        <p:spPr>
          <a:xfrm>
            <a:off x="382114" y="2077189"/>
            <a:ext cx="8325887" cy="923330"/>
          </a:xfrm>
          <a:prstGeom prst="rect">
            <a:avLst/>
          </a:prstGeom>
        </p:spPr>
        <p:txBody>
          <a:bodyPr wrap="square">
            <a:spAutoFit/>
          </a:bodyPr>
          <a:lstStyle/>
          <a:p>
            <a:r>
              <a:rPr lang="en-GB" b="1" dirty="0">
                <a:latin typeface="Roboto"/>
              </a:rPr>
              <a:t>Staged Delivery Model – </a:t>
            </a:r>
            <a:endParaRPr lang="en-GB" b="1" dirty="0" smtClean="0">
              <a:latin typeface="Roboto"/>
            </a:endParaRPr>
          </a:p>
          <a:p>
            <a:endParaRPr lang="en-GB" b="1" dirty="0">
              <a:latin typeface="Roboto"/>
            </a:endParaRPr>
          </a:p>
          <a:p>
            <a:r>
              <a:rPr lang="en-GB" dirty="0" smtClean="0">
                <a:latin typeface="Roboto"/>
              </a:rPr>
              <a:t>Construction </a:t>
            </a:r>
            <a:r>
              <a:rPr lang="en-GB" dirty="0">
                <a:latin typeface="Roboto"/>
              </a:rPr>
              <a:t>of </a:t>
            </a:r>
            <a:r>
              <a:rPr lang="en-GB" b="1" dirty="0">
                <a:latin typeface="Roboto"/>
              </a:rPr>
              <a:t>only one part of the project at a time</a:t>
            </a:r>
            <a:r>
              <a:rPr lang="en-GB" dirty="0">
                <a:latin typeface="Roboto"/>
              </a:rPr>
              <a:t>.</a:t>
            </a:r>
            <a:endParaRPr lang="en-GB" dirty="0"/>
          </a:p>
        </p:txBody>
      </p:sp>
      <p:sp>
        <p:nvSpPr>
          <p:cNvPr id="6" name="Rectangle 5"/>
          <p:cNvSpPr/>
          <p:nvPr/>
        </p:nvSpPr>
        <p:spPr>
          <a:xfrm>
            <a:off x="382114" y="3376995"/>
            <a:ext cx="8554488" cy="1477328"/>
          </a:xfrm>
          <a:prstGeom prst="rect">
            <a:avLst/>
          </a:prstGeom>
        </p:spPr>
        <p:txBody>
          <a:bodyPr wrap="square">
            <a:spAutoFit/>
          </a:bodyPr>
          <a:lstStyle/>
          <a:p>
            <a:r>
              <a:rPr lang="en-GB" b="1" dirty="0">
                <a:latin typeface="Roboto"/>
              </a:rPr>
              <a:t>Parallel Development Model </a:t>
            </a:r>
            <a:r>
              <a:rPr lang="en-GB" b="1" dirty="0" smtClean="0">
                <a:latin typeface="Roboto"/>
              </a:rPr>
              <a:t>–</a:t>
            </a:r>
          </a:p>
          <a:p>
            <a:r>
              <a:rPr lang="en-GB" b="1" dirty="0">
                <a:latin typeface="Roboto"/>
              </a:rPr>
              <a:t> </a:t>
            </a:r>
            <a:endParaRPr lang="en-GB" b="1" dirty="0" smtClean="0">
              <a:latin typeface="Roboto"/>
            </a:endParaRPr>
          </a:p>
          <a:p>
            <a:r>
              <a:rPr lang="en-GB" b="1" dirty="0" smtClean="0">
                <a:latin typeface="Roboto"/>
              </a:rPr>
              <a:t>Different </a:t>
            </a:r>
            <a:r>
              <a:rPr lang="en-GB" b="1" dirty="0">
                <a:latin typeface="Roboto"/>
              </a:rPr>
              <a:t>subsystems are developed at the same time. </a:t>
            </a:r>
            <a:r>
              <a:rPr lang="en-GB" dirty="0">
                <a:latin typeface="Roboto"/>
              </a:rPr>
              <a:t>It can decrease the calendar time needed for the development, i.e. TTM (Time to Market), if enough Resources are available.</a:t>
            </a:r>
            <a:endParaRPr lang="en-GB" dirty="0"/>
          </a:p>
        </p:txBody>
      </p:sp>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2"/>
              </a:rPr>
              <a:t>https://www.geeksforgeeks.org/software-engineering-incremental-process-model/</a:t>
            </a:r>
            <a:endParaRPr lang="en-GB" sz="1100" dirty="0"/>
          </a:p>
        </p:txBody>
      </p:sp>
    </p:spTree>
    <p:extLst>
      <p:ext uri="{BB962C8B-B14F-4D97-AF65-F5344CB8AC3E}">
        <p14:creationId xmlns:p14="http://schemas.microsoft.com/office/powerpoint/2010/main" val="4219870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5" name="Rectangle 4"/>
          <p:cNvSpPr/>
          <p:nvPr/>
        </p:nvSpPr>
        <p:spPr>
          <a:xfrm>
            <a:off x="155041" y="683243"/>
            <a:ext cx="8325887" cy="369332"/>
          </a:xfrm>
          <a:prstGeom prst="rect">
            <a:avLst/>
          </a:prstGeom>
        </p:spPr>
        <p:txBody>
          <a:bodyPr wrap="square">
            <a:spAutoFit/>
          </a:bodyPr>
          <a:lstStyle/>
          <a:p>
            <a:r>
              <a:rPr lang="en-GB" b="1" dirty="0">
                <a:latin typeface="Roboto"/>
              </a:rPr>
              <a:t>Staged Delivery Model – </a:t>
            </a:r>
            <a:endParaRPr lang="en-GB"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86" y="1298540"/>
            <a:ext cx="7284895" cy="5047180"/>
          </a:xfrm>
          <a:prstGeom prst="rect">
            <a:avLst/>
          </a:prstGeom>
        </p:spPr>
      </p:pic>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3"/>
              </a:rPr>
              <a:t>https://www.geeksforgeeks.org/software-engineering-incremental-process-model/</a:t>
            </a:r>
            <a:endParaRPr lang="en-GB" sz="1100" dirty="0"/>
          </a:p>
        </p:txBody>
      </p:sp>
    </p:spTree>
    <p:extLst>
      <p:ext uri="{BB962C8B-B14F-4D97-AF65-F5344CB8AC3E}">
        <p14:creationId xmlns:p14="http://schemas.microsoft.com/office/powerpoint/2010/main" val="206836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74348" y="975341"/>
            <a:ext cx="8554488" cy="369332"/>
          </a:xfrm>
          <a:prstGeom prst="rect">
            <a:avLst/>
          </a:prstGeom>
        </p:spPr>
        <p:txBody>
          <a:bodyPr wrap="square">
            <a:spAutoFit/>
          </a:bodyPr>
          <a:lstStyle/>
          <a:p>
            <a:r>
              <a:rPr lang="en-GB" b="1" dirty="0">
                <a:latin typeface="Roboto"/>
              </a:rPr>
              <a:t>Parallel Development Model – </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58" y="1479349"/>
            <a:ext cx="7391400" cy="5117867"/>
          </a:xfrm>
          <a:prstGeom prst="rect">
            <a:avLst/>
          </a:prstGeom>
        </p:spPr>
      </p:pic>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3"/>
              </a:rPr>
              <a:t>https://www.geeksforgeeks.org/software-engineering-incremental-process-model/</a:t>
            </a:r>
            <a:endParaRPr lang="en-GB" sz="1100" dirty="0"/>
          </a:p>
        </p:txBody>
      </p:sp>
    </p:spTree>
    <p:extLst>
      <p:ext uri="{BB962C8B-B14F-4D97-AF65-F5344CB8AC3E}">
        <p14:creationId xmlns:p14="http://schemas.microsoft.com/office/powerpoint/2010/main" val="143265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5601533"/>
          </a:xfrm>
          <a:prstGeom prst="rect">
            <a:avLst/>
          </a:prstGeom>
        </p:spPr>
        <p:txBody>
          <a:bodyPr wrap="square">
            <a:spAutoFit/>
          </a:bodyPr>
          <a:lstStyle/>
          <a:p>
            <a:r>
              <a:rPr lang="en-US" sz="2000" b="1" dirty="0"/>
              <a:t>When we use the Incremental Model?</a:t>
            </a:r>
          </a:p>
          <a:p>
            <a:pPr marL="742950" lvl="1" indent="-285750">
              <a:buFont typeface="Wingdings" panose="05000000000000000000" pitchFamily="2" charset="2"/>
              <a:buChar char="v"/>
            </a:pPr>
            <a:r>
              <a:rPr lang="en-US" sz="2000" dirty="0"/>
              <a:t>Funding Schedule, Risk, Program Complexity, or need for early realization of benefits.</a:t>
            </a:r>
          </a:p>
          <a:p>
            <a:pPr marL="742950" lvl="1" indent="-285750">
              <a:buFont typeface="Wingdings" panose="05000000000000000000" pitchFamily="2" charset="2"/>
              <a:buChar char="v"/>
            </a:pPr>
            <a:r>
              <a:rPr lang="en-US" sz="2000" dirty="0"/>
              <a:t>When Requirements are known up-front.</a:t>
            </a:r>
          </a:p>
          <a:p>
            <a:pPr marL="742950" lvl="1" indent="-285750">
              <a:buFont typeface="Wingdings" panose="05000000000000000000" pitchFamily="2" charset="2"/>
              <a:buChar char="v"/>
            </a:pPr>
            <a:r>
              <a:rPr lang="en-US" sz="2000" dirty="0"/>
              <a:t>When Projects having lengthy developments schedules.</a:t>
            </a:r>
          </a:p>
          <a:p>
            <a:pPr marL="742950" lvl="1" indent="-285750">
              <a:buFont typeface="Wingdings" panose="05000000000000000000" pitchFamily="2" charset="2"/>
              <a:buChar char="v"/>
            </a:pPr>
            <a:r>
              <a:rPr lang="en-US" sz="2000" dirty="0"/>
              <a:t>Projects with new Technology. </a:t>
            </a:r>
            <a:endParaRPr lang="en-US" sz="2000" dirty="0" smtClean="0"/>
          </a:p>
          <a:p>
            <a:endParaRPr lang="en-US" sz="2000" b="1" dirty="0"/>
          </a:p>
          <a:p>
            <a:r>
              <a:rPr lang="en-US" sz="2000" b="1" dirty="0" smtClean="0"/>
              <a:t>Advantage </a:t>
            </a:r>
          </a:p>
          <a:p>
            <a:pPr marL="742950" lvl="1" indent="-285750">
              <a:buFont typeface="Wingdings" panose="05000000000000000000" pitchFamily="2" charset="2"/>
              <a:buChar char="v"/>
            </a:pPr>
            <a:r>
              <a:rPr lang="en-US" sz="2000" dirty="0" smtClean="0"/>
              <a:t>Errors </a:t>
            </a:r>
            <a:r>
              <a:rPr lang="en-US" sz="2000" dirty="0"/>
              <a:t>are easy to be recognized.</a:t>
            </a:r>
          </a:p>
          <a:p>
            <a:pPr marL="742950" lvl="1" indent="-285750">
              <a:buFont typeface="Wingdings" panose="05000000000000000000" pitchFamily="2" charset="2"/>
              <a:buChar char="v"/>
            </a:pPr>
            <a:r>
              <a:rPr lang="en-US" sz="2000" dirty="0"/>
              <a:t>Easier to test and debug</a:t>
            </a:r>
          </a:p>
          <a:p>
            <a:pPr marL="742950" lvl="1" indent="-285750">
              <a:buFont typeface="Wingdings" panose="05000000000000000000" pitchFamily="2" charset="2"/>
              <a:buChar char="v"/>
            </a:pPr>
            <a:r>
              <a:rPr lang="en-US" sz="2000" dirty="0"/>
              <a:t>More flexible.</a:t>
            </a:r>
          </a:p>
          <a:p>
            <a:pPr marL="742950" lvl="1" indent="-285750">
              <a:buFont typeface="Wingdings" panose="05000000000000000000" pitchFamily="2" charset="2"/>
              <a:buChar char="v"/>
            </a:pPr>
            <a:r>
              <a:rPr lang="en-US" sz="2000" dirty="0"/>
              <a:t>Simple to manage risk because it handled during its iteration.</a:t>
            </a:r>
          </a:p>
          <a:p>
            <a:pPr marL="742950" lvl="1" indent="-285750">
              <a:buFont typeface="Wingdings" panose="05000000000000000000" pitchFamily="2" charset="2"/>
              <a:buChar char="v"/>
            </a:pPr>
            <a:r>
              <a:rPr lang="en-US" sz="2000" dirty="0"/>
              <a:t>The Client gets important functionality early</a:t>
            </a:r>
            <a:r>
              <a:rPr lang="en-US" sz="2000" dirty="0" smtClean="0"/>
              <a:t>.</a:t>
            </a:r>
          </a:p>
          <a:p>
            <a:pPr marL="742950" lvl="1" indent="-285750">
              <a:buFont typeface="Wingdings" panose="05000000000000000000" pitchFamily="2" charset="2"/>
              <a:buChar char="v"/>
            </a:pPr>
            <a:endParaRPr lang="en-US" sz="2000" dirty="0"/>
          </a:p>
          <a:p>
            <a:r>
              <a:rPr lang="en-US" sz="2000" b="1" dirty="0"/>
              <a:t>Disadvantage </a:t>
            </a:r>
            <a:endParaRPr lang="en-US" sz="2000" b="1" dirty="0" smtClean="0"/>
          </a:p>
          <a:p>
            <a:pPr marL="742950" lvl="1" indent="-285750">
              <a:buFont typeface="Wingdings" panose="05000000000000000000" pitchFamily="2" charset="2"/>
              <a:buChar char="v"/>
            </a:pPr>
            <a:r>
              <a:rPr lang="en-US" sz="2000" dirty="0" smtClean="0"/>
              <a:t>Need </a:t>
            </a:r>
            <a:r>
              <a:rPr lang="en-US" sz="2000" dirty="0"/>
              <a:t>for good planning</a:t>
            </a:r>
          </a:p>
          <a:p>
            <a:pPr marL="742950" lvl="1" indent="-285750">
              <a:buFont typeface="Wingdings" panose="05000000000000000000" pitchFamily="2" charset="2"/>
              <a:buChar char="v"/>
            </a:pPr>
            <a:r>
              <a:rPr lang="en-US" sz="2000" dirty="0"/>
              <a:t>Total Cost is high.</a:t>
            </a:r>
          </a:p>
          <a:p>
            <a:pPr marL="742950" lvl="1" indent="-285750">
              <a:buFont typeface="Wingdings" panose="05000000000000000000" pitchFamily="2" charset="2"/>
              <a:buChar char="v"/>
            </a:pPr>
            <a:r>
              <a:rPr lang="en-US" sz="2000" dirty="0"/>
              <a:t>Well defined module interfaces are needed.</a:t>
            </a:r>
          </a:p>
        </p:txBody>
      </p:sp>
    </p:spTree>
    <p:extLst>
      <p:ext uri="{BB962C8B-B14F-4D97-AF65-F5344CB8AC3E}">
        <p14:creationId xmlns:p14="http://schemas.microsoft.com/office/powerpoint/2010/main" val="1346786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286565" y="762000"/>
            <a:ext cx="8786301" cy="470898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smtClean="0"/>
              <a:t>The left side of the model is Software Development Life Cycle - </a:t>
            </a:r>
            <a:r>
              <a:rPr lang="en-US" sz="2000" b="1" dirty="0" smtClean="0"/>
              <a:t>SDLC</a:t>
            </a:r>
            <a:endParaRPr lang="en-US" sz="2000" dirty="0" smtClean="0"/>
          </a:p>
          <a:p>
            <a:pPr marL="342900" indent="-342900">
              <a:lnSpc>
                <a:spcPct val="150000"/>
              </a:lnSpc>
              <a:buFont typeface="Wingdings" panose="05000000000000000000" pitchFamily="2" charset="2"/>
              <a:buChar char="v"/>
            </a:pPr>
            <a:r>
              <a:rPr lang="en-US" sz="2000" dirty="0" smtClean="0"/>
              <a:t>The right side of the model is Software Test Life Cycle - </a:t>
            </a:r>
            <a:r>
              <a:rPr lang="en-US" sz="2000" b="1" dirty="0" smtClean="0"/>
              <a:t>STLC</a:t>
            </a:r>
            <a:endParaRPr lang="en-US" sz="2000" dirty="0" smtClean="0"/>
          </a:p>
          <a:p>
            <a:pPr marL="342900" indent="-342900">
              <a:lnSpc>
                <a:spcPct val="150000"/>
              </a:lnSpc>
              <a:buFont typeface="Wingdings" panose="05000000000000000000" pitchFamily="2" charset="2"/>
              <a:buChar char="v"/>
            </a:pPr>
            <a:r>
              <a:rPr lang="en-US" sz="2000" dirty="0" smtClean="0"/>
              <a:t>The entire figure looks like a V, hence the name </a:t>
            </a:r>
            <a:r>
              <a:rPr lang="en-US" sz="2000" b="1" dirty="0" smtClean="0"/>
              <a:t>V – model</a:t>
            </a:r>
            <a:endParaRPr lang="en-US" sz="2000" dirty="0" smtClean="0"/>
          </a:p>
          <a:p>
            <a:pPr marL="342900" indent="-342900">
              <a:lnSpc>
                <a:spcPct val="150000"/>
              </a:lnSpc>
              <a:buFont typeface="Wingdings" panose="05000000000000000000" pitchFamily="2" charset="2"/>
              <a:buChar char="v"/>
            </a:pPr>
            <a:r>
              <a:rPr lang="en-US" sz="2000" dirty="0" smtClean="0">
                <a:solidFill>
                  <a:srgbClr val="000000"/>
                </a:solidFill>
              </a:rPr>
              <a:t>V-Model referred to as the </a:t>
            </a:r>
            <a:r>
              <a:rPr lang="en-US" sz="2000" b="1" dirty="0" smtClean="0">
                <a:solidFill>
                  <a:srgbClr val="28A010"/>
                </a:solidFill>
              </a:rPr>
              <a:t>Verification and Validation Model</a:t>
            </a:r>
            <a:r>
              <a:rPr lang="en-US" sz="2000" dirty="0" smtClean="0">
                <a:solidFill>
                  <a:srgbClr val="000000"/>
                </a:solidFill>
              </a:rPr>
              <a:t>.</a:t>
            </a:r>
          </a:p>
          <a:p>
            <a:pPr marL="342900" indent="-342900">
              <a:lnSpc>
                <a:spcPct val="150000"/>
              </a:lnSpc>
              <a:buFont typeface="Wingdings" panose="05000000000000000000" pitchFamily="2" charset="2"/>
              <a:buChar char="v"/>
            </a:pPr>
            <a:endParaRPr lang="en-US" sz="2000" dirty="0" smtClean="0">
              <a:solidFill>
                <a:srgbClr val="000000"/>
              </a:solidFill>
            </a:endParaRPr>
          </a:p>
          <a:p>
            <a:pPr marL="342900" indent="-342900">
              <a:lnSpc>
                <a:spcPct val="150000"/>
              </a:lnSpc>
              <a:buFont typeface="Wingdings" panose="05000000000000000000" pitchFamily="2" charset="2"/>
              <a:buChar char="v"/>
            </a:pPr>
            <a:r>
              <a:rPr lang="en-US" sz="2000" dirty="0"/>
              <a:t>P</a:t>
            </a:r>
            <a:r>
              <a:rPr lang="en-US" sz="2000" dirty="0" smtClean="0"/>
              <a:t>rocess </a:t>
            </a:r>
            <a:r>
              <a:rPr lang="en-US" sz="2000" dirty="0"/>
              <a:t>executes in a sequential manner in V-shape</a:t>
            </a:r>
            <a:r>
              <a:rPr lang="en-US" sz="2000" dirty="0" smtClean="0"/>
              <a:t>.</a:t>
            </a:r>
          </a:p>
          <a:p>
            <a:pPr marL="342900" indent="-342900">
              <a:lnSpc>
                <a:spcPct val="150000"/>
              </a:lnSpc>
              <a:buFont typeface="Wingdings" panose="05000000000000000000" pitchFamily="2" charset="2"/>
              <a:buChar char="v"/>
            </a:pPr>
            <a:r>
              <a:rPr lang="en-US" sz="2000" dirty="0"/>
              <a:t> It is based on the association of a testing phase for each corresponding development stage</a:t>
            </a:r>
            <a:r>
              <a:rPr lang="en-US" sz="2000" dirty="0" smtClean="0"/>
              <a:t>.</a:t>
            </a:r>
            <a:r>
              <a:rPr lang="en-US" sz="2000" dirty="0"/>
              <a:t> Development of each step directly associated with the testing phase. </a:t>
            </a:r>
            <a:endParaRPr lang="en-US" sz="2000" dirty="0" smtClean="0"/>
          </a:p>
          <a:p>
            <a:pPr marL="342900" indent="-342900">
              <a:lnSpc>
                <a:spcPct val="150000"/>
              </a:lnSpc>
              <a:buFont typeface="Wingdings" panose="05000000000000000000" pitchFamily="2" charset="2"/>
              <a:buChar char="v"/>
            </a:pPr>
            <a:r>
              <a:rPr lang="en-US" sz="2000" dirty="0" smtClean="0"/>
              <a:t>The </a:t>
            </a:r>
            <a:r>
              <a:rPr lang="en-US" sz="2000" dirty="0"/>
              <a:t>next phase starts only after completion of the previous </a:t>
            </a:r>
            <a:r>
              <a:rPr lang="en-US" sz="2000" dirty="0" smtClean="0"/>
              <a:t>phase.</a:t>
            </a:r>
            <a:endParaRPr lang="en-US" sz="2000" dirty="0"/>
          </a:p>
        </p:txBody>
      </p:sp>
    </p:spTree>
    <p:extLst>
      <p:ext uri="{BB962C8B-B14F-4D97-AF65-F5344CB8AC3E}">
        <p14:creationId xmlns:p14="http://schemas.microsoft.com/office/powerpoint/2010/main" val="56160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39" y="771007"/>
            <a:ext cx="6868069" cy="5464034"/>
          </a:xfrm>
          <a:prstGeom prst="rect">
            <a:avLst/>
          </a:prstGeom>
        </p:spPr>
      </p:pic>
      <p:sp>
        <p:nvSpPr>
          <p:cNvPr id="4" name="Rectangle 3"/>
          <p:cNvSpPr/>
          <p:nvPr/>
        </p:nvSpPr>
        <p:spPr>
          <a:xfrm>
            <a:off x="1600200" y="6309537"/>
            <a:ext cx="7010400" cy="369332"/>
          </a:xfrm>
          <a:prstGeom prst="rect">
            <a:avLst/>
          </a:prstGeom>
        </p:spPr>
        <p:txBody>
          <a:bodyPr wrap="square">
            <a:spAutoFit/>
          </a:bodyPr>
          <a:lstStyle/>
          <a:p>
            <a:r>
              <a:rPr lang="en-GB" dirty="0">
                <a:hlinkClick r:id="rId3"/>
              </a:rPr>
              <a:t>https://www.geeksforgeeks.org/software-engineering-sdlc-v-model/</a:t>
            </a:r>
            <a:endParaRPr lang="en-GB" dirty="0"/>
          </a:p>
        </p:txBody>
      </p:sp>
    </p:spTree>
    <p:extLst>
      <p:ext uri="{BB962C8B-B14F-4D97-AF65-F5344CB8AC3E}">
        <p14:creationId xmlns:p14="http://schemas.microsoft.com/office/powerpoint/2010/main" val="2146561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550088" y="800704"/>
            <a:ext cx="3186073" cy="2352952"/>
          </a:xfrm>
          <a:prstGeom prst="rect">
            <a:avLst/>
          </a:prstGeom>
        </p:spPr>
        <p:txBody>
          <a:bodyPr wrap="square">
            <a:spAutoFit/>
          </a:bodyPr>
          <a:lstStyle/>
          <a:p>
            <a:pPr fontAlgn="base">
              <a:lnSpc>
                <a:spcPct val="150000"/>
              </a:lnSpc>
            </a:pPr>
            <a:r>
              <a:rPr lang="en-US" sz="2000" b="1" dirty="0" smtClean="0"/>
              <a:t>Design Phase:</a:t>
            </a:r>
          </a:p>
          <a:p>
            <a:pPr marL="285750" indent="-285750" fontAlgn="base">
              <a:lnSpc>
                <a:spcPct val="150000"/>
              </a:lnSpc>
              <a:buFont typeface="Wingdings" panose="05000000000000000000" pitchFamily="2" charset="2"/>
              <a:buChar char="v"/>
            </a:pPr>
            <a:r>
              <a:rPr lang="en-US" sz="2000" dirty="0" smtClean="0"/>
              <a:t>Requirement Analysis</a:t>
            </a:r>
          </a:p>
          <a:p>
            <a:pPr marL="285750" indent="-285750" fontAlgn="base">
              <a:lnSpc>
                <a:spcPct val="150000"/>
              </a:lnSpc>
              <a:buFont typeface="Wingdings" panose="05000000000000000000" pitchFamily="2" charset="2"/>
              <a:buChar char="v"/>
            </a:pPr>
            <a:r>
              <a:rPr lang="en-US" sz="2000" dirty="0" smtClean="0"/>
              <a:t>System Design</a:t>
            </a:r>
          </a:p>
          <a:p>
            <a:pPr marL="285750" indent="-285750" fontAlgn="base">
              <a:lnSpc>
                <a:spcPct val="150000"/>
              </a:lnSpc>
              <a:buFont typeface="Wingdings" panose="05000000000000000000" pitchFamily="2" charset="2"/>
              <a:buChar char="v"/>
            </a:pPr>
            <a:r>
              <a:rPr lang="en-US" sz="2000" dirty="0" smtClean="0"/>
              <a:t>Architectural Design</a:t>
            </a:r>
          </a:p>
          <a:p>
            <a:pPr marL="285750" indent="-285750" fontAlgn="base">
              <a:lnSpc>
                <a:spcPct val="150000"/>
              </a:lnSpc>
              <a:buFont typeface="Wingdings" panose="05000000000000000000" pitchFamily="2" charset="2"/>
              <a:buChar char="v"/>
            </a:pPr>
            <a:r>
              <a:rPr lang="en-US" sz="2000" dirty="0" smtClean="0"/>
              <a:t>Module Design</a:t>
            </a:r>
            <a:endParaRPr lang="en-US" sz="2000" dirty="0"/>
          </a:p>
        </p:txBody>
      </p:sp>
      <p:sp>
        <p:nvSpPr>
          <p:cNvPr id="5" name="Rectangle 4"/>
          <p:cNvSpPr/>
          <p:nvPr/>
        </p:nvSpPr>
        <p:spPr>
          <a:xfrm>
            <a:off x="550088" y="3437797"/>
            <a:ext cx="3687804" cy="2400657"/>
          </a:xfrm>
          <a:prstGeom prst="rect">
            <a:avLst/>
          </a:prstGeom>
        </p:spPr>
        <p:txBody>
          <a:bodyPr wrap="none">
            <a:spAutoFit/>
          </a:bodyPr>
          <a:lstStyle/>
          <a:p>
            <a:pPr>
              <a:lnSpc>
                <a:spcPct val="150000"/>
              </a:lnSpc>
            </a:pPr>
            <a:r>
              <a:rPr lang="en-US" sz="2000" b="1" dirty="0">
                <a:ea typeface="Times New Roman" panose="02020603050405020304" pitchFamily="18" charset="0"/>
              </a:rPr>
              <a:t>Testing </a:t>
            </a:r>
            <a:r>
              <a:rPr lang="en-US" sz="2000" b="1" dirty="0" smtClean="0">
                <a:ea typeface="Times New Roman" panose="02020603050405020304" pitchFamily="18" charset="0"/>
              </a:rPr>
              <a:t>Phases</a:t>
            </a:r>
          </a:p>
          <a:p>
            <a:pPr marL="285750" indent="-285750">
              <a:lnSpc>
                <a:spcPct val="150000"/>
              </a:lnSpc>
              <a:buFont typeface="Wingdings" panose="05000000000000000000" pitchFamily="2" charset="2"/>
              <a:buChar char="v"/>
            </a:pPr>
            <a:r>
              <a:rPr lang="en-US" sz="2000" dirty="0"/>
              <a:t>Unit </a:t>
            </a:r>
            <a:r>
              <a:rPr lang="en-US" sz="2000" dirty="0" smtClean="0"/>
              <a:t>Testing</a:t>
            </a:r>
          </a:p>
          <a:p>
            <a:pPr marL="285750" indent="-285750">
              <a:lnSpc>
                <a:spcPct val="150000"/>
              </a:lnSpc>
              <a:buFont typeface="Wingdings" panose="05000000000000000000" pitchFamily="2" charset="2"/>
              <a:buChar char="v"/>
            </a:pPr>
            <a:r>
              <a:rPr lang="en-US" sz="2000" dirty="0"/>
              <a:t>Integration </a:t>
            </a:r>
            <a:r>
              <a:rPr lang="en-US" sz="2000" dirty="0" smtClean="0"/>
              <a:t>testing</a:t>
            </a:r>
          </a:p>
          <a:p>
            <a:pPr marL="285750" indent="-285750">
              <a:lnSpc>
                <a:spcPct val="150000"/>
              </a:lnSpc>
              <a:buFont typeface="Wingdings" panose="05000000000000000000" pitchFamily="2" charset="2"/>
              <a:buChar char="v"/>
            </a:pPr>
            <a:r>
              <a:rPr lang="en-US" sz="2000" dirty="0"/>
              <a:t>System </a:t>
            </a:r>
            <a:r>
              <a:rPr lang="en-US" sz="2000" dirty="0" smtClean="0"/>
              <a:t>Testing</a:t>
            </a:r>
          </a:p>
          <a:p>
            <a:pPr marL="285750" indent="-285750">
              <a:lnSpc>
                <a:spcPct val="150000"/>
              </a:lnSpc>
              <a:buFont typeface="Wingdings" panose="05000000000000000000" pitchFamily="2" charset="2"/>
              <a:buChar char="v"/>
            </a:pPr>
            <a:r>
              <a:rPr lang="en-US" sz="2000" dirty="0"/>
              <a:t>User Acceptance Testing (</a:t>
            </a:r>
            <a:r>
              <a:rPr lang="en-US" sz="2000" dirty="0" smtClean="0"/>
              <a:t>UAT)</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161" y="1413736"/>
            <a:ext cx="5155345" cy="4101441"/>
          </a:xfrm>
          <a:prstGeom prst="rect">
            <a:avLst/>
          </a:prstGeom>
        </p:spPr>
      </p:pic>
    </p:spTree>
    <p:extLst>
      <p:ext uri="{BB962C8B-B14F-4D97-AF65-F5344CB8AC3E}">
        <p14:creationId xmlns:p14="http://schemas.microsoft.com/office/powerpoint/2010/main" val="1900235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149187" y="636206"/>
            <a:ext cx="8806218" cy="6063198"/>
          </a:xfrm>
          <a:prstGeom prst="rect">
            <a:avLst/>
          </a:prstGeom>
        </p:spPr>
        <p:txBody>
          <a:bodyPr wrap="square">
            <a:spAutoFit/>
          </a:bodyPr>
          <a:lstStyle/>
          <a:p>
            <a:pPr fontAlgn="base">
              <a:lnSpc>
                <a:spcPct val="150000"/>
              </a:lnSpc>
            </a:pPr>
            <a:r>
              <a:rPr lang="en-US" sz="2400" b="1" dirty="0" smtClean="0"/>
              <a:t>Design Phase:</a:t>
            </a:r>
          </a:p>
          <a:p>
            <a:pPr fontAlgn="base">
              <a:lnSpc>
                <a:spcPct val="150000"/>
              </a:lnSpc>
            </a:pPr>
            <a:endParaRPr lang="en-US" sz="2400" b="1" dirty="0" smtClean="0"/>
          </a:p>
          <a:p>
            <a:pPr marL="285750" indent="-285750" fontAlgn="base">
              <a:buFont typeface="Arial" panose="020B0604020202020204" pitchFamily="34" charset="0"/>
              <a:buChar char="•"/>
            </a:pPr>
            <a:r>
              <a:rPr lang="en-GB" sz="2000" b="1" dirty="0"/>
              <a:t>Requirement Analysis:</a:t>
            </a:r>
            <a:r>
              <a:rPr lang="en-GB" sz="2000" dirty="0"/>
              <a:t> This phase contains detailed communication with the customer to understand their requirements and expectations. This stage is known as Requirement Gathering</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System Design:</a:t>
            </a:r>
            <a:r>
              <a:rPr lang="en-GB" sz="2000" dirty="0"/>
              <a:t> This phase contains the system design and the complete hardware and communication setup for developing product</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Architectural Design:</a:t>
            </a:r>
            <a:r>
              <a:rPr lang="en-GB" sz="2000" dirty="0"/>
              <a:t> System design is broken down further into modules taking up different functionalities. The data transfer and communication between the internal modules and with the outside world (other systems) is clearly understood</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Module Design:</a:t>
            </a:r>
            <a:r>
              <a:rPr lang="en-GB" sz="2000" dirty="0"/>
              <a:t> In this phase the system breaks </a:t>
            </a:r>
            <a:r>
              <a:rPr lang="en-GB" sz="2000" dirty="0" smtClean="0"/>
              <a:t>down </a:t>
            </a:r>
            <a:r>
              <a:rPr lang="en-GB" sz="2000" dirty="0"/>
              <a:t>into small modules. The detailed design of modules is specified, also known as Low-Level Design (LLD).</a:t>
            </a:r>
          </a:p>
          <a:p>
            <a:pPr fontAlgn="base">
              <a:lnSpc>
                <a:spcPct val="150000"/>
              </a:lnSpc>
            </a:pPr>
            <a:endParaRPr lang="en-US" sz="2400" b="1" dirty="0" smtClean="0"/>
          </a:p>
        </p:txBody>
      </p:sp>
    </p:spTree>
    <p:extLst>
      <p:ext uri="{BB962C8B-B14F-4D97-AF65-F5344CB8AC3E}">
        <p14:creationId xmlns:p14="http://schemas.microsoft.com/office/powerpoint/2010/main" val="1172786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109182" y="553998"/>
            <a:ext cx="8806218" cy="5816977"/>
          </a:xfrm>
          <a:prstGeom prst="rect">
            <a:avLst/>
          </a:prstGeom>
        </p:spPr>
        <p:txBody>
          <a:bodyPr wrap="square">
            <a:spAutoFit/>
          </a:bodyPr>
          <a:lstStyle/>
          <a:p>
            <a:pPr fontAlgn="base">
              <a:lnSpc>
                <a:spcPct val="150000"/>
              </a:lnSpc>
            </a:pPr>
            <a:r>
              <a:rPr lang="en-US" sz="2400" b="1" dirty="0"/>
              <a:t>Testing Phases</a:t>
            </a:r>
          </a:p>
          <a:p>
            <a:pPr fontAlgn="base">
              <a:lnSpc>
                <a:spcPct val="150000"/>
              </a:lnSpc>
            </a:pPr>
            <a:endParaRPr lang="en-US" sz="2400" b="1" dirty="0" smtClean="0"/>
          </a:p>
          <a:p>
            <a:pPr marL="285750" indent="-285750" fontAlgn="base">
              <a:buFont typeface="Arial" panose="020B0604020202020204" pitchFamily="34" charset="0"/>
              <a:buChar char="•"/>
            </a:pPr>
            <a:r>
              <a:rPr lang="en-GB" sz="2000" b="1" dirty="0"/>
              <a:t>Unit Testing:</a:t>
            </a:r>
            <a:r>
              <a:rPr lang="en-GB" sz="2000" dirty="0"/>
              <a:t> Unit Test Plans are developed during module design phase. These Unit Test Plans are executed to eliminate bugs at code or unit level</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Integration testing:</a:t>
            </a:r>
            <a:r>
              <a:rPr lang="en-GB" sz="2000" dirty="0"/>
              <a:t> After </a:t>
            </a:r>
            <a:r>
              <a:rPr lang="en-GB" sz="2000" b="1" dirty="0"/>
              <a:t>completion of unit te</a:t>
            </a:r>
            <a:r>
              <a:rPr lang="en-GB" sz="2000" dirty="0"/>
              <a:t>sting Integration testing is performed. In integration testing, the modules are integrated and the system is tested. Integration testing is performed on the </a:t>
            </a:r>
            <a:r>
              <a:rPr lang="en-GB" sz="2000" b="1" dirty="0"/>
              <a:t>Architecture design phase</a:t>
            </a:r>
            <a:r>
              <a:rPr lang="en-GB" sz="2000" dirty="0"/>
              <a:t>. </a:t>
            </a:r>
            <a:r>
              <a:rPr lang="en-GB" sz="2000" b="1" dirty="0"/>
              <a:t>This test verifies the communication of modules among themselves</a:t>
            </a:r>
            <a:r>
              <a:rPr lang="en-GB" sz="2000" b="1" dirty="0" smtClean="0"/>
              <a:t>.</a:t>
            </a:r>
          </a:p>
          <a:p>
            <a:pPr marL="285750" indent="-285750" fontAlgn="base">
              <a:buFont typeface="Arial" panose="020B0604020202020204" pitchFamily="34" charset="0"/>
              <a:buChar char="•"/>
            </a:pPr>
            <a:endParaRPr lang="en-GB" sz="2000" b="1" dirty="0"/>
          </a:p>
          <a:p>
            <a:pPr marL="285750" indent="-285750" fontAlgn="base">
              <a:buFont typeface="Arial" panose="020B0604020202020204" pitchFamily="34" charset="0"/>
              <a:buChar char="•"/>
            </a:pPr>
            <a:r>
              <a:rPr lang="en-GB" sz="2000" b="1" dirty="0" smtClean="0"/>
              <a:t>System Testing:</a:t>
            </a:r>
            <a:r>
              <a:rPr lang="en-GB" sz="2000" dirty="0" smtClean="0"/>
              <a:t> System testing test the </a:t>
            </a:r>
            <a:r>
              <a:rPr lang="en-GB" sz="2000" b="1" dirty="0" smtClean="0"/>
              <a:t>complete application </a:t>
            </a:r>
            <a:r>
              <a:rPr lang="en-GB" sz="2000" dirty="0" smtClean="0"/>
              <a:t>with its functionality, inter dependency, and communication. It tests the functional and non-functional requirements of the developed application.</a:t>
            </a:r>
          </a:p>
          <a:p>
            <a:pPr marL="285750" indent="-285750" fontAlgn="base">
              <a:buFont typeface="Arial" panose="020B0604020202020204" pitchFamily="34" charset="0"/>
              <a:buChar char="•"/>
            </a:pPr>
            <a:endParaRPr lang="en-GB" sz="2000" dirty="0" smtClean="0"/>
          </a:p>
          <a:p>
            <a:pPr marL="285750" indent="-285750" fontAlgn="base">
              <a:buFont typeface="Arial" panose="020B0604020202020204" pitchFamily="34" charset="0"/>
              <a:buChar char="•"/>
            </a:pPr>
            <a:r>
              <a:rPr lang="en-GB" sz="2000" b="1" dirty="0" smtClean="0"/>
              <a:t>User </a:t>
            </a:r>
            <a:r>
              <a:rPr lang="en-GB" sz="2000" b="1" dirty="0"/>
              <a:t>Acceptance Testing (UAT):</a:t>
            </a:r>
            <a:r>
              <a:rPr lang="en-GB" sz="2000" dirty="0"/>
              <a:t> UAT is performed in a </a:t>
            </a:r>
            <a:r>
              <a:rPr lang="en-GB" sz="2000" b="1" dirty="0"/>
              <a:t>user environment</a:t>
            </a:r>
            <a:r>
              <a:rPr lang="en-GB" sz="2000" dirty="0"/>
              <a:t> that resembles the production environment. UAT verifies that the delivered system </a:t>
            </a:r>
            <a:r>
              <a:rPr lang="en-GB" sz="2000" b="1" dirty="0"/>
              <a:t>meets user’s requirement </a:t>
            </a:r>
            <a:r>
              <a:rPr lang="en-GB" sz="2000" dirty="0"/>
              <a:t>and system is ready for use in real world.</a:t>
            </a:r>
          </a:p>
        </p:txBody>
      </p:sp>
    </p:spTree>
    <p:extLst>
      <p:ext uri="{BB962C8B-B14F-4D97-AF65-F5344CB8AC3E}">
        <p14:creationId xmlns:p14="http://schemas.microsoft.com/office/powerpoint/2010/main" val="2147509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23824" y="553998"/>
            <a:ext cx="8534400" cy="5632311"/>
          </a:xfrm>
          <a:prstGeom prst="rect">
            <a:avLst/>
          </a:prstGeom>
        </p:spPr>
        <p:txBody>
          <a:bodyPr wrap="square">
            <a:spAutoFit/>
          </a:bodyPr>
          <a:lstStyle/>
          <a:p>
            <a:pPr fontAlgn="base"/>
            <a:r>
              <a:rPr lang="en-US" sz="2400" b="1" dirty="0" smtClean="0"/>
              <a:t>When </a:t>
            </a:r>
            <a:r>
              <a:rPr lang="en-US" sz="2400" b="1" dirty="0"/>
              <a:t>to use?</a:t>
            </a:r>
            <a:endParaRPr lang="en-US" sz="2400" dirty="0"/>
          </a:p>
          <a:p>
            <a:pPr marL="342900" indent="-342900" fontAlgn="base">
              <a:buFont typeface="Wingdings" panose="05000000000000000000" pitchFamily="2" charset="2"/>
              <a:buChar char="§"/>
            </a:pPr>
            <a:r>
              <a:rPr lang="en-US" sz="2200" dirty="0"/>
              <a:t>Where requirements are </a:t>
            </a:r>
            <a:r>
              <a:rPr lang="en-US" sz="2200" dirty="0">
                <a:solidFill>
                  <a:srgbClr val="28A010"/>
                </a:solidFill>
              </a:rPr>
              <a:t>clearly defined and fixed</a:t>
            </a:r>
            <a:r>
              <a:rPr lang="en-US" sz="2200" dirty="0"/>
              <a:t>.</a:t>
            </a:r>
          </a:p>
          <a:p>
            <a:pPr marL="342900" indent="-342900" fontAlgn="base">
              <a:buFont typeface="Wingdings" panose="05000000000000000000" pitchFamily="2" charset="2"/>
              <a:buChar char="§"/>
            </a:pPr>
            <a:r>
              <a:rPr lang="en-US" sz="2200" dirty="0"/>
              <a:t>The V-Model is used when ample technical resources are available with technical expertise</a:t>
            </a:r>
            <a:r>
              <a:rPr lang="en-US" sz="2200" dirty="0" smtClean="0"/>
              <a:t>.</a:t>
            </a:r>
            <a:endParaRPr lang="en-US" sz="2200" b="1" dirty="0"/>
          </a:p>
          <a:p>
            <a:pPr marL="342900" indent="-342900" fontAlgn="base">
              <a:buFont typeface="Wingdings" panose="05000000000000000000" pitchFamily="2" charset="2"/>
              <a:buChar char="§"/>
            </a:pPr>
            <a:r>
              <a:rPr lang="en-US" sz="2200" dirty="0"/>
              <a:t>Proactive defect tracking – that is defects are found at early stage</a:t>
            </a:r>
            <a:r>
              <a:rPr lang="en-US" sz="2200" dirty="0" smtClean="0"/>
              <a:t>.</a:t>
            </a:r>
          </a:p>
          <a:p>
            <a:pPr marL="342900" indent="-342900" fontAlgn="base">
              <a:buFont typeface="Wingdings" panose="05000000000000000000" pitchFamily="2" charset="2"/>
              <a:buChar char="§"/>
            </a:pPr>
            <a:endParaRPr lang="en-US" sz="2400" dirty="0" smtClean="0"/>
          </a:p>
          <a:p>
            <a:pPr marL="342900" indent="-342900" fontAlgn="base">
              <a:buFont typeface="Wingdings" panose="05000000000000000000" pitchFamily="2" charset="2"/>
              <a:buChar char="§"/>
            </a:pPr>
            <a:endParaRPr lang="en-US" sz="2400" dirty="0" smtClean="0"/>
          </a:p>
          <a:p>
            <a:pPr fontAlgn="base"/>
            <a:r>
              <a:rPr lang="en-GB" sz="2400" dirty="0"/>
              <a:t>The usage of V-Model can fall under the projects which </a:t>
            </a:r>
            <a:r>
              <a:rPr lang="en-GB" sz="2400" b="1" dirty="0"/>
              <a:t>not focus on changing the requirements</a:t>
            </a:r>
            <a:r>
              <a:rPr lang="en-GB" sz="2400" dirty="0"/>
              <a:t>, for example:</a:t>
            </a:r>
          </a:p>
          <a:p>
            <a:pPr marL="342900" indent="-342900" fontAlgn="base">
              <a:buFont typeface="Arial" panose="020B0604020202020204" pitchFamily="34" charset="0"/>
              <a:buChar char="•"/>
            </a:pPr>
            <a:r>
              <a:rPr lang="en-GB" sz="2000" dirty="0" smtClean="0"/>
              <a:t>Military </a:t>
            </a:r>
            <a:r>
              <a:rPr lang="en-GB" sz="2000" dirty="0"/>
              <a:t>projects</a:t>
            </a:r>
          </a:p>
          <a:p>
            <a:pPr marL="342900" indent="-342900" fontAlgn="base">
              <a:buFont typeface="Arial" panose="020B0604020202020204" pitchFamily="34" charset="0"/>
              <a:buChar char="•"/>
            </a:pPr>
            <a:r>
              <a:rPr lang="en-GB" sz="2000" dirty="0"/>
              <a:t>Mission Critical projects, for example, in a Space shuttle</a:t>
            </a:r>
          </a:p>
          <a:p>
            <a:pPr marL="342900" indent="-342900" fontAlgn="base">
              <a:buFont typeface="Arial" panose="020B0604020202020204" pitchFamily="34" charset="0"/>
              <a:buChar char="•"/>
            </a:pPr>
            <a:r>
              <a:rPr lang="en-GB" sz="2000" dirty="0"/>
              <a:t>Embedded systems.</a:t>
            </a:r>
          </a:p>
          <a:p>
            <a:pPr marL="342900" indent="-342900" fontAlgn="base">
              <a:buFont typeface="Arial" panose="020B0604020202020204" pitchFamily="34" charset="0"/>
              <a:buChar char="•"/>
            </a:pPr>
            <a:r>
              <a:rPr lang="en-GB" sz="2000" dirty="0"/>
              <a:t>Projects with defined and clear requirements</a:t>
            </a:r>
          </a:p>
          <a:p>
            <a:pPr marL="342900" indent="-342900" fontAlgn="base">
              <a:lnSpc>
                <a:spcPct val="200000"/>
              </a:lnSpc>
              <a:buFont typeface="Wingdings" panose="05000000000000000000" pitchFamily="2" charset="2"/>
              <a:buChar char="§"/>
            </a:pPr>
            <a:endParaRPr lang="en-US" sz="2400" b="1" dirty="0" smtClean="0"/>
          </a:p>
          <a:p>
            <a:pPr fontAlgn="base"/>
            <a:endParaRPr lang="en-US" sz="2400" dirty="0"/>
          </a:p>
        </p:txBody>
      </p:sp>
    </p:spTree>
    <p:extLst>
      <p:ext uri="{BB962C8B-B14F-4D97-AF65-F5344CB8AC3E}">
        <p14:creationId xmlns:p14="http://schemas.microsoft.com/office/powerpoint/2010/main" val="2544681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600200" y="2561323"/>
            <a:ext cx="4668650" cy="1924245"/>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US" sz="3200" b="1" dirty="0" smtClean="0">
                <a:cs typeface="Times New Roman" panose="02020603050405020304" pitchFamily="18" charset="0"/>
              </a:rPr>
              <a:t>Software Process Model</a:t>
            </a:r>
          </a:p>
          <a:p>
            <a:pPr marL="285750" indent="-285750">
              <a:lnSpc>
                <a:spcPct val="200000"/>
              </a:lnSpc>
              <a:buFont typeface="Wingdings" panose="05000000000000000000" pitchFamily="2" charset="2"/>
              <a:buChar char="v"/>
            </a:pPr>
            <a:endParaRPr lang="en-US" sz="3200" b="1" dirty="0" smtClean="0">
              <a:cs typeface="Times New Roman" panose="02020603050405020304" pitchFamily="18" charset="0"/>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81000" y="799011"/>
            <a:ext cx="8534400" cy="5355312"/>
          </a:xfrm>
          <a:prstGeom prst="rect">
            <a:avLst/>
          </a:prstGeom>
        </p:spPr>
        <p:txBody>
          <a:bodyPr wrap="square">
            <a:spAutoFit/>
          </a:bodyPr>
          <a:lstStyle/>
          <a:p>
            <a:pPr fontAlgn="base">
              <a:lnSpc>
                <a:spcPct val="150000"/>
              </a:lnSpc>
            </a:pPr>
            <a:r>
              <a:rPr lang="en-US" sz="2000" b="1" dirty="0"/>
              <a:t>Advantages:</a:t>
            </a:r>
            <a:endParaRPr lang="en-US" sz="2000" dirty="0"/>
          </a:p>
          <a:p>
            <a:pPr marL="285750" lvl="0" indent="-285750" fontAlgn="base">
              <a:lnSpc>
                <a:spcPct val="150000"/>
              </a:lnSpc>
              <a:buFont typeface="Wingdings" panose="05000000000000000000" pitchFamily="2" charset="2"/>
              <a:buChar char="§"/>
            </a:pPr>
            <a:r>
              <a:rPr lang="en-US" sz="2000" dirty="0" smtClean="0"/>
              <a:t>V-Model </a:t>
            </a:r>
            <a:r>
              <a:rPr lang="en-US" sz="2000" dirty="0"/>
              <a:t>is used for small projects where project requirements are clear.</a:t>
            </a:r>
          </a:p>
          <a:p>
            <a:pPr marL="285750" lvl="0" indent="-285750" fontAlgn="base">
              <a:lnSpc>
                <a:spcPct val="150000"/>
              </a:lnSpc>
              <a:buFont typeface="Wingdings" panose="05000000000000000000" pitchFamily="2" charset="2"/>
              <a:buChar char="§"/>
            </a:pPr>
            <a:r>
              <a:rPr lang="en-US" sz="2000" dirty="0"/>
              <a:t>Simple and easy to understand and use.</a:t>
            </a:r>
          </a:p>
          <a:p>
            <a:pPr marL="285750" lvl="0" indent="-285750" fontAlgn="base">
              <a:lnSpc>
                <a:spcPct val="150000"/>
              </a:lnSpc>
              <a:buFont typeface="Wingdings" panose="05000000000000000000" pitchFamily="2" charset="2"/>
              <a:buChar char="§"/>
            </a:pPr>
            <a:r>
              <a:rPr lang="en-US" sz="2000" dirty="0" smtClean="0"/>
              <a:t>Probability </a:t>
            </a:r>
            <a:r>
              <a:rPr lang="en-US" sz="2000" dirty="0"/>
              <a:t>of building an error-free and good quality product.</a:t>
            </a:r>
          </a:p>
          <a:p>
            <a:pPr fontAlgn="base">
              <a:lnSpc>
                <a:spcPct val="150000"/>
              </a:lnSpc>
            </a:pPr>
            <a:endParaRPr lang="en-US" sz="2000" b="1" dirty="0" smtClean="0"/>
          </a:p>
          <a:p>
            <a:pPr fontAlgn="base">
              <a:lnSpc>
                <a:spcPct val="150000"/>
              </a:lnSpc>
            </a:pPr>
            <a:r>
              <a:rPr lang="en-US" sz="2000" b="1" dirty="0" smtClean="0"/>
              <a:t>Disadvantages</a:t>
            </a:r>
            <a:r>
              <a:rPr lang="en-US" sz="2000" b="1" dirty="0"/>
              <a:t>:</a:t>
            </a:r>
            <a:endParaRPr lang="en-US" sz="2000" dirty="0"/>
          </a:p>
          <a:p>
            <a:pPr marL="285750" lvl="0" indent="-285750" fontAlgn="base">
              <a:lnSpc>
                <a:spcPct val="150000"/>
              </a:lnSpc>
              <a:buFont typeface="Wingdings" panose="05000000000000000000" pitchFamily="2" charset="2"/>
              <a:buChar char="§"/>
            </a:pPr>
            <a:r>
              <a:rPr lang="en-US" sz="2000" dirty="0" smtClean="0"/>
              <a:t>It </a:t>
            </a:r>
            <a:r>
              <a:rPr lang="en-US" sz="2000" dirty="0"/>
              <a:t>is not a good for complex and object-oriented projects.</a:t>
            </a:r>
          </a:p>
          <a:p>
            <a:pPr marL="285750" lvl="0" indent="-285750" fontAlgn="base">
              <a:lnSpc>
                <a:spcPct val="150000"/>
              </a:lnSpc>
              <a:buFont typeface="Wingdings" panose="05000000000000000000" pitchFamily="2" charset="2"/>
              <a:buChar char="§"/>
            </a:pPr>
            <a:r>
              <a:rPr lang="en-US" sz="2000" dirty="0"/>
              <a:t>It is not suitable for projects where requirements are </a:t>
            </a:r>
            <a:r>
              <a:rPr lang="en-US" sz="2000" b="1" dirty="0"/>
              <a:t>not clear and contains </a:t>
            </a:r>
            <a:r>
              <a:rPr lang="en-US" sz="2000" dirty="0"/>
              <a:t>high risk of changing.</a:t>
            </a:r>
          </a:p>
          <a:p>
            <a:pPr marL="285750" lvl="0" indent="-285750" fontAlgn="base">
              <a:lnSpc>
                <a:spcPct val="150000"/>
              </a:lnSpc>
              <a:buFont typeface="Wingdings" panose="05000000000000000000" pitchFamily="2" charset="2"/>
              <a:buChar char="§"/>
            </a:pPr>
            <a:r>
              <a:rPr lang="en-US" sz="2000" dirty="0" smtClean="0"/>
              <a:t>It </a:t>
            </a:r>
            <a:r>
              <a:rPr lang="en-US" sz="2000" dirty="0"/>
              <a:t>does not easily handle concurrent events.</a:t>
            </a:r>
          </a:p>
          <a:p>
            <a:pPr fontAlgn="base">
              <a:lnSpc>
                <a:spcPct val="150000"/>
              </a:lnSpc>
            </a:pPr>
            <a:endParaRPr lang="en-US" sz="2800" dirty="0"/>
          </a:p>
        </p:txBody>
      </p:sp>
    </p:spTree>
    <p:extLst>
      <p:ext uri="{BB962C8B-B14F-4D97-AF65-F5344CB8AC3E}">
        <p14:creationId xmlns:p14="http://schemas.microsoft.com/office/powerpoint/2010/main" val="45627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Big Bang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1477328"/>
          </a:xfrm>
          <a:prstGeom prst="rect">
            <a:avLst/>
          </a:prstGeom>
        </p:spPr>
        <p:txBody>
          <a:bodyPr wrap="square">
            <a:spAutoFit/>
          </a:bodyPr>
          <a:lstStyle/>
          <a:p>
            <a:pPr algn="just"/>
            <a:r>
              <a:rPr lang="en-US" b="1" dirty="0"/>
              <a:t>When to use Big Bang Model</a:t>
            </a:r>
            <a:r>
              <a:rPr lang="en-US" b="1" dirty="0" smtClean="0"/>
              <a:t>?</a:t>
            </a:r>
          </a:p>
          <a:p>
            <a:pPr algn="just"/>
            <a:r>
              <a:rPr lang="en-US" dirty="0"/>
              <a:t>T</a:t>
            </a:r>
            <a:r>
              <a:rPr lang="en-US" dirty="0" smtClean="0"/>
              <a:t>his </a:t>
            </a:r>
            <a:r>
              <a:rPr lang="en-US" dirty="0"/>
              <a:t>model is required when this project is </a:t>
            </a:r>
            <a:r>
              <a:rPr lang="en-US" b="1" dirty="0"/>
              <a:t>small like an academic project or a practical project</a:t>
            </a:r>
            <a:r>
              <a:rPr lang="en-US" dirty="0"/>
              <a:t>. This method is also used when the size of the developer team is small and when requirements are not defined, and the release date is not confirmed or given by the customer.</a:t>
            </a:r>
            <a:endParaRPr lang="en-US" b="0" i="0"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08" y="2213282"/>
            <a:ext cx="6204217" cy="4087769"/>
          </a:xfrm>
          <a:prstGeom prst="rect">
            <a:avLst/>
          </a:prstGeom>
        </p:spPr>
      </p:pic>
      <p:sp>
        <p:nvSpPr>
          <p:cNvPr id="9" name="Rectangle 8"/>
          <p:cNvSpPr/>
          <p:nvPr/>
        </p:nvSpPr>
        <p:spPr>
          <a:xfrm>
            <a:off x="119087" y="2624058"/>
            <a:ext cx="4572000" cy="2403863"/>
          </a:xfrm>
          <a:prstGeom prst="rect">
            <a:avLst/>
          </a:prstGeom>
        </p:spPr>
        <p:txBody>
          <a:bodyPr>
            <a:spAutoFit/>
          </a:bodyPr>
          <a:lstStyle/>
          <a:p>
            <a:r>
              <a:rPr lang="en-US" b="1" dirty="0" smtClean="0"/>
              <a:t>Advantages:</a:t>
            </a:r>
            <a:endParaRPr lang="en-US" b="1" dirty="0"/>
          </a:p>
          <a:p>
            <a:pPr>
              <a:lnSpc>
                <a:spcPct val="150000"/>
              </a:lnSpc>
              <a:buFont typeface="+mj-lt"/>
              <a:buAutoNum type="arabicPeriod"/>
            </a:pPr>
            <a:r>
              <a:rPr lang="en-US" dirty="0"/>
              <a:t>There is no planning required.</a:t>
            </a:r>
          </a:p>
          <a:p>
            <a:pPr>
              <a:lnSpc>
                <a:spcPct val="150000"/>
              </a:lnSpc>
              <a:buFont typeface="+mj-lt"/>
              <a:buAutoNum type="arabicPeriod"/>
            </a:pPr>
            <a:r>
              <a:rPr lang="en-US" dirty="0"/>
              <a:t>Simple Model.</a:t>
            </a:r>
          </a:p>
          <a:p>
            <a:pPr>
              <a:lnSpc>
                <a:spcPct val="150000"/>
              </a:lnSpc>
              <a:buFont typeface="+mj-lt"/>
              <a:buAutoNum type="arabicPeriod"/>
            </a:pPr>
            <a:r>
              <a:rPr lang="en-US" dirty="0"/>
              <a:t>Few resources required.</a:t>
            </a:r>
          </a:p>
          <a:p>
            <a:pPr>
              <a:lnSpc>
                <a:spcPct val="150000"/>
              </a:lnSpc>
              <a:buFont typeface="+mj-lt"/>
              <a:buAutoNum type="arabicPeriod"/>
            </a:pPr>
            <a:r>
              <a:rPr lang="en-US" dirty="0"/>
              <a:t>Easy to manage.</a:t>
            </a:r>
          </a:p>
          <a:p>
            <a:pPr>
              <a:lnSpc>
                <a:spcPct val="150000"/>
              </a:lnSpc>
              <a:buFont typeface="+mj-lt"/>
              <a:buAutoNum type="arabicPeriod"/>
            </a:pPr>
            <a:r>
              <a:rPr lang="en-US" dirty="0"/>
              <a:t>Flexible for developers.</a:t>
            </a:r>
            <a:endParaRPr lang="en-US" b="0" i="0" dirty="0">
              <a:effectLst/>
            </a:endParaRPr>
          </a:p>
        </p:txBody>
      </p:sp>
    </p:spTree>
    <p:extLst>
      <p:ext uri="{BB962C8B-B14F-4D97-AF65-F5344CB8AC3E}">
        <p14:creationId xmlns:p14="http://schemas.microsoft.com/office/powerpoint/2010/main" val="256895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Prototyping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2308324"/>
          </a:xfrm>
          <a:prstGeom prst="rect">
            <a:avLst/>
          </a:prstGeom>
        </p:spPr>
        <p:txBody>
          <a:bodyPr wrap="square">
            <a:spAutoFit/>
          </a:bodyPr>
          <a:lstStyle/>
          <a:p>
            <a:pPr marL="285750" indent="-285750" algn="just">
              <a:buFont typeface="Arial" panose="020B0604020202020204" pitchFamily="34" charset="0"/>
              <a:buChar char="•"/>
            </a:pPr>
            <a:r>
              <a:rPr lang="en-US" dirty="0"/>
              <a:t>In Software Engineering, Prototype methodology is a software development model in which a prototype is built, test and then reworked when needed until an acceptable prototype is achieved</a:t>
            </a:r>
            <a:r>
              <a:rPr lang="en-US" dirty="0" smtClean="0"/>
              <a:t>.</a:t>
            </a:r>
          </a:p>
          <a:p>
            <a:pPr marL="285750" indent="-285750">
              <a:buFont typeface="Arial" panose="020B0604020202020204" pitchFamily="34" charset="0"/>
              <a:buChar char="•"/>
            </a:pPr>
            <a:r>
              <a:rPr lang="en-US" dirty="0"/>
              <a:t>Regular meetings are essential to keep the project on time and avoid costly delays in prototyping approach.</a:t>
            </a:r>
          </a:p>
          <a:p>
            <a:pPr marL="285750" indent="-285750">
              <a:buFont typeface="Arial" panose="020B0604020202020204" pitchFamily="34" charset="0"/>
              <a:buChar char="•"/>
            </a:pPr>
            <a:r>
              <a:rPr lang="en-US" dirty="0"/>
              <a:t>Missing functionality can be </a:t>
            </a:r>
            <a:r>
              <a:rPr lang="en-US" dirty="0" smtClean="0"/>
              <a:t>identified</a:t>
            </a:r>
          </a:p>
          <a:p>
            <a:pPr marL="285750" indent="-285750">
              <a:buFont typeface="Arial" panose="020B0604020202020204" pitchFamily="34" charset="0"/>
              <a:buChar char="•"/>
            </a:pPr>
            <a:r>
              <a:rPr lang="en-US" dirty="0" smtClean="0"/>
              <a:t>Prototyping </a:t>
            </a:r>
            <a:r>
              <a:rPr lang="en-US" dirty="0"/>
              <a:t>may encourage excessive change requests.</a:t>
            </a:r>
          </a:p>
          <a:p>
            <a:pPr algn="just"/>
            <a:endParaRPr lang="en-US" b="0" i="0" dirty="0">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67" y="3270563"/>
            <a:ext cx="6407911" cy="2996045"/>
          </a:xfrm>
          <a:prstGeom prst="rect">
            <a:avLst/>
          </a:prstGeom>
        </p:spPr>
      </p:pic>
    </p:spTree>
    <p:extLst>
      <p:ext uri="{BB962C8B-B14F-4D97-AF65-F5344CB8AC3E}">
        <p14:creationId xmlns:p14="http://schemas.microsoft.com/office/powerpoint/2010/main" val="4217703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pic>
        <p:nvPicPr>
          <p:cNvPr id="10" name="Picture 9"/>
          <p:cNvPicPr>
            <a:picLocks noChangeAspect="1"/>
          </p:cNvPicPr>
          <p:nvPr/>
        </p:nvPicPr>
        <p:blipFill>
          <a:blip r:embed="rId2"/>
          <a:stretch>
            <a:fillRect/>
          </a:stretch>
        </p:blipFill>
        <p:spPr>
          <a:xfrm>
            <a:off x="3629025" y="579398"/>
            <a:ext cx="5505450" cy="6208752"/>
          </a:xfrm>
          <a:prstGeom prst="rect">
            <a:avLst/>
          </a:prstGeom>
        </p:spPr>
      </p:pic>
      <p:sp>
        <p:nvSpPr>
          <p:cNvPr id="11" name="Rectangle 10"/>
          <p:cNvSpPr/>
          <p:nvPr/>
        </p:nvSpPr>
        <p:spPr>
          <a:xfrm>
            <a:off x="0" y="799028"/>
            <a:ext cx="3611608" cy="5262979"/>
          </a:xfrm>
          <a:prstGeom prst="rect">
            <a:avLst/>
          </a:prstGeom>
        </p:spPr>
        <p:txBody>
          <a:bodyPr wrap="square">
            <a:spAutoFit/>
          </a:bodyPr>
          <a:lstStyle/>
          <a:p>
            <a:pPr marL="285750" indent="-285750" algn="just">
              <a:buFont typeface="Arial" panose="020B0604020202020204" pitchFamily="34" charset="0"/>
              <a:buChar char="•"/>
            </a:pPr>
            <a:r>
              <a:rPr lang="en-GB" sz="2000" b="1" dirty="0"/>
              <a:t>Remark:-</a:t>
            </a:r>
            <a:r>
              <a:rPr lang="en-GB" sz="2000" dirty="0"/>
              <a:t> In this model client satisfaction is </a:t>
            </a:r>
            <a:r>
              <a:rPr lang="en-GB" sz="2000" dirty="0" smtClean="0"/>
              <a:t>guaranteed</a:t>
            </a:r>
          </a:p>
          <a:p>
            <a:pPr marL="285750" indent="-285750">
              <a:buFont typeface="Arial" panose="020B0604020202020204" pitchFamily="34" charset="0"/>
              <a:buChar char="•"/>
            </a:pPr>
            <a:endParaRPr lang="en-GB" sz="2800" b="1" dirty="0" smtClean="0">
              <a:solidFill>
                <a:srgbClr val="E4580A"/>
              </a:solidFill>
            </a:endParaRPr>
          </a:p>
          <a:p>
            <a:pPr marL="285750" indent="-285750">
              <a:buFont typeface="Arial" panose="020B0604020202020204" pitchFamily="34" charset="0"/>
              <a:buChar char="•"/>
            </a:pPr>
            <a:r>
              <a:rPr lang="en-GB" sz="2400" b="1" dirty="0" smtClean="0">
                <a:solidFill>
                  <a:srgbClr val="E4580A"/>
                </a:solidFill>
              </a:rPr>
              <a:t>Basic requirement identification</a:t>
            </a:r>
          </a:p>
          <a:p>
            <a:pPr marL="285750" indent="-285750">
              <a:buFont typeface="Arial" panose="020B0604020202020204" pitchFamily="34" charset="0"/>
              <a:buChar char="•"/>
            </a:pPr>
            <a:endParaRPr lang="en-GB" sz="2400" b="1" dirty="0" smtClean="0">
              <a:solidFill>
                <a:srgbClr val="E4580A"/>
              </a:solidFill>
            </a:endParaRPr>
          </a:p>
          <a:p>
            <a:pPr marL="285750" indent="-285750">
              <a:buFont typeface="Arial" panose="020B0604020202020204" pitchFamily="34" charset="0"/>
              <a:buChar char="•"/>
            </a:pPr>
            <a:r>
              <a:rPr lang="en-GB" sz="2400" b="1" dirty="0" smtClean="0">
                <a:solidFill>
                  <a:srgbClr val="E4580A"/>
                </a:solidFill>
              </a:rPr>
              <a:t>Developing the initial prototype</a:t>
            </a:r>
          </a:p>
          <a:p>
            <a:pPr marL="285750" indent="-285750">
              <a:buFont typeface="Arial" panose="020B0604020202020204" pitchFamily="34" charset="0"/>
              <a:buChar char="•"/>
            </a:pPr>
            <a:endParaRPr lang="en-GB" sz="2400" b="1" dirty="0" smtClean="0">
              <a:solidFill>
                <a:srgbClr val="E4580A"/>
              </a:solidFill>
            </a:endParaRPr>
          </a:p>
          <a:p>
            <a:pPr marL="285750" indent="-285750">
              <a:buFont typeface="Arial" panose="020B0604020202020204" pitchFamily="34" charset="0"/>
              <a:buChar char="•"/>
            </a:pPr>
            <a:r>
              <a:rPr lang="en-GB" sz="2400" b="1" dirty="0" smtClean="0">
                <a:solidFill>
                  <a:srgbClr val="E4580A"/>
                </a:solidFill>
              </a:rPr>
              <a:t>Review of the prototype</a:t>
            </a:r>
          </a:p>
          <a:p>
            <a:pPr marL="285750" indent="-285750">
              <a:buFont typeface="Arial" panose="020B0604020202020204" pitchFamily="34" charset="0"/>
              <a:buChar char="•"/>
            </a:pPr>
            <a:endParaRPr lang="en-GB" sz="2400" b="1" dirty="0" smtClean="0">
              <a:solidFill>
                <a:srgbClr val="E4580A"/>
              </a:solidFill>
            </a:endParaRPr>
          </a:p>
          <a:p>
            <a:pPr marL="285750" indent="-285750">
              <a:buFont typeface="Arial" panose="020B0604020202020204" pitchFamily="34" charset="0"/>
              <a:buChar char="•"/>
            </a:pPr>
            <a:r>
              <a:rPr lang="en-GB" sz="2400" b="1" dirty="0" smtClean="0">
                <a:solidFill>
                  <a:srgbClr val="E4580A"/>
                </a:solidFill>
              </a:rPr>
              <a:t>Revise and enhance the prototype</a:t>
            </a:r>
          </a:p>
          <a:p>
            <a:pPr marL="285750" indent="-285750">
              <a:buFont typeface="Arial" panose="020B0604020202020204" pitchFamily="34" charset="0"/>
              <a:buChar char="•"/>
            </a:pPr>
            <a:endParaRPr lang="en-GB" sz="2800" dirty="0">
              <a:solidFill>
                <a:srgbClr val="E4580A"/>
              </a:solidFill>
            </a:endParaRPr>
          </a:p>
        </p:txBody>
      </p:sp>
    </p:spTree>
    <p:extLst>
      <p:ext uri="{BB962C8B-B14F-4D97-AF65-F5344CB8AC3E}">
        <p14:creationId xmlns:p14="http://schemas.microsoft.com/office/powerpoint/2010/main" val="2985753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599275" y="893376"/>
            <a:ext cx="7891563" cy="3554819"/>
          </a:xfrm>
          <a:prstGeom prst="rect">
            <a:avLst/>
          </a:prstGeom>
        </p:spPr>
        <p:txBody>
          <a:bodyPr wrap="square">
            <a:spAutoFit/>
          </a:bodyPr>
          <a:lstStyle/>
          <a:p>
            <a:pPr>
              <a:lnSpc>
                <a:spcPct val="150000"/>
              </a:lnSpc>
            </a:pPr>
            <a:r>
              <a:rPr lang="en-US" sz="2400" b="1" dirty="0"/>
              <a:t>When to use</a:t>
            </a:r>
            <a:r>
              <a:rPr lang="en-US" dirty="0" smtClean="0"/>
              <a:t/>
            </a:r>
            <a:br>
              <a:rPr lang="en-US" dirty="0" smtClean="0"/>
            </a:br>
            <a:endParaRPr lang="en-US" dirty="0" smtClean="0"/>
          </a:p>
          <a:p>
            <a:pPr algn="just">
              <a:lnSpc>
                <a:spcPct val="150000"/>
              </a:lnSpc>
            </a:pPr>
            <a:r>
              <a:rPr lang="en-US" dirty="0" smtClean="0"/>
              <a:t>The Prototyping Model should be used when the requirements of the product are </a:t>
            </a:r>
            <a:r>
              <a:rPr lang="en-US" b="1" dirty="0" smtClean="0"/>
              <a:t>not clearly understood or are unstable</a:t>
            </a:r>
            <a:r>
              <a:rPr lang="en-US" dirty="0" smtClean="0"/>
              <a:t>. It can also be used if requirements are changing quickly. This model can be successfully used for developing user interfaces, high technology software-intensive systems, and systems with complex algorithms and interfaces. It is also a very good choice to demonstrate the technical feasibility of the product.</a:t>
            </a:r>
            <a:endParaRPr lang="en-US" i="0" dirty="0">
              <a:effectLst/>
            </a:endParaRPr>
          </a:p>
        </p:txBody>
      </p:sp>
    </p:spTree>
    <p:extLst>
      <p:ext uri="{BB962C8B-B14F-4D97-AF65-F5344CB8AC3E}">
        <p14:creationId xmlns:p14="http://schemas.microsoft.com/office/powerpoint/2010/main" val="1358543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570756"/>
          </a:xfrm>
          <a:prstGeom prst="rect">
            <a:avLst/>
          </a:prstGeom>
        </p:spPr>
        <p:txBody>
          <a:bodyPr wrap="square">
            <a:spAutoFit/>
          </a:bodyPr>
          <a:lstStyle/>
          <a:p>
            <a:r>
              <a:rPr lang="en-US" sz="2000" b="1" dirty="0"/>
              <a:t>Advantage of Prototype Model</a:t>
            </a:r>
          </a:p>
          <a:p>
            <a:pPr marL="285750" indent="-285750">
              <a:buFont typeface="Wingdings" panose="05000000000000000000" pitchFamily="2" charset="2"/>
              <a:buChar char="v"/>
            </a:pPr>
            <a:r>
              <a:rPr lang="en-US" sz="2000" dirty="0"/>
              <a:t>Reduce the risk of incorrect user requirement</a:t>
            </a:r>
          </a:p>
          <a:p>
            <a:pPr marL="285750" indent="-285750">
              <a:buFont typeface="Wingdings" panose="05000000000000000000" pitchFamily="2" charset="2"/>
              <a:buChar char="v"/>
            </a:pPr>
            <a:r>
              <a:rPr lang="en-US" sz="2000" dirty="0"/>
              <a:t>Good where requirement are changing/uncommitted</a:t>
            </a:r>
          </a:p>
          <a:p>
            <a:pPr marL="285750" indent="-285750">
              <a:buFont typeface="Wingdings" panose="05000000000000000000" pitchFamily="2" charset="2"/>
              <a:buChar char="v"/>
            </a:pPr>
            <a:r>
              <a:rPr lang="en-US" sz="2000" dirty="0"/>
              <a:t>Regular visible process aids management</a:t>
            </a:r>
          </a:p>
          <a:p>
            <a:pPr marL="285750" indent="-285750">
              <a:buFont typeface="Wingdings" panose="05000000000000000000" pitchFamily="2" charset="2"/>
              <a:buChar char="v"/>
            </a:pPr>
            <a:r>
              <a:rPr lang="en-US" sz="2000" dirty="0"/>
              <a:t>Support early product marketing</a:t>
            </a:r>
          </a:p>
          <a:p>
            <a:pPr marL="285750" indent="-285750">
              <a:buFont typeface="Wingdings" panose="05000000000000000000" pitchFamily="2" charset="2"/>
              <a:buChar char="v"/>
            </a:pPr>
            <a:r>
              <a:rPr lang="en-US" sz="2000" dirty="0"/>
              <a:t>Reduce Maintenance cost.</a:t>
            </a:r>
          </a:p>
          <a:p>
            <a:pPr marL="285750" indent="-285750">
              <a:buFont typeface="Wingdings" panose="05000000000000000000" pitchFamily="2" charset="2"/>
              <a:buChar char="v"/>
            </a:pPr>
            <a:r>
              <a:rPr lang="en-US" sz="2000" dirty="0"/>
              <a:t>Errors can be detected much earlier as the system is made side by side</a:t>
            </a:r>
            <a:r>
              <a:rPr lang="en-US" sz="2000" dirty="0" smtClean="0"/>
              <a:t>.</a:t>
            </a:r>
          </a:p>
          <a:p>
            <a:endParaRPr lang="en-US" sz="2000" dirty="0"/>
          </a:p>
          <a:p>
            <a:r>
              <a:rPr lang="en-US" sz="2000" b="1" dirty="0"/>
              <a:t>Disadvantage of Prototype Model</a:t>
            </a:r>
          </a:p>
          <a:p>
            <a:pPr marL="285750" indent="-285750">
              <a:buFont typeface="Wingdings" panose="05000000000000000000" pitchFamily="2" charset="2"/>
              <a:buChar char="v"/>
            </a:pPr>
            <a:r>
              <a:rPr lang="en-US" sz="2000" dirty="0"/>
              <a:t>An unstable/badly implemented prototype often becomes the final product.</a:t>
            </a:r>
          </a:p>
          <a:p>
            <a:pPr marL="285750" indent="-285750">
              <a:buFont typeface="Wingdings" panose="05000000000000000000" pitchFamily="2" charset="2"/>
              <a:buChar char="v"/>
            </a:pPr>
            <a:r>
              <a:rPr lang="en-US" sz="2000" dirty="0"/>
              <a:t>Require extensive customer collaboration</a:t>
            </a:r>
          </a:p>
          <a:p>
            <a:pPr marL="285750" indent="-285750">
              <a:buFont typeface="Wingdings" panose="05000000000000000000" pitchFamily="2" charset="2"/>
              <a:buChar char="v"/>
            </a:pPr>
            <a:r>
              <a:rPr lang="en-US" sz="2000" dirty="0" smtClean="0"/>
              <a:t>Difficult </a:t>
            </a:r>
            <a:r>
              <a:rPr lang="en-US" sz="2000" dirty="0"/>
              <a:t>to know how long the project will last.</a:t>
            </a:r>
          </a:p>
          <a:p>
            <a:pPr marL="285750" indent="-285750">
              <a:buFont typeface="Wingdings" panose="05000000000000000000" pitchFamily="2" charset="2"/>
              <a:buChar char="v"/>
            </a:pPr>
            <a:r>
              <a:rPr lang="en-US" sz="2000" dirty="0"/>
              <a:t>Easy to fall back into the code and fix without proper requirement analysis, design, customer evaluation, and feedback.</a:t>
            </a:r>
          </a:p>
          <a:p>
            <a:pPr marL="285750" indent="-285750">
              <a:buFont typeface="Wingdings" panose="05000000000000000000" pitchFamily="2" charset="2"/>
              <a:buChar char="v"/>
            </a:pPr>
            <a:r>
              <a:rPr lang="en-US" sz="2000" dirty="0"/>
              <a:t>Prototyping tools are expensive.</a:t>
            </a:r>
          </a:p>
          <a:p>
            <a:pPr marL="285750" indent="-285750">
              <a:buFont typeface="Wingdings" panose="05000000000000000000" pitchFamily="2" charset="2"/>
              <a:buChar char="v"/>
            </a:pPr>
            <a:r>
              <a:rPr lang="en-US" sz="2000" dirty="0"/>
              <a:t>Special tools &amp; techniques are required to build a prototype.</a:t>
            </a:r>
          </a:p>
          <a:p>
            <a:pPr marL="285750" indent="-285750">
              <a:buFont typeface="Wingdings" panose="05000000000000000000" pitchFamily="2" charset="2"/>
              <a:buChar char="v"/>
            </a:pPr>
            <a:r>
              <a:rPr lang="en-US" sz="2000" dirty="0"/>
              <a:t>It is a time-consuming process.</a:t>
            </a:r>
          </a:p>
          <a:p>
            <a:pPr algn="just"/>
            <a:endParaRPr lang="en-US" i="0" dirty="0">
              <a:effectLst/>
            </a:endParaRPr>
          </a:p>
        </p:txBody>
      </p:sp>
    </p:spTree>
    <p:extLst>
      <p:ext uri="{BB962C8B-B14F-4D97-AF65-F5344CB8AC3E}">
        <p14:creationId xmlns:p14="http://schemas.microsoft.com/office/powerpoint/2010/main" val="915624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Quiz 20 marks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66225" y="693322"/>
            <a:ext cx="8557664" cy="5693866"/>
          </a:xfrm>
          <a:prstGeom prst="rect">
            <a:avLst/>
          </a:prstGeom>
        </p:spPr>
        <p:txBody>
          <a:bodyPr wrap="square">
            <a:spAutoFit/>
          </a:bodyPr>
          <a:lstStyle/>
          <a:p>
            <a:pPr algn="just"/>
            <a:r>
              <a:rPr lang="en-US" sz="3600" i="0" dirty="0" smtClean="0">
                <a:solidFill>
                  <a:srgbClr val="E4580A"/>
                </a:solidFill>
                <a:effectLst/>
              </a:rPr>
              <a:t>Class-Test-01:  </a:t>
            </a:r>
            <a:r>
              <a:rPr lang="en-US" sz="3600" i="0" dirty="0" smtClean="0">
                <a:solidFill>
                  <a:srgbClr val="28A010"/>
                </a:solidFill>
                <a:effectLst/>
              </a:rPr>
              <a:t>Lecture 01 to 03</a:t>
            </a:r>
            <a:endParaRPr lang="en-US" sz="3600" dirty="0" smtClean="0">
              <a:solidFill>
                <a:srgbClr val="28A010"/>
              </a:solidFill>
            </a:endParaRPr>
          </a:p>
          <a:p>
            <a:pPr algn="just"/>
            <a:r>
              <a:rPr lang="en-US" sz="3600" dirty="0" smtClean="0"/>
              <a:t>Section B		 03-Feb-2021 </a:t>
            </a:r>
            <a:r>
              <a:rPr lang="en-US" sz="1600" dirty="0" smtClean="0"/>
              <a:t>(Class time)</a:t>
            </a:r>
          </a:p>
          <a:p>
            <a:pPr algn="just"/>
            <a:r>
              <a:rPr lang="en-US" sz="3600" i="0" dirty="0" smtClean="0">
                <a:effectLst/>
              </a:rPr>
              <a:t>Section A 	 </a:t>
            </a:r>
            <a:r>
              <a:rPr lang="en-US" sz="3600" dirty="0"/>
              <a:t>04-Feb-2021 </a:t>
            </a:r>
            <a:r>
              <a:rPr lang="en-US" sz="1600" dirty="0"/>
              <a:t>(Class time)</a:t>
            </a:r>
          </a:p>
          <a:p>
            <a:pPr algn="just"/>
            <a:endParaRPr lang="en-US" sz="3600" i="0" dirty="0" smtClean="0">
              <a:effectLst/>
            </a:endParaRPr>
          </a:p>
          <a:p>
            <a:pPr algn="just"/>
            <a:r>
              <a:rPr lang="en-US" sz="3600" dirty="0" smtClean="0">
                <a:solidFill>
                  <a:srgbClr val="C00000"/>
                </a:solidFill>
              </a:rPr>
              <a:t>  --------------------------------------------------</a:t>
            </a:r>
            <a:endParaRPr lang="en-US" sz="3600" dirty="0">
              <a:solidFill>
                <a:srgbClr val="C00000"/>
              </a:solidFill>
            </a:endParaRPr>
          </a:p>
          <a:p>
            <a:pPr algn="just"/>
            <a:endParaRPr lang="en-US" sz="3600" dirty="0" smtClean="0">
              <a:solidFill>
                <a:srgbClr val="E4580A"/>
              </a:solidFill>
            </a:endParaRPr>
          </a:p>
          <a:p>
            <a:pPr algn="just"/>
            <a:r>
              <a:rPr lang="en-US" sz="3600" dirty="0" smtClean="0">
                <a:solidFill>
                  <a:srgbClr val="E4580A"/>
                </a:solidFill>
              </a:rPr>
              <a:t>Class-Test-02: </a:t>
            </a:r>
            <a:r>
              <a:rPr lang="en-US" sz="3600" dirty="0" smtClean="0">
                <a:solidFill>
                  <a:srgbClr val="28A010"/>
                </a:solidFill>
              </a:rPr>
              <a:t>TBA</a:t>
            </a:r>
            <a:endParaRPr lang="en-US" sz="3600" dirty="0">
              <a:solidFill>
                <a:srgbClr val="28A010"/>
              </a:solidFill>
            </a:endParaRPr>
          </a:p>
          <a:p>
            <a:pPr algn="just"/>
            <a:r>
              <a:rPr lang="en-US" sz="3600" dirty="0"/>
              <a:t>Section B	 </a:t>
            </a:r>
            <a:r>
              <a:rPr lang="en-US" sz="3600" dirty="0" smtClean="0"/>
              <a:t>	 10-Feb-2021</a:t>
            </a:r>
            <a:endParaRPr lang="en-US" sz="3600" dirty="0"/>
          </a:p>
          <a:p>
            <a:pPr algn="just"/>
            <a:r>
              <a:rPr lang="en-US" sz="3600" dirty="0"/>
              <a:t>Section A 	 </a:t>
            </a:r>
            <a:r>
              <a:rPr lang="en-US" sz="3600" dirty="0" smtClean="0"/>
              <a:t>11-Feb-2021</a:t>
            </a:r>
            <a:endParaRPr lang="en-US" sz="3600" dirty="0"/>
          </a:p>
          <a:p>
            <a:pPr algn="just"/>
            <a:endParaRPr lang="en-US" sz="4000" i="0" dirty="0">
              <a:effectLst/>
            </a:endParaRPr>
          </a:p>
        </p:txBody>
      </p:sp>
    </p:spTree>
    <p:extLst>
      <p:ext uri="{BB962C8B-B14F-4D97-AF65-F5344CB8AC3E}">
        <p14:creationId xmlns:p14="http://schemas.microsoft.com/office/powerpoint/2010/main" val="1626088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25-Jan-21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27</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640186"/>
            <a:ext cx="8963685" cy="1938992"/>
          </a:xfrm>
          <a:prstGeom prst="rect">
            <a:avLst/>
          </a:prstGeom>
        </p:spPr>
        <p:txBody>
          <a:bodyPr wrap="square">
            <a:spAutoFit/>
          </a:bodyPr>
          <a:lstStyle/>
          <a:p>
            <a:pPr algn="just"/>
            <a:r>
              <a:rPr lang="en-US" sz="2000" b="1" dirty="0"/>
              <a:t>Incremental process model </a:t>
            </a:r>
            <a:r>
              <a:rPr lang="en-US" sz="2000" dirty="0"/>
              <a:t>is also know as </a:t>
            </a:r>
            <a:r>
              <a:rPr lang="en-US" sz="2000" b="1" dirty="0"/>
              <a:t>Successive version model</a:t>
            </a:r>
            <a:r>
              <a:rPr lang="en-US" sz="2000" dirty="0"/>
              <a:t>. </a:t>
            </a:r>
            <a:endParaRPr lang="en-US" sz="2000" dirty="0" smtClean="0"/>
          </a:p>
          <a:p>
            <a:pPr algn="just"/>
            <a:endParaRPr lang="en-US" sz="2000" dirty="0"/>
          </a:p>
          <a:p>
            <a:pPr algn="just"/>
            <a:r>
              <a:rPr lang="en-US" sz="2000" dirty="0"/>
              <a:t>First, a simple working system implementing </a:t>
            </a:r>
            <a:r>
              <a:rPr lang="en-US" sz="2000" b="1" dirty="0"/>
              <a:t>only a few basic features is built </a:t>
            </a:r>
            <a:r>
              <a:rPr lang="en-US" sz="2000" dirty="0"/>
              <a:t>and then that is delivered to the customer. Then thereafter many successive iterations/ versions are implemented and delivered to the customer until the desired system is released.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671512"/>
            <a:ext cx="4470133" cy="1472878"/>
          </a:xfrm>
          <a:prstGeom prst="rect">
            <a:avLst/>
          </a:prstGeom>
        </p:spPr>
      </p:pic>
      <p:sp>
        <p:nvSpPr>
          <p:cNvPr id="5" name="Rectangle 4"/>
          <p:cNvSpPr/>
          <p:nvPr/>
        </p:nvSpPr>
        <p:spPr>
          <a:xfrm>
            <a:off x="46045" y="5248116"/>
            <a:ext cx="8806218" cy="646331"/>
          </a:xfrm>
          <a:prstGeom prst="rect">
            <a:avLst/>
          </a:prstGeom>
        </p:spPr>
        <p:txBody>
          <a:bodyPr wrap="square">
            <a:spAutoFit/>
          </a:bodyPr>
          <a:lstStyle/>
          <a:p>
            <a:r>
              <a:rPr lang="en-GB" dirty="0">
                <a:solidFill>
                  <a:srgbClr val="222222"/>
                </a:solidFill>
                <a:latin typeface="Source Sans Pro"/>
              </a:rPr>
              <a:t>Incremental Model is a process of software development where requirements are </a:t>
            </a:r>
            <a:r>
              <a:rPr lang="en-GB" b="1" dirty="0">
                <a:solidFill>
                  <a:srgbClr val="222222"/>
                </a:solidFill>
                <a:latin typeface="Source Sans Pro"/>
              </a:rPr>
              <a:t>broken down into multiple standalone </a:t>
            </a:r>
            <a:r>
              <a:rPr lang="en-GB" dirty="0">
                <a:solidFill>
                  <a:srgbClr val="222222"/>
                </a:solidFill>
                <a:latin typeface="Source Sans Pro"/>
              </a:rPr>
              <a:t>modules of software development cycle.</a:t>
            </a:r>
            <a:endParaRPr lang="en-GB" dirty="0"/>
          </a:p>
        </p:txBody>
      </p:sp>
      <p:pic>
        <p:nvPicPr>
          <p:cNvPr id="2050" name="Picture 2" descr="What is Incremental model in SDLC? Advantages &amp; Dis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888" y="2380231"/>
            <a:ext cx="300037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1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46166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Example of the incremental model (Just for understanding)</a:t>
            </a:r>
            <a:endParaRPr lang="en-US" sz="24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64799"/>
            <a:ext cx="8133465" cy="2655825"/>
          </a:xfrm>
          <a:prstGeom prst="rect">
            <a:avLst/>
          </a:prstGeom>
        </p:spPr>
      </p:pic>
      <p:sp>
        <p:nvSpPr>
          <p:cNvPr id="5" name="Rectangle 4"/>
          <p:cNvSpPr/>
          <p:nvPr/>
        </p:nvSpPr>
        <p:spPr>
          <a:xfrm>
            <a:off x="457200" y="4419600"/>
            <a:ext cx="7981065" cy="1477328"/>
          </a:xfrm>
          <a:prstGeom prst="rect">
            <a:avLst/>
          </a:prstGeom>
        </p:spPr>
        <p:txBody>
          <a:bodyPr wrap="square">
            <a:spAutoFit/>
          </a:bodyPr>
          <a:lstStyle/>
          <a:p>
            <a:pPr algn="just"/>
            <a:r>
              <a:rPr lang="en-GB" dirty="0">
                <a:solidFill>
                  <a:srgbClr val="000000"/>
                </a:solidFill>
                <a:latin typeface="arial" panose="020B0604020202020204" pitchFamily="34" charset="0"/>
              </a:rPr>
              <a:t>In this daily life example, we want to draw a picture, </a:t>
            </a:r>
            <a:r>
              <a:rPr lang="en-GB" dirty="0">
                <a:solidFill>
                  <a:srgbClr val="000000"/>
                </a:solidFill>
                <a:latin typeface="helvetica neue"/>
              </a:rPr>
              <a:t>first</a:t>
            </a:r>
            <a:r>
              <a:rPr lang="en-GB" dirty="0">
                <a:solidFill>
                  <a:srgbClr val="000000"/>
                </a:solidFill>
                <a:latin typeface="arial" panose="020B0604020202020204" pitchFamily="34" charset="0"/>
              </a:rPr>
              <a:t>, we draw the first part of the picture as shown in increment 1, Similarly after completing the first part of the picture we </a:t>
            </a:r>
            <a:r>
              <a:rPr lang="en-GB" dirty="0">
                <a:solidFill>
                  <a:srgbClr val="000000"/>
                </a:solidFill>
                <a:latin typeface="helvetica neue"/>
              </a:rPr>
              <a:t>have</a:t>
            </a:r>
            <a:r>
              <a:rPr lang="en-GB" dirty="0">
                <a:solidFill>
                  <a:srgbClr val="000000"/>
                </a:solidFill>
                <a:latin typeface="arial" panose="020B0604020202020204" pitchFamily="34" charset="0"/>
              </a:rPr>
              <a:t> to add one another part of the picture </a:t>
            </a:r>
            <a:r>
              <a:rPr lang="en-GB" dirty="0" smtClean="0">
                <a:solidFill>
                  <a:srgbClr val="000000"/>
                </a:solidFill>
                <a:latin typeface="arial" panose="020B0604020202020204" pitchFamily="34" charset="0"/>
              </a:rPr>
              <a:t>labelled </a:t>
            </a:r>
            <a:r>
              <a:rPr lang="en-GB" dirty="0">
                <a:solidFill>
                  <a:srgbClr val="000000"/>
                </a:solidFill>
                <a:latin typeface="arial" panose="020B0604020202020204" pitchFamily="34" charset="0"/>
              </a:rPr>
              <a:t>as increment 2 in the above picture. </a:t>
            </a:r>
            <a:r>
              <a:rPr lang="en-GB" dirty="0">
                <a:solidFill>
                  <a:srgbClr val="000000"/>
                </a:solidFill>
                <a:latin typeface="helvetica neue"/>
              </a:rPr>
              <a:t>Similarly</a:t>
            </a:r>
            <a:r>
              <a:rPr lang="en-GB" dirty="0">
                <a:solidFill>
                  <a:srgbClr val="000000"/>
                </a:solidFill>
                <a:latin typeface="arial" panose="020B0604020202020204" pitchFamily="34" charset="0"/>
              </a:rPr>
              <a:t>, we complete this picture in four increments.</a:t>
            </a:r>
            <a:endParaRPr lang="en-GB" dirty="0"/>
          </a:p>
        </p:txBody>
      </p:sp>
      <p:sp>
        <p:nvSpPr>
          <p:cNvPr id="6" name="Rectangle 5"/>
          <p:cNvSpPr/>
          <p:nvPr/>
        </p:nvSpPr>
        <p:spPr>
          <a:xfrm>
            <a:off x="2237932" y="6492894"/>
            <a:ext cx="5686868" cy="200055"/>
          </a:xfrm>
          <a:prstGeom prst="rect">
            <a:avLst/>
          </a:prstGeom>
        </p:spPr>
        <p:txBody>
          <a:bodyPr wrap="square">
            <a:spAutoFit/>
          </a:bodyPr>
          <a:lstStyle/>
          <a:p>
            <a:r>
              <a:rPr lang="en-GB" sz="700" dirty="0"/>
              <a:t>https://t4tutorials.com/incremental-model-in-software-engineering-advantages-disadvantages-examples-case-study-of-incremental-model/</a:t>
            </a:r>
          </a:p>
        </p:txBody>
      </p:sp>
    </p:spTree>
    <p:extLst>
      <p:ext uri="{BB962C8B-B14F-4D97-AF65-F5344CB8AC3E}">
        <p14:creationId xmlns:p14="http://schemas.microsoft.com/office/powerpoint/2010/main" val="18530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62055"/>
            <a:ext cx="7924800" cy="5429146"/>
          </a:xfrm>
          <a:prstGeom prst="rect">
            <a:avLst/>
          </a:prstGeom>
        </p:spPr>
      </p:pic>
    </p:spTree>
    <p:extLst>
      <p:ext uri="{BB962C8B-B14F-4D97-AF65-F5344CB8AC3E}">
        <p14:creationId xmlns:p14="http://schemas.microsoft.com/office/powerpoint/2010/main" val="3362433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A case study of 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191181" y="1162110"/>
            <a:ext cx="8764852" cy="4216539"/>
          </a:xfrm>
          <a:prstGeom prst="rect">
            <a:avLst/>
          </a:prstGeom>
        </p:spPr>
        <p:txBody>
          <a:bodyPr wrap="square">
            <a:spAutoFit/>
          </a:bodyPr>
          <a:lstStyle/>
          <a:p>
            <a:r>
              <a:rPr lang="en-GB" sz="2000" dirty="0">
                <a:solidFill>
                  <a:srgbClr val="000000"/>
                </a:solidFill>
                <a:latin typeface="arial" panose="020B0604020202020204" pitchFamily="34" charset="0"/>
              </a:rPr>
              <a:t>Suppose we want to develop a web-based </a:t>
            </a:r>
            <a:r>
              <a:rPr lang="en-GB" sz="2000" dirty="0">
                <a:solidFill>
                  <a:srgbClr val="008000"/>
                </a:solidFill>
                <a:latin typeface="arial" panose="020B0604020202020204" pitchFamily="34" charset="0"/>
              </a:rPr>
              <a:t>social network</a:t>
            </a:r>
            <a:r>
              <a:rPr lang="en-GB" sz="2000" dirty="0">
                <a:solidFill>
                  <a:srgbClr val="000000"/>
                </a:solidFill>
                <a:latin typeface="arial" panose="020B0604020202020204" pitchFamily="34" charset="0"/>
              </a:rPr>
              <a:t> with the following functionalities</a:t>
            </a:r>
            <a:r>
              <a:rPr lang="en-GB" sz="2000" dirty="0" smtClean="0">
                <a:solidFill>
                  <a:srgbClr val="000000"/>
                </a:solidFill>
                <a:latin typeface="arial" panose="020B0604020202020204" pitchFamily="34" charset="0"/>
              </a:rPr>
              <a:t>;</a:t>
            </a:r>
          </a:p>
          <a:p>
            <a:endParaRPr lang="en-GB" sz="2000" dirty="0">
              <a:solidFill>
                <a:srgbClr val="000000"/>
              </a:solidFill>
              <a:latin typeface="helvetica neue"/>
            </a:endParaRPr>
          </a:p>
          <a:p>
            <a:r>
              <a:rPr lang="en-GB" sz="2000" dirty="0">
                <a:solidFill>
                  <a:srgbClr val="000000"/>
                </a:solidFill>
                <a:latin typeface="arial" panose="020B0604020202020204" pitchFamily="34" charset="0"/>
              </a:rPr>
              <a:t>The user should </a:t>
            </a:r>
            <a:r>
              <a:rPr lang="en-GB" sz="2000" dirty="0">
                <a:solidFill>
                  <a:srgbClr val="008000"/>
                </a:solidFill>
                <a:latin typeface="arial" panose="020B0604020202020204" pitchFamily="34" charset="0"/>
              </a:rPr>
              <a:t>signup</a:t>
            </a:r>
            <a:r>
              <a:rPr lang="en-GB" sz="2000" dirty="0">
                <a:solidFill>
                  <a:srgbClr val="000000"/>
                </a:solidFill>
                <a:latin typeface="arial" panose="020B0604020202020204" pitchFamily="34" charset="0"/>
              </a:rPr>
              <a:t> for the system.</a:t>
            </a:r>
            <a:endParaRPr lang="en-GB" sz="2000" dirty="0">
              <a:solidFill>
                <a:srgbClr val="000000"/>
              </a:solidFill>
              <a:latin typeface="helvetica neue"/>
            </a:endParaRPr>
          </a:p>
          <a:p>
            <a:r>
              <a:rPr lang="en-GB" sz="2000" dirty="0">
                <a:solidFill>
                  <a:srgbClr val="000000"/>
                </a:solidFill>
                <a:latin typeface="arial" panose="020B0604020202020204" pitchFamily="34" charset="0"/>
              </a:rPr>
              <a:t>The user should </a:t>
            </a:r>
            <a:r>
              <a:rPr lang="en-GB" sz="2000" dirty="0">
                <a:solidFill>
                  <a:srgbClr val="28A010"/>
                </a:solidFill>
                <a:latin typeface="arial" panose="020B0604020202020204" pitchFamily="34" charset="0"/>
              </a:rPr>
              <a:t>log into </a:t>
            </a:r>
            <a:r>
              <a:rPr lang="en-GB" sz="2000" dirty="0">
                <a:solidFill>
                  <a:srgbClr val="000000"/>
                </a:solidFill>
                <a:latin typeface="arial" panose="020B0604020202020204" pitchFamily="34" charset="0"/>
              </a:rPr>
              <a:t>the system and </a:t>
            </a:r>
            <a:r>
              <a:rPr lang="en-GB" sz="2000" dirty="0">
                <a:solidFill>
                  <a:srgbClr val="28A010"/>
                </a:solidFill>
                <a:latin typeface="arial" panose="020B0604020202020204" pitchFamily="34" charset="0"/>
              </a:rPr>
              <a:t>can send or accept the friend </a:t>
            </a:r>
            <a:r>
              <a:rPr lang="en-GB" sz="2000" dirty="0">
                <a:solidFill>
                  <a:srgbClr val="000000"/>
                </a:solidFill>
                <a:latin typeface="arial" panose="020B0604020202020204" pitchFamily="34" charset="0"/>
              </a:rPr>
              <a:t>request</a:t>
            </a:r>
            <a:r>
              <a:rPr lang="en-GB" sz="2000" dirty="0" smtClean="0">
                <a:solidFill>
                  <a:srgbClr val="000000"/>
                </a:solidFill>
                <a:latin typeface="arial" panose="020B0604020202020204" pitchFamily="34" charset="0"/>
              </a:rPr>
              <a:t>.</a:t>
            </a:r>
          </a:p>
          <a:p>
            <a:endParaRPr lang="en-GB" sz="2000" dirty="0">
              <a:solidFill>
                <a:srgbClr val="000000"/>
              </a:solidFill>
              <a:latin typeface="helvetica neue"/>
            </a:endParaRPr>
          </a:p>
          <a:p>
            <a:r>
              <a:rPr lang="en-GB" sz="2000" dirty="0">
                <a:solidFill>
                  <a:srgbClr val="000000"/>
                </a:solidFill>
                <a:latin typeface="arial" panose="020B0604020202020204" pitchFamily="34" charset="0"/>
              </a:rPr>
              <a:t>How can use the incremental model in this scenario;</a:t>
            </a:r>
            <a:endParaRPr lang="en-GB" sz="2000" dirty="0">
              <a:solidFill>
                <a:srgbClr val="000000"/>
              </a:solidFill>
              <a:latin typeface="helvetica neue"/>
            </a:endParaRPr>
          </a:p>
          <a:p>
            <a:endParaRPr lang="en-GB" dirty="0" smtClean="0">
              <a:solidFill>
                <a:srgbClr val="008000"/>
              </a:solidFill>
              <a:latin typeface="arial" panose="020B0604020202020204" pitchFamily="34" charset="0"/>
            </a:endParaRPr>
          </a:p>
          <a:p>
            <a:r>
              <a:rPr lang="en-GB" b="1" dirty="0" smtClean="0">
                <a:solidFill>
                  <a:srgbClr val="008000"/>
                </a:solidFill>
                <a:latin typeface="arial" panose="020B0604020202020204" pitchFamily="34" charset="0"/>
              </a:rPr>
              <a:t>Solution</a:t>
            </a:r>
            <a:r>
              <a:rPr lang="en-GB" b="1" dirty="0">
                <a:solidFill>
                  <a:srgbClr val="008000"/>
                </a:solidFill>
                <a:latin typeface="arial" panose="020B0604020202020204" pitchFamily="34" charset="0"/>
              </a:rPr>
              <a:t>:</a:t>
            </a:r>
            <a:endParaRPr lang="en-GB" b="1" dirty="0">
              <a:solidFill>
                <a:srgbClr val="000000"/>
              </a:solidFill>
              <a:latin typeface="helvetica neue"/>
            </a:endParaRPr>
          </a:p>
          <a:p>
            <a:r>
              <a:rPr lang="en-GB" dirty="0">
                <a:solidFill>
                  <a:srgbClr val="000000"/>
                </a:solidFill>
                <a:latin typeface="arial" panose="020B0604020202020204" pitchFamily="34" charset="0"/>
              </a:rPr>
              <a:t>We need to convert this system into separate components;</a:t>
            </a:r>
            <a:endParaRPr lang="en-GB" dirty="0">
              <a:solidFill>
                <a:srgbClr val="000000"/>
              </a:solidFill>
              <a:latin typeface="helvetica neue"/>
            </a:endParaRPr>
          </a:p>
          <a:p>
            <a:r>
              <a:rPr lang="en-GB" b="1" dirty="0">
                <a:solidFill>
                  <a:srgbClr val="008000"/>
                </a:solidFill>
                <a:latin typeface="arial" panose="020B0604020202020204" pitchFamily="34" charset="0"/>
              </a:rPr>
              <a:t>Component 1:</a:t>
            </a:r>
            <a:r>
              <a:rPr lang="en-GB" dirty="0">
                <a:solidFill>
                  <a:srgbClr val="000000"/>
                </a:solidFill>
                <a:latin typeface="arial" panose="020B0604020202020204" pitchFamily="34" charset="0"/>
              </a:rPr>
              <a:t> Sign up and log in</a:t>
            </a:r>
            <a:endParaRPr lang="en-GB" dirty="0">
              <a:solidFill>
                <a:srgbClr val="000000"/>
              </a:solidFill>
              <a:latin typeface="helvetica neue"/>
            </a:endParaRPr>
          </a:p>
          <a:p>
            <a:r>
              <a:rPr lang="en-GB" b="1" dirty="0">
                <a:solidFill>
                  <a:srgbClr val="008000"/>
                </a:solidFill>
                <a:latin typeface="arial" panose="020B0604020202020204" pitchFamily="34" charset="0"/>
              </a:rPr>
              <a:t>Component 2:</a:t>
            </a:r>
            <a:r>
              <a:rPr lang="en-GB" dirty="0">
                <a:solidFill>
                  <a:srgbClr val="000000"/>
                </a:solidFill>
                <a:latin typeface="arial" panose="020B0604020202020204" pitchFamily="34" charset="0"/>
              </a:rPr>
              <a:t> Send Friend request</a:t>
            </a:r>
            <a:endParaRPr lang="en-GB" dirty="0">
              <a:solidFill>
                <a:srgbClr val="000000"/>
              </a:solidFill>
              <a:latin typeface="helvetica neue"/>
            </a:endParaRPr>
          </a:p>
          <a:p>
            <a:r>
              <a:rPr lang="en-GB" b="1" dirty="0">
                <a:solidFill>
                  <a:srgbClr val="008000"/>
                </a:solidFill>
                <a:latin typeface="arial" panose="020B0604020202020204" pitchFamily="34" charset="0"/>
              </a:rPr>
              <a:t>Component 3:</a:t>
            </a:r>
            <a:r>
              <a:rPr lang="en-GB" dirty="0">
                <a:solidFill>
                  <a:srgbClr val="000000"/>
                </a:solidFill>
                <a:latin typeface="arial" panose="020B0604020202020204" pitchFamily="34" charset="0"/>
              </a:rPr>
              <a:t> Accept friend request</a:t>
            </a:r>
            <a:endParaRPr lang="en-GB" b="0" i="0" dirty="0">
              <a:solidFill>
                <a:srgbClr val="000000"/>
              </a:solidFill>
              <a:effectLst/>
              <a:latin typeface="helvetica neue"/>
            </a:endParaRPr>
          </a:p>
        </p:txBody>
      </p:sp>
    </p:spTree>
    <p:extLst>
      <p:ext uri="{BB962C8B-B14F-4D97-AF65-F5344CB8AC3E}">
        <p14:creationId xmlns:p14="http://schemas.microsoft.com/office/powerpoint/2010/main" val="233502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A case study of 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5" name="Rectangle 1"/>
          <p:cNvSpPr>
            <a:spLocks noChangeArrowheads="1"/>
          </p:cNvSpPr>
          <p:nvPr/>
        </p:nvSpPr>
        <p:spPr bwMode="auto">
          <a:xfrm>
            <a:off x="-47942" y="714109"/>
            <a:ext cx="888714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cs typeface="Arial" panose="020B0604020202020204" pitchFamily="34" charset="0"/>
              </a:rPr>
              <a:t>Now, when we start our activities, then we can start with component 1(signup and login). This component undergoes the phases of requirements gathering and analysis, design, implementation, deployment, and maintenance. When this component is ready, we deliver this one component to the customer.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83" y="3063341"/>
            <a:ext cx="7829550" cy="2743200"/>
          </a:xfrm>
          <a:prstGeom prst="rect">
            <a:avLst/>
          </a:prstGeom>
        </p:spPr>
      </p:pic>
    </p:spTree>
    <p:extLst>
      <p:ext uri="{BB962C8B-B14F-4D97-AF65-F5344CB8AC3E}">
        <p14:creationId xmlns:p14="http://schemas.microsoft.com/office/powerpoint/2010/main" val="321582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A case study of 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1"/>
          <p:cNvSpPr>
            <a:spLocks noChangeArrowheads="1"/>
          </p:cNvSpPr>
          <p:nvPr/>
        </p:nvSpPr>
        <p:spPr bwMode="auto">
          <a:xfrm>
            <a:off x="34925" y="879893"/>
            <a:ext cx="892042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After that, we add or increment another component 2 that sends the friend request. This component undergoes the phases of requirements gathering and analysis, design, implementation, deployment, and maintenance. When this component is ready, we deliver this one component to the customer.</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63" y="3249365"/>
            <a:ext cx="7829550" cy="2743200"/>
          </a:xfrm>
          <a:prstGeom prst="rect">
            <a:avLst/>
          </a:prstGeom>
        </p:spPr>
      </p:pic>
    </p:spTree>
    <p:extLst>
      <p:ext uri="{BB962C8B-B14F-4D97-AF65-F5344CB8AC3E}">
        <p14:creationId xmlns:p14="http://schemas.microsoft.com/office/powerpoint/2010/main" val="4265433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A case study of 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25-Jan-21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5" name="Rectangle 1"/>
          <p:cNvSpPr>
            <a:spLocks noChangeArrowheads="1"/>
          </p:cNvSpPr>
          <p:nvPr/>
        </p:nvSpPr>
        <p:spPr bwMode="auto">
          <a:xfrm>
            <a:off x="112448" y="864799"/>
            <a:ext cx="90898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After that, we add or increment another component 3 that accepts a friend request. This component undergoes the phases of requirements gathering and analysis, design, implementation, deployment, and maintenance. When this component is ready, we deliver this one component to the customer.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altLang="en-US" sz="301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89" y="3103827"/>
            <a:ext cx="8297987" cy="2667210"/>
          </a:xfrm>
          <a:prstGeom prst="rect">
            <a:avLst/>
          </a:prstGeom>
        </p:spPr>
      </p:pic>
    </p:spTree>
    <p:extLst>
      <p:ext uri="{BB962C8B-B14F-4D97-AF65-F5344CB8AC3E}">
        <p14:creationId xmlns:p14="http://schemas.microsoft.com/office/powerpoint/2010/main" val="2664857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4847</TotalTime>
  <Words>1004</Words>
  <Application>Microsoft Office PowerPoint</Application>
  <PresentationFormat>On-screen Show (4:3)</PresentationFormat>
  <Paragraphs>242</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Aharoni</vt:lpstr>
      <vt:lpstr>arial</vt:lpstr>
      <vt:lpstr>arial</vt:lpstr>
      <vt:lpstr>Calibri</vt:lpstr>
      <vt:lpstr>Cambria</vt:lpstr>
      <vt:lpstr>Forte</vt:lpstr>
      <vt:lpstr>helvetica neue</vt:lpstr>
      <vt:lpstr>Lucida Bright</vt:lpstr>
      <vt:lpstr>Lucida Calligraphy</vt:lpstr>
      <vt:lpstr>Roboto</vt:lpstr>
      <vt:lpstr>Source Sans Pro</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519</cp:revision>
  <dcterms:created xsi:type="dcterms:W3CDTF">2014-02-03T19:53:25Z</dcterms:created>
  <dcterms:modified xsi:type="dcterms:W3CDTF">2021-01-25T04:17:21Z</dcterms:modified>
</cp:coreProperties>
</file>