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68" r:id="rId3"/>
    <p:sldId id="426" r:id="rId4"/>
    <p:sldId id="402" r:id="rId5"/>
    <p:sldId id="425" r:id="rId6"/>
    <p:sldId id="403" r:id="rId7"/>
    <p:sldId id="430" r:id="rId8"/>
    <p:sldId id="431" r:id="rId9"/>
    <p:sldId id="432" r:id="rId10"/>
    <p:sldId id="436" r:id="rId11"/>
    <p:sldId id="435" r:id="rId12"/>
    <p:sldId id="433" r:id="rId13"/>
    <p:sldId id="434" r:id="rId14"/>
    <p:sldId id="406" r:id="rId15"/>
    <p:sldId id="440" r:id="rId16"/>
    <p:sldId id="404" r:id="rId17"/>
    <p:sldId id="405" r:id="rId18"/>
    <p:sldId id="438" r:id="rId19"/>
    <p:sldId id="439" r:id="rId20"/>
    <p:sldId id="441" r:id="rId21"/>
    <p:sldId id="442" r:id="rId22"/>
    <p:sldId id="427" r:id="rId23"/>
    <p:sldId id="428" r:id="rId24"/>
    <p:sldId id="429" r:id="rId25"/>
    <p:sldId id="407" r:id="rId26"/>
    <p:sldId id="408" r:id="rId27"/>
    <p:sldId id="437" r:id="rId28"/>
    <p:sldId id="415" r:id="rId29"/>
    <p:sldId id="414" r:id="rId30"/>
    <p:sldId id="416" r:id="rId31"/>
    <p:sldId id="417" r:id="rId32"/>
    <p:sldId id="418" r:id="rId33"/>
    <p:sldId id="419" r:id="rId34"/>
    <p:sldId id="420" r:id="rId35"/>
    <p:sldId id="421" r:id="rId36"/>
    <p:sldId id="422" r:id="rId37"/>
    <p:sldId id="423" r:id="rId38"/>
    <p:sldId id="424" r:id="rId39"/>
    <p:sldId id="33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010"/>
    <a:srgbClr val="339933"/>
    <a:srgbClr val="002B82"/>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86" d="100"/>
          <a:sy n="86" d="100"/>
        </p:scale>
        <p:origin x="85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28-Jan-21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28-Jan-21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28-Jan-21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28-Jan-21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28-Jan-21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28-Jan-21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28-Jan-21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28-Jan-21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28-Jan-21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28-Jan-21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28-Jan-21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28-Jan-21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fontScale="9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07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Processes </a:t>
            </a:r>
          </a:p>
          <a:p>
            <a:pPr algn="ctr"/>
            <a:r>
              <a:rPr lang="en-US" sz="4000" dirty="0" smtClean="0">
                <a:solidFill>
                  <a:srgbClr val="FF0000"/>
                </a:solidFill>
                <a:latin typeface="Cambria" panose="02040503050406030204" pitchFamily="18" charset="0"/>
              </a:rPr>
              <a:t>( part-03)</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838200" y="565286"/>
            <a:ext cx="7761242" cy="6110170"/>
          </a:xfrm>
          <a:prstGeom prst="rect">
            <a:avLst/>
          </a:prstGeom>
        </p:spPr>
      </p:pic>
    </p:spTree>
    <p:extLst>
      <p:ext uri="{BB962C8B-B14F-4D97-AF65-F5344CB8AC3E}">
        <p14:creationId xmlns:p14="http://schemas.microsoft.com/office/powerpoint/2010/main" val="3101803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2050" name="Picture 2" descr="Agile Methodology development-what is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1" y="553998"/>
            <a:ext cx="9006757" cy="593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117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31277" y="553998"/>
            <a:ext cx="8963685" cy="5632311"/>
          </a:xfrm>
          <a:prstGeom prst="rect">
            <a:avLst/>
          </a:prstGeom>
        </p:spPr>
        <p:txBody>
          <a:bodyPr wrap="square">
            <a:spAutoFit/>
          </a:bodyPr>
          <a:lstStyle/>
          <a:p>
            <a:r>
              <a:rPr lang="en-GB" sz="2000" dirty="0"/>
              <a:t>With </a:t>
            </a:r>
            <a:r>
              <a:rPr lang="en-GB" sz="2000" b="1" dirty="0"/>
              <a:t>Agile development</a:t>
            </a:r>
            <a:r>
              <a:rPr lang="en-GB" sz="2000" dirty="0"/>
              <a:t> methodology –</a:t>
            </a:r>
          </a:p>
          <a:p>
            <a:pPr marL="285750" indent="-285750">
              <a:buFont typeface="Arial" panose="020B0604020202020204" pitchFamily="34" charset="0"/>
              <a:buChar char="•"/>
            </a:pPr>
            <a:r>
              <a:rPr lang="en-GB" sz="2000" dirty="0"/>
              <a:t>In the </a:t>
            </a:r>
            <a:r>
              <a:rPr lang="en-GB" sz="2000" b="1" dirty="0"/>
              <a:t>Agile methodology</a:t>
            </a:r>
            <a:r>
              <a:rPr lang="en-GB" sz="2000" dirty="0"/>
              <a:t>, each project is broken up into several ‘Iterations</a:t>
            </a:r>
            <a:r>
              <a:rPr lang="en-GB" sz="2000" dirty="0" smtClean="0"/>
              <a:t>’.</a:t>
            </a:r>
          </a:p>
          <a:p>
            <a:endParaRPr lang="en-GB" sz="2000" dirty="0"/>
          </a:p>
          <a:p>
            <a:pPr marL="285750" indent="-285750">
              <a:buFont typeface="Arial" panose="020B0604020202020204" pitchFamily="34" charset="0"/>
              <a:buChar char="•"/>
            </a:pPr>
            <a:r>
              <a:rPr lang="en-GB" sz="2000" dirty="0"/>
              <a:t>All Iterations should be of the same time duration (between 2 to 8 weeks).</a:t>
            </a:r>
          </a:p>
          <a:p>
            <a:pPr marL="285750" indent="-285750">
              <a:buFont typeface="Arial" panose="020B0604020202020204" pitchFamily="34" charset="0"/>
              <a:buChar char="•"/>
            </a:pPr>
            <a:r>
              <a:rPr lang="en-GB" sz="2000" dirty="0"/>
              <a:t>At the end of each iteration, a working product should be delivered</a:t>
            </a:r>
            <a:r>
              <a:rPr lang="en-GB" sz="2000" dirty="0" smtClean="0"/>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In simple terms, in the Agile approach the project will be broken up into 10 releases (assuming each iteration is set to last 4 weeks</a:t>
            </a:r>
            <a:r>
              <a:rPr lang="en-GB" sz="2000" dirty="0" smtClean="0"/>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Rather than spending 1.5 months on requirements gathering, in Agile software development, the team will decide the basic core features that are required in the product and decide which of these features can be developed in the first iteration</a:t>
            </a:r>
            <a:r>
              <a:rPr lang="en-GB" sz="2000" dirty="0" smtClean="0"/>
              <a:t>.</a:t>
            </a:r>
          </a:p>
          <a:p>
            <a:endParaRPr lang="en-GB" sz="2000" dirty="0"/>
          </a:p>
          <a:p>
            <a:pPr marL="285750" indent="-285750">
              <a:buFont typeface="Arial" panose="020B0604020202020204" pitchFamily="34" charset="0"/>
              <a:buChar char="•"/>
            </a:pPr>
            <a:r>
              <a:rPr lang="en-GB" sz="2000" dirty="0"/>
              <a:t>Any remaining features that cannot be delivered in the first iteration will be taken up in the next iteration or subsequent iterations, based on priority</a:t>
            </a:r>
            <a:r>
              <a:rPr lang="en-GB" sz="2000" dirty="0" smtClean="0"/>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At the end of the first iterations, the team will deliver a working software with the features that were finalized for that iteration.</a:t>
            </a:r>
          </a:p>
        </p:txBody>
      </p:sp>
    </p:spTree>
    <p:extLst>
      <p:ext uri="{BB962C8B-B14F-4D97-AF65-F5344CB8AC3E}">
        <p14:creationId xmlns:p14="http://schemas.microsoft.com/office/powerpoint/2010/main" val="3120436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47282" y="864799"/>
            <a:ext cx="8963685" cy="4462760"/>
          </a:xfrm>
          <a:prstGeom prst="rect">
            <a:avLst/>
          </a:prstGeom>
        </p:spPr>
        <p:txBody>
          <a:bodyPr wrap="square">
            <a:spAutoFit/>
          </a:bodyPr>
          <a:lstStyle/>
          <a:p>
            <a:pPr marL="342900" indent="-342900">
              <a:buFont typeface="Arial" panose="020B0604020202020204" pitchFamily="34" charset="0"/>
              <a:buChar char="•"/>
            </a:pPr>
            <a:r>
              <a:rPr lang="en-GB" sz="2000" dirty="0"/>
              <a:t>There will be 10 iterations and at the end of each iteration the customer is delivered a working software that is incrementally enhanced and updated with the features that were shortlisted for that </a:t>
            </a:r>
            <a:r>
              <a:rPr lang="en-GB" sz="2000" dirty="0" smtClean="0"/>
              <a:t>iteration</a:t>
            </a:r>
          </a:p>
          <a:p>
            <a:pPr marL="342900" indent="-342900">
              <a:buFont typeface="Arial" panose="020B0604020202020204" pitchFamily="34" charset="0"/>
              <a:buChar char="•"/>
            </a:pPr>
            <a:endParaRPr lang="en-GB" sz="2000" dirty="0" smtClean="0"/>
          </a:p>
          <a:p>
            <a:pPr marL="342900" indent="-342900">
              <a:buFont typeface="Arial" panose="020B0604020202020204" pitchFamily="34" charset="0"/>
              <a:buChar char="•"/>
            </a:pPr>
            <a:r>
              <a:rPr lang="en-GB" sz="2000" dirty="0"/>
              <a:t>This approach allows the customer to interact and work with functioning software at the end of each iteration and provide feedback on it. This approach allows teams to take up changes more easily and make course corrections if needed. In the Agile approach, software is developed and released incrementally in the iterations</a:t>
            </a:r>
            <a:r>
              <a:rPr lang="en-GB" sz="2000" dirty="0" smtClean="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t>Agile development has become common place in IT industry.</a:t>
            </a:r>
          </a:p>
          <a:p>
            <a:pPr marL="342900" indent="-342900">
              <a:buFont typeface="Arial" panose="020B0604020202020204" pitchFamily="34" charset="0"/>
              <a:buChar char="•"/>
            </a:pPr>
            <a:r>
              <a:rPr lang="en-GB" sz="2000" b="1" dirty="0"/>
              <a:t>In a recent survey over 52% of respondents said that their company practiced Agile development in one form or another.</a:t>
            </a:r>
          </a:p>
          <a:p>
            <a:endParaRPr lang="en-GB" sz="2400" dirty="0"/>
          </a:p>
        </p:txBody>
      </p:sp>
    </p:spTree>
    <p:extLst>
      <p:ext uri="{BB962C8B-B14F-4D97-AF65-F5344CB8AC3E}">
        <p14:creationId xmlns:p14="http://schemas.microsoft.com/office/powerpoint/2010/main" val="2079803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9525" y="408961"/>
            <a:ext cx="8768067" cy="589072"/>
          </a:xfrm>
          <a:prstGeom prst="rect">
            <a:avLst/>
          </a:prstGeom>
        </p:spPr>
        <p:txBody>
          <a:bodyPr wrap="square">
            <a:spAutoFit/>
          </a:bodyPr>
          <a:lstStyle/>
          <a:p>
            <a:pPr>
              <a:lnSpc>
                <a:spcPct val="150000"/>
              </a:lnSpc>
            </a:pPr>
            <a:r>
              <a:rPr lang="en-US" sz="2400" b="1" dirty="0"/>
              <a:t>Principles of Agile </a:t>
            </a:r>
            <a:r>
              <a:rPr lang="en-US" sz="2400" b="1" dirty="0" smtClean="0"/>
              <a:t>model:</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33267" y="962959"/>
            <a:ext cx="9052067" cy="5551614"/>
          </a:xfrm>
          <a:prstGeom prst="rect">
            <a:avLst/>
          </a:prstGeom>
        </p:spPr>
      </p:pic>
      <p:sp>
        <p:nvSpPr>
          <p:cNvPr id="6" name="Rectangle 5"/>
          <p:cNvSpPr/>
          <p:nvPr/>
        </p:nvSpPr>
        <p:spPr>
          <a:xfrm>
            <a:off x="6629400" y="619513"/>
            <a:ext cx="2443466" cy="215444"/>
          </a:xfrm>
          <a:prstGeom prst="rect">
            <a:avLst/>
          </a:prstGeom>
        </p:spPr>
        <p:txBody>
          <a:bodyPr wrap="square">
            <a:spAutoFit/>
          </a:bodyPr>
          <a:lstStyle/>
          <a:p>
            <a:r>
              <a:rPr lang="en-GB" sz="800" dirty="0"/>
              <a:t>https://www.toolsqa.com/agile/agile-methodology/</a:t>
            </a:r>
          </a:p>
        </p:txBody>
      </p:sp>
    </p:spTree>
    <p:extLst>
      <p:ext uri="{BB962C8B-B14F-4D97-AF65-F5344CB8AC3E}">
        <p14:creationId xmlns:p14="http://schemas.microsoft.com/office/powerpoint/2010/main" val="3801422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5878532"/>
          </a:xfrm>
          <a:prstGeom prst="rect">
            <a:avLst/>
          </a:prstGeom>
        </p:spPr>
        <p:txBody>
          <a:bodyPr wrap="square">
            <a:spAutoFit/>
          </a:bodyPr>
          <a:lstStyle/>
          <a:p>
            <a:pPr>
              <a:lnSpc>
                <a:spcPct val="150000"/>
              </a:lnSpc>
            </a:pPr>
            <a:r>
              <a:rPr lang="en-US" sz="2400" b="1" dirty="0"/>
              <a:t>Principles of Agile </a:t>
            </a:r>
            <a:r>
              <a:rPr lang="en-US" sz="2400" b="1" dirty="0" smtClean="0"/>
              <a:t>model:</a:t>
            </a:r>
          </a:p>
          <a:p>
            <a:pPr marL="457200" indent="-457200" algn="just">
              <a:buFont typeface="+mj-lt"/>
              <a:buAutoNum type="arabicPeriod"/>
            </a:pPr>
            <a:r>
              <a:rPr lang="en-US" sz="2000" dirty="0" smtClean="0"/>
              <a:t>Our </a:t>
            </a:r>
            <a:r>
              <a:rPr lang="en-US" sz="2000" dirty="0"/>
              <a:t>highest priority is to </a:t>
            </a:r>
            <a:r>
              <a:rPr lang="en-US" sz="2000" b="1" dirty="0"/>
              <a:t>satisfy the customer </a:t>
            </a:r>
            <a:r>
              <a:rPr lang="en-US" sz="2000" dirty="0"/>
              <a:t>through early and continuous </a:t>
            </a:r>
            <a:r>
              <a:rPr lang="en-US" sz="2000" dirty="0" smtClean="0"/>
              <a:t>delivery </a:t>
            </a:r>
            <a:r>
              <a:rPr lang="en-US" sz="2000" dirty="0"/>
              <a:t>of </a:t>
            </a:r>
            <a:r>
              <a:rPr lang="en-US" sz="2000" dirty="0" smtClean="0"/>
              <a:t>valuable software.</a:t>
            </a:r>
          </a:p>
          <a:p>
            <a:pPr marL="457200" indent="-457200" algn="just">
              <a:buFont typeface="+mj-lt"/>
              <a:buAutoNum type="arabicPeriod"/>
            </a:pPr>
            <a:endParaRPr lang="en-US" sz="2000" dirty="0"/>
          </a:p>
          <a:p>
            <a:pPr marL="457200" indent="-457200" algn="just">
              <a:buFont typeface="+mj-lt"/>
              <a:buAutoNum type="arabicPeriod"/>
            </a:pPr>
            <a:r>
              <a:rPr lang="en-US" sz="2000" b="1" dirty="0" smtClean="0"/>
              <a:t>Welcome </a:t>
            </a:r>
            <a:r>
              <a:rPr lang="en-US" sz="2000" b="1" dirty="0"/>
              <a:t>changing requirements</a:t>
            </a:r>
            <a:r>
              <a:rPr lang="en-US" sz="2000" dirty="0"/>
              <a:t>, even late in development. Agile processes harness change for </a:t>
            </a:r>
            <a:r>
              <a:rPr lang="en-US" sz="2000" dirty="0" smtClean="0"/>
              <a:t>the customer's </a:t>
            </a:r>
            <a:r>
              <a:rPr lang="en-US" sz="2000" dirty="0"/>
              <a:t>competitive advantage.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b="1" dirty="0" smtClean="0"/>
              <a:t>Deliver </a:t>
            </a:r>
            <a:r>
              <a:rPr lang="en-US" sz="2000" b="1" dirty="0"/>
              <a:t>working software frequently</a:t>
            </a:r>
            <a:r>
              <a:rPr lang="en-US" sz="2000" dirty="0"/>
              <a:t>, from a couple of weeks to a couple of months, with </a:t>
            </a:r>
            <a:r>
              <a:rPr lang="en-US" sz="2000" dirty="0" smtClean="0"/>
              <a:t>a preference </a:t>
            </a:r>
            <a:r>
              <a:rPr lang="en-US" sz="2000" dirty="0"/>
              <a:t>to the shorter timescale.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Business </a:t>
            </a:r>
            <a:r>
              <a:rPr lang="en-US" sz="2000" dirty="0"/>
              <a:t>people and developers must work together daily throughout the project.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Build </a:t>
            </a:r>
            <a:r>
              <a:rPr lang="en-US" sz="2000" dirty="0"/>
              <a:t>projects around motivated individuals. Give them the environment and support they </a:t>
            </a:r>
            <a:r>
              <a:rPr lang="en-US" sz="2000" dirty="0" smtClean="0"/>
              <a:t>need, and </a:t>
            </a:r>
            <a:r>
              <a:rPr lang="en-US" sz="2000" dirty="0"/>
              <a:t>trust them to get the job done</a:t>
            </a:r>
            <a:r>
              <a:rPr lang="en-US" sz="2000" dirty="0" smtClean="0"/>
              <a:t>.</a:t>
            </a:r>
          </a:p>
          <a:p>
            <a:pPr marL="457200" indent="-457200" algn="just">
              <a:buFont typeface="+mj-lt"/>
              <a:buAutoNum type="arabicPeriod"/>
            </a:pPr>
            <a:endParaRPr lang="en-US" sz="2000" dirty="0"/>
          </a:p>
          <a:p>
            <a:pPr marL="457200" indent="-457200" algn="just">
              <a:buFont typeface="+mj-lt"/>
              <a:buAutoNum type="arabicPeriod"/>
            </a:pPr>
            <a:r>
              <a:rPr lang="en-US" sz="2000" dirty="0" smtClean="0"/>
              <a:t>The </a:t>
            </a:r>
            <a:r>
              <a:rPr lang="en-US" sz="2000" dirty="0"/>
              <a:t>most efficient and effective method of conveying information to and within a </a:t>
            </a:r>
            <a:r>
              <a:rPr lang="en-US" sz="2000" dirty="0" smtClean="0"/>
              <a:t>development team </a:t>
            </a:r>
            <a:r>
              <a:rPr lang="en-US" sz="2000" dirty="0"/>
              <a:t>is </a:t>
            </a:r>
            <a:r>
              <a:rPr lang="en-US" sz="2000" b="1" dirty="0"/>
              <a:t>face–to–face conversation</a:t>
            </a:r>
            <a:r>
              <a:rPr lang="en-US" sz="2000" dirty="0"/>
              <a:t>.</a:t>
            </a:r>
          </a:p>
        </p:txBody>
      </p:sp>
    </p:spTree>
    <p:extLst>
      <p:ext uri="{BB962C8B-B14F-4D97-AF65-F5344CB8AC3E}">
        <p14:creationId xmlns:p14="http://schemas.microsoft.com/office/powerpoint/2010/main" val="250254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26" y="1304347"/>
            <a:ext cx="6983174" cy="5188547"/>
          </a:xfrm>
          <a:prstGeom prst="rect">
            <a:avLst/>
          </a:prstGeom>
        </p:spPr>
      </p:pic>
      <p:sp>
        <p:nvSpPr>
          <p:cNvPr id="10" name="Rectangle 9"/>
          <p:cNvSpPr/>
          <p:nvPr/>
        </p:nvSpPr>
        <p:spPr>
          <a:xfrm>
            <a:off x="206990" y="762000"/>
            <a:ext cx="8768067" cy="3785652"/>
          </a:xfrm>
          <a:prstGeom prst="rect">
            <a:avLst/>
          </a:prstGeom>
        </p:spPr>
        <p:txBody>
          <a:bodyPr wrap="square">
            <a:spAutoFit/>
          </a:bodyPr>
          <a:lstStyle/>
          <a:p>
            <a:r>
              <a:rPr lang="en-US" sz="2000" b="1" dirty="0"/>
              <a:t>Phases of Agile Model:</a:t>
            </a:r>
          </a:p>
          <a:p>
            <a:r>
              <a:rPr lang="en-US" sz="2000" dirty="0"/>
              <a:t>Following are the phases in the Agile model are as follows</a:t>
            </a:r>
            <a:r>
              <a:rPr lang="en-US" sz="2000" dirty="0" smtClean="0"/>
              <a:t>:</a:t>
            </a:r>
          </a:p>
          <a:p>
            <a:endParaRPr lang="en-US" sz="2000" dirty="0"/>
          </a:p>
          <a:p>
            <a:pPr marL="742950" lvl="1" indent="-285750">
              <a:lnSpc>
                <a:spcPct val="150000"/>
              </a:lnSpc>
              <a:buFont typeface="Wingdings" panose="05000000000000000000" pitchFamily="2" charset="2"/>
              <a:buChar char="§"/>
            </a:pPr>
            <a:r>
              <a:rPr lang="en-US" sz="2000" dirty="0"/>
              <a:t>Requirements gathering</a:t>
            </a:r>
          </a:p>
          <a:p>
            <a:pPr marL="742950" lvl="1" indent="-285750">
              <a:lnSpc>
                <a:spcPct val="150000"/>
              </a:lnSpc>
              <a:buFont typeface="Wingdings" panose="05000000000000000000" pitchFamily="2" charset="2"/>
              <a:buChar char="§"/>
            </a:pPr>
            <a:r>
              <a:rPr lang="en-US" sz="2000" dirty="0"/>
              <a:t>Design the requirements</a:t>
            </a:r>
          </a:p>
          <a:p>
            <a:pPr marL="742950" lvl="1" indent="-285750">
              <a:lnSpc>
                <a:spcPct val="150000"/>
              </a:lnSpc>
              <a:buFont typeface="Wingdings" panose="05000000000000000000" pitchFamily="2" charset="2"/>
              <a:buChar char="§"/>
            </a:pPr>
            <a:r>
              <a:rPr lang="en-US" sz="2000" dirty="0"/>
              <a:t>Construction/ iteration</a:t>
            </a:r>
          </a:p>
          <a:p>
            <a:pPr marL="742950" lvl="1" indent="-285750">
              <a:lnSpc>
                <a:spcPct val="150000"/>
              </a:lnSpc>
              <a:buFont typeface="Wingdings" panose="05000000000000000000" pitchFamily="2" charset="2"/>
              <a:buChar char="§"/>
            </a:pPr>
            <a:r>
              <a:rPr lang="en-US" sz="2000" dirty="0"/>
              <a:t>Testing/ Quality assurance</a:t>
            </a:r>
          </a:p>
          <a:p>
            <a:pPr marL="742950" lvl="1" indent="-285750">
              <a:lnSpc>
                <a:spcPct val="150000"/>
              </a:lnSpc>
              <a:buFont typeface="Wingdings" panose="05000000000000000000" pitchFamily="2" charset="2"/>
              <a:buChar char="§"/>
            </a:pPr>
            <a:r>
              <a:rPr lang="en-US" sz="2000" dirty="0"/>
              <a:t>Deployment</a:t>
            </a:r>
          </a:p>
          <a:p>
            <a:pPr marL="742950" lvl="1" indent="-285750">
              <a:lnSpc>
                <a:spcPct val="150000"/>
              </a:lnSpc>
              <a:buFont typeface="Wingdings" panose="05000000000000000000" pitchFamily="2" charset="2"/>
              <a:buChar char="§"/>
            </a:pPr>
            <a:r>
              <a:rPr lang="en-US" sz="2000" dirty="0"/>
              <a:t>Feedback</a:t>
            </a:r>
          </a:p>
        </p:txBody>
      </p:sp>
    </p:spTree>
    <p:extLst>
      <p:ext uri="{BB962C8B-B14F-4D97-AF65-F5344CB8AC3E}">
        <p14:creationId xmlns:p14="http://schemas.microsoft.com/office/powerpoint/2010/main" val="3850459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3370153"/>
          </a:xfrm>
          <a:prstGeom prst="rect">
            <a:avLst/>
          </a:prstGeom>
        </p:spPr>
        <p:txBody>
          <a:bodyPr wrap="square">
            <a:spAutoFit/>
          </a:bodyPr>
          <a:lstStyle/>
          <a:p>
            <a:r>
              <a:rPr lang="en-US" sz="2400" b="1" dirty="0"/>
              <a:t>Agile Frameworks:</a:t>
            </a:r>
            <a:endParaRPr lang="en-US" sz="2400" b="1" dirty="0" smtClean="0"/>
          </a:p>
          <a:p>
            <a:endParaRPr lang="en-US" sz="2400" b="1" dirty="0"/>
          </a:p>
          <a:p>
            <a:pPr marL="800100" lvl="1" indent="-342900">
              <a:lnSpc>
                <a:spcPct val="150000"/>
              </a:lnSpc>
              <a:buFont typeface="Wingdings" panose="05000000000000000000" pitchFamily="2" charset="2"/>
              <a:buChar char="v"/>
            </a:pPr>
            <a:r>
              <a:rPr lang="en-US" sz="2200" b="1" dirty="0"/>
              <a:t>Scrum</a:t>
            </a:r>
          </a:p>
          <a:p>
            <a:pPr marL="800100" lvl="1" indent="-342900">
              <a:lnSpc>
                <a:spcPct val="150000"/>
              </a:lnSpc>
              <a:buFont typeface="Wingdings" panose="05000000000000000000" pitchFamily="2" charset="2"/>
              <a:buChar char="v"/>
            </a:pPr>
            <a:r>
              <a:rPr lang="en-US" sz="2200" dirty="0"/>
              <a:t>Crystal</a:t>
            </a:r>
          </a:p>
          <a:p>
            <a:pPr marL="800100" lvl="1" indent="-342900">
              <a:lnSpc>
                <a:spcPct val="150000"/>
              </a:lnSpc>
              <a:buFont typeface="Wingdings" panose="05000000000000000000" pitchFamily="2" charset="2"/>
              <a:buChar char="v"/>
            </a:pPr>
            <a:r>
              <a:rPr lang="en-US" sz="2200" dirty="0"/>
              <a:t>Dynamic Software Development Method(DSDM)</a:t>
            </a:r>
          </a:p>
          <a:p>
            <a:pPr marL="800100" lvl="1" indent="-342900">
              <a:lnSpc>
                <a:spcPct val="150000"/>
              </a:lnSpc>
              <a:buFont typeface="Wingdings" panose="05000000000000000000" pitchFamily="2" charset="2"/>
              <a:buChar char="v"/>
            </a:pPr>
            <a:r>
              <a:rPr lang="en-US" sz="2200" dirty="0"/>
              <a:t>Feature Driven Development(FDD)</a:t>
            </a:r>
          </a:p>
          <a:p>
            <a:pPr marL="800100" lvl="1" indent="-342900">
              <a:lnSpc>
                <a:spcPct val="150000"/>
              </a:lnSpc>
              <a:buFont typeface="Wingdings" panose="05000000000000000000" pitchFamily="2" charset="2"/>
              <a:buChar char="v"/>
            </a:pPr>
            <a:r>
              <a:rPr lang="en-US" sz="2200" b="1" dirty="0" err="1" smtClean="0"/>
              <a:t>eXtreme</a:t>
            </a:r>
            <a:r>
              <a:rPr lang="en-US" sz="2200" b="1" dirty="0" smtClean="0"/>
              <a:t> </a:t>
            </a:r>
            <a:r>
              <a:rPr lang="en-US" sz="2200" b="1" dirty="0"/>
              <a:t>Programming(XP)</a:t>
            </a:r>
          </a:p>
        </p:txBody>
      </p:sp>
      <p:sp>
        <p:nvSpPr>
          <p:cNvPr id="4" name="Rectangle 3"/>
          <p:cNvSpPr/>
          <p:nvPr/>
        </p:nvSpPr>
        <p:spPr>
          <a:xfrm>
            <a:off x="2438400" y="6382311"/>
            <a:ext cx="5029200" cy="276999"/>
          </a:xfrm>
          <a:prstGeom prst="rect">
            <a:avLst/>
          </a:prstGeom>
        </p:spPr>
        <p:txBody>
          <a:bodyPr wrap="square">
            <a:spAutoFit/>
          </a:bodyPr>
          <a:lstStyle/>
          <a:p>
            <a:r>
              <a:rPr lang="en-US" sz="1200" dirty="0">
                <a:solidFill>
                  <a:srgbClr val="002B82"/>
                </a:solidFill>
              </a:rPr>
              <a:t>https://www.javatpoint.com/software-engineering-agile-model</a:t>
            </a:r>
          </a:p>
        </p:txBody>
      </p:sp>
    </p:spTree>
    <p:extLst>
      <p:ext uri="{BB962C8B-B14F-4D97-AF65-F5344CB8AC3E}">
        <p14:creationId xmlns:p14="http://schemas.microsoft.com/office/powerpoint/2010/main" val="2642631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1" y="762000"/>
            <a:ext cx="8556010" cy="5201424"/>
          </a:xfrm>
          <a:prstGeom prst="rect">
            <a:avLst/>
          </a:prstGeom>
        </p:spPr>
        <p:txBody>
          <a:bodyPr wrap="square">
            <a:spAutoFit/>
          </a:bodyPr>
          <a:lstStyle/>
          <a:p>
            <a:r>
              <a:rPr lang="en-GB" sz="2200" b="1" i="1" dirty="0"/>
              <a:t>What is Scrum</a:t>
            </a:r>
            <a:r>
              <a:rPr lang="en-GB" sz="2200" b="1" i="1" dirty="0" smtClean="0"/>
              <a:t>?</a:t>
            </a:r>
          </a:p>
          <a:p>
            <a:endParaRPr lang="en-GB" sz="2200" b="1" dirty="0"/>
          </a:p>
          <a:p>
            <a:pPr algn="just">
              <a:lnSpc>
                <a:spcPct val="150000"/>
              </a:lnSpc>
            </a:pPr>
            <a:r>
              <a:rPr lang="en-GB" sz="2200" dirty="0"/>
              <a:t>Scrum is one of the </a:t>
            </a:r>
            <a:r>
              <a:rPr lang="en-GB" sz="2200" b="1" dirty="0"/>
              <a:t>most commonly used Agile methodologies</a:t>
            </a:r>
            <a:r>
              <a:rPr lang="en-GB" sz="2200" dirty="0"/>
              <a:t>. Scrums have gained popularity within the Agile software development community because they are simple and have a proven productivity rate</a:t>
            </a:r>
            <a:r>
              <a:rPr lang="en-GB" sz="2200" dirty="0" smtClean="0"/>
              <a:t>.</a:t>
            </a:r>
          </a:p>
          <a:p>
            <a:pPr algn="just">
              <a:lnSpc>
                <a:spcPct val="150000"/>
              </a:lnSpc>
            </a:pPr>
            <a:endParaRPr lang="en-GB" sz="2200" dirty="0"/>
          </a:p>
          <a:p>
            <a:pPr algn="just">
              <a:lnSpc>
                <a:spcPct val="150000"/>
              </a:lnSpc>
            </a:pPr>
            <a:r>
              <a:rPr lang="en-GB" sz="2200" dirty="0"/>
              <a:t>Scrum </a:t>
            </a:r>
            <a:r>
              <a:rPr lang="en-GB" sz="2200" b="1" dirty="0">
                <a:solidFill>
                  <a:schemeClr val="accent6">
                    <a:lumMod val="75000"/>
                  </a:schemeClr>
                </a:solidFill>
              </a:rPr>
              <a:t>focuses on Team</a:t>
            </a:r>
            <a:r>
              <a:rPr lang="en-GB" sz="2200" dirty="0"/>
              <a:t>. It is a method that concentrates specifically on how to </a:t>
            </a:r>
            <a:r>
              <a:rPr lang="en-GB" sz="2200" b="1" dirty="0">
                <a:solidFill>
                  <a:schemeClr val="accent6">
                    <a:lumMod val="75000"/>
                  </a:schemeClr>
                </a:solidFill>
              </a:rPr>
              <a:t>manage tasks within a team-based development </a:t>
            </a:r>
            <a:r>
              <a:rPr lang="en-GB" sz="2200" dirty="0"/>
              <a:t>environment. Scrum believes in enabling &amp; empowering the development team and suggests working in small teams (say- 7 to 9 members</a:t>
            </a:r>
            <a:r>
              <a:rPr lang="en-GB" sz="2200" dirty="0" smtClean="0"/>
              <a:t>).</a:t>
            </a:r>
          </a:p>
          <a:p>
            <a:endParaRPr lang="en-GB" sz="2400" dirty="0"/>
          </a:p>
        </p:txBody>
      </p:sp>
    </p:spTree>
    <p:extLst>
      <p:ext uri="{BB962C8B-B14F-4D97-AF65-F5344CB8AC3E}">
        <p14:creationId xmlns:p14="http://schemas.microsoft.com/office/powerpoint/2010/main" val="429423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5724644"/>
          </a:xfrm>
          <a:prstGeom prst="rect">
            <a:avLst/>
          </a:prstGeom>
        </p:spPr>
        <p:txBody>
          <a:bodyPr wrap="square">
            <a:spAutoFit/>
          </a:bodyPr>
          <a:lstStyle/>
          <a:p>
            <a:r>
              <a:rPr lang="en-GB" sz="2000" b="1" i="1" dirty="0" smtClean="0"/>
              <a:t>Principle </a:t>
            </a:r>
            <a:r>
              <a:rPr lang="en-GB" sz="2000" b="1" i="1" dirty="0"/>
              <a:t>of Scrum</a:t>
            </a:r>
            <a:endParaRPr lang="en-GB" sz="2000" b="1" dirty="0"/>
          </a:p>
          <a:p>
            <a:r>
              <a:rPr lang="en-GB" sz="2000" dirty="0"/>
              <a:t>The fundamental principle of Scrum is that by </a:t>
            </a:r>
            <a:r>
              <a:rPr lang="en-GB" sz="2000" b="1" dirty="0"/>
              <a:t>dividing time and projects</a:t>
            </a:r>
            <a:r>
              <a:rPr lang="en-GB" sz="2000" dirty="0"/>
              <a:t>, you can enhance an organization’s effectiveness and productivity.</a:t>
            </a:r>
          </a:p>
          <a:p>
            <a:r>
              <a:rPr lang="en-GB" sz="2000" dirty="0"/>
              <a:t>Scrum makes the process of development less complicated by making the information transparent. </a:t>
            </a:r>
            <a:endParaRPr lang="en-GB" sz="2000" dirty="0" smtClean="0"/>
          </a:p>
          <a:p>
            <a:endParaRPr lang="en-GB" sz="2000" dirty="0" smtClean="0"/>
          </a:p>
          <a:p>
            <a:r>
              <a:rPr lang="en-GB" sz="2000" dirty="0"/>
              <a:t>There are three roles in it, and their responsibilities are</a:t>
            </a:r>
            <a:r>
              <a:rPr lang="en-GB" sz="2000" dirty="0" smtClean="0"/>
              <a:t>:</a:t>
            </a:r>
          </a:p>
          <a:p>
            <a:endParaRPr lang="en-GB" sz="2000" dirty="0"/>
          </a:p>
          <a:p>
            <a:r>
              <a:rPr lang="en-GB" sz="2000" b="1" dirty="0"/>
              <a:t>Scrum Master:</a:t>
            </a:r>
            <a:r>
              <a:rPr lang="en-GB" sz="2000" dirty="0"/>
              <a:t> The scrum can set up the master team, arrange the meeting and remove obstacles for the </a:t>
            </a:r>
            <a:r>
              <a:rPr lang="en-GB" sz="2000" dirty="0" smtClean="0"/>
              <a:t>process</a:t>
            </a:r>
          </a:p>
          <a:p>
            <a:endParaRPr lang="en-GB" sz="2000" dirty="0"/>
          </a:p>
          <a:p>
            <a:r>
              <a:rPr lang="en-GB" sz="2000" b="1" dirty="0"/>
              <a:t>Product owner:</a:t>
            </a:r>
            <a:r>
              <a:rPr lang="en-GB" sz="2000" dirty="0"/>
              <a:t> The product owner makes the product backlog, prioritizes the delay and is responsible for the distribution of functionality on each repetition</a:t>
            </a:r>
            <a:r>
              <a:rPr lang="en-GB" sz="2000" dirty="0" smtClean="0"/>
              <a:t>.</a:t>
            </a:r>
          </a:p>
          <a:p>
            <a:endParaRPr lang="en-GB" sz="2000" dirty="0"/>
          </a:p>
          <a:p>
            <a:r>
              <a:rPr lang="en-GB" sz="2000" b="1" dirty="0"/>
              <a:t>Scrum Team:</a:t>
            </a:r>
            <a:r>
              <a:rPr lang="en-GB" sz="2000" dirty="0"/>
              <a:t> The team manages its work and organizes the work to complete the sprint or cycle.</a:t>
            </a:r>
          </a:p>
          <a:p>
            <a:endParaRPr lang="en-GB" sz="2200" dirty="0"/>
          </a:p>
          <a:p>
            <a:endParaRPr lang="en-GB" sz="2400" dirty="0"/>
          </a:p>
        </p:txBody>
      </p:sp>
    </p:spTree>
    <p:extLst>
      <p:ext uri="{BB962C8B-B14F-4D97-AF65-F5344CB8AC3E}">
        <p14:creationId xmlns:p14="http://schemas.microsoft.com/office/powerpoint/2010/main" val="74557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421157" y="1518276"/>
            <a:ext cx="6247801" cy="3323987"/>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sz="2800" b="1" dirty="0" smtClean="0">
                <a:cs typeface="Times New Roman" panose="02020603050405020304" pitchFamily="18" charset="0"/>
              </a:rPr>
              <a:t>Agile Model</a:t>
            </a:r>
          </a:p>
          <a:p>
            <a:pPr marL="285750" indent="-285750">
              <a:lnSpc>
                <a:spcPct val="150000"/>
              </a:lnSpc>
              <a:buFont typeface="Wingdings" panose="05000000000000000000" pitchFamily="2" charset="2"/>
              <a:buChar char="v"/>
            </a:pPr>
            <a:r>
              <a:rPr lang="en-US" sz="2800" b="1" dirty="0" smtClean="0">
                <a:cs typeface="Times New Roman" panose="02020603050405020304" pitchFamily="18" charset="0"/>
              </a:rPr>
              <a:t>Comparison </a:t>
            </a:r>
            <a:r>
              <a:rPr lang="en-US" sz="2800" b="1" dirty="0">
                <a:cs typeface="Times New Roman" panose="02020603050405020304" pitchFamily="18" charset="0"/>
              </a:rPr>
              <a:t>of Various SDLC </a:t>
            </a:r>
            <a:r>
              <a:rPr lang="en-US" sz="2800" b="1" dirty="0" smtClean="0">
                <a:cs typeface="Times New Roman" panose="02020603050405020304" pitchFamily="18" charset="0"/>
              </a:rPr>
              <a:t>Models</a:t>
            </a: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Software </a:t>
            </a:r>
            <a:r>
              <a:rPr lang="en-US" sz="2800" b="1" dirty="0" smtClean="0">
                <a:cs typeface="Times New Roman" panose="02020603050405020304" pitchFamily="18" charset="0"/>
              </a:rPr>
              <a:t>Evolution</a:t>
            </a: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 Rational Unified Process</a:t>
            </a:r>
          </a:p>
          <a:p>
            <a:pPr marL="285750" indent="-285750">
              <a:lnSpc>
                <a:spcPct val="150000"/>
              </a:lnSpc>
              <a:buFont typeface="Wingdings" panose="05000000000000000000" pitchFamily="2" charset="2"/>
              <a:buChar char="v"/>
            </a:pPr>
            <a:r>
              <a:rPr lang="en-US" sz="2800" b="1" dirty="0" smtClean="0">
                <a:cs typeface="Times New Roman" panose="02020603050405020304" pitchFamily="18" charset="0"/>
              </a:rPr>
              <a:t>Computer-Aided </a:t>
            </a:r>
            <a:r>
              <a:rPr lang="en-US" sz="2800" b="1" dirty="0">
                <a:cs typeface="Times New Roman" panose="02020603050405020304" pitchFamily="18" charset="0"/>
              </a:rPr>
              <a:t>Software </a:t>
            </a:r>
            <a:r>
              <a:rPr lang="en-US" sz="2800" b="1" dirty="0" smtClean="0">
                <a:cs typeface="Times New Roman" panose="02020603050405020304" pitchFamily="18" charset="0"/>
              </a:rPr>
              <a:t>Engineering</a:t>
            </a: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4862870"/>
          </a:xfrm>
          <a:prstGeom prst="rect">
            <a:avLst/>
          </a:prstGeom>
        </p:spPr>
        <p:txBody>
          <a:bodyPr wrap="square">
            <a:spAutoFit/>
          </a:bodyPr>
          <a:lstStyle/>
          <a:p>
            <a:r>
              <a:rPr lang="en-GB" sz="2400" b="1" dirty="0"/>
              <a:t>Process flow of Scrum Methodologies</a:t>
            </a:r>
            <a:r>
              <a:rPr lang="en-GB" sz="2400" b="1" dirty="0" smtClean="0"/>
              <a:t>:</a:t>
            </a:r>
          </a:p>
          <a:p>
            <a:endParaRPr lang="en-GB" sz="2400" b="1" dirty="0"/>
          </a:p>
          <a:p>
            <a:r>
              <a:rPr lang="en-GB" sz="2400" dirty="0"/>
              <a:t>Process flow of scrum testing is as follows:</a:t>
            </a:r>
          </a:p>
          <a:p>
            <a:pPr marL="285750" indent="-285750">
              <a:buFont typeface="Arial" panose="020B0604020202020204" pitchFamily="34" charset="0"/>
              <a:buChar char="•"/>
            </a:pPr>
            <a:r>
              <a:rPr lang="en-GB" sz="2400" dirty="0"/>
              <a:t>Each iteration of a scrum is known as </a:t>
            </a:r>
            <a:r>
              <a:rPr lang="en-GB" sz="2400" b="1" dirty="0">
                <a:solidFill>
                  <a:schemeClr val="accent6">
                    <a:lumMod val="75000"/>
                  </a:schemeClr>
                </a:solidFill>
              </a:rPr>
              <a:t>Sprint</a:t>
            </a:r>
          </a:p>
          <a:p>
            <a:pPr marL="285750" indent="-285750">
              <a:buFont typeface="Arial" panose="020B0604020202020204" pitchFamily="34" charset="0"/>
              <a:buChar char="•"/>
            </a:pPr>
            <a:r>
              <a:rPr lang="en-GB" sz="2400" b="1" dirty="0">
                <a:solidFill>
                  <a:schemeClr val="accent6">
                    <a:lumMod val="75000"/>
                  </a:schemeClr>
                </a:solidFill>
              </a:rPr>
              <a:t>Product backlog </a:t>
            </a:r>
            <a:r>
              <a:rPr lang="en-GB" sz="2400" dirty="0"/>
              <a:t>is a list where all details are entered to get the end-product</a:t>
            </a:r>
          </a:p>
          <a:p>
            <a:pPr marL="285750" indent="-285750">
              <a:buFont typeface="Arial" panose="020B0604020202020204" pitchFamily="34" charset="0"/>
              <a:buChar char="•"/>
            </a:pPr>
            <a:r>
              <a:rPr lang="en-GB" sz="2400" dirty="0"/>
              <a:t>During each Sprint, top user stories of Product backlog are selected and turned into </a:t>
            </a:r>
            <a:r>
              <a:rPr lang="en-GB" sz="2400" b="1" dirty="0">
                <a:solidFill>
                  <a:schemeClr val="accent6">
                    <a:lumMod val="75000"/>
                  </a:schemeClr>
                </a:solidFill>
              </a:rPr>
              <a:t>Sprint backlog</a:t>
            </a:r>
          </a:p>
          <a:p>
            <a:pPr marL="285750" indent="-285750">
              <a:buFont typeface="Arial" panose="020B0604020202020204" pitchFamily="34" charset="0"/>
              <a:buChar char="•"/>
            </a:pPr>
            <a:r>
              <a:rPr lang="en-GB" sz="2400" dirty="0"/>
              <a:t>Team works on the defined </a:t>
            </a:r>
            <a:r>
              <a:rPr lang="en-GB" sz="2400" b="1" dirty="0"/>
              <a:t>sprint backlog</a:t>
            </a:r>
          </a:p>
          <a:p>
            <a:pPr marL="285750" indent="-285750">
              <a:buFont typeface="Arial" panose="020B0604020202020204" pitchFamily="34" charset="0"/>
              <a:buChar char="•"/>
            </a:pPr>
            <a:r>
              <a:rPr lang="en-GB" sz="2400" dirty="0"/>
              <a:t>Team checks for the daily work</a:t>
            </a:r>
          </a:p>
          <a:p>
            <a:pPr marL="285750" indent="-285750">
              <a:buFont typeface="Arial" panose="020B0604020202020204" pitchFamily="34" charset="0"/>
              <a:buChar char="•"/>
            </a:pPr>
            <a:r>
              <a:rPr lang="en-GB" sz="2400" dirty="0"/>
              <a:t>At the end of the sprint, team delivers </a:t>
            </a:r>
            <a:r>
              <a:rPr lang="en-GB" sz="2400" dirty="0">
                <a:solidFill>
                  <a:schemeClr val="accent6">
                    <a:lumMod val="75000"/>
                  </a:schemeClr>
                </a:solidFill>
              </a:rPr>
              <a:t>product functionality</a:t>
            </a:r>
          </a:p>
          <a:p>
            <a:endParaRPr lang="en-GB" sz="2200" dirty="0"/>
          </a:p>
          <a:p>
            <a:endParaRPr lang="en-GB" sz="2400" dirty="0"/>
          </a:p>
        </p:txBody>
      </p:sp>
    </p:spTree>
    <p:extLst>
      <p:ext uri="{BB962C8B-B14F-4D97-AF65-F5344CB8AC3E}">
        <p14:creationId xmlns:p14="http://schemas.microsoft.com/office/powerpoint/2010/main" val="3946681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461665"/>
          </a:xfrm>
          <a:prstGeom prst="rect">
            <a:avLst/>
          </a:prstGeom>
        </p:spPr>
        <p:txBody>
          <a:bodyPr wrap="square">
            <a:spAutoFit/>
          </a:bodyPr>
          <a:lstStyle/>
          <a:p>
            <a:r>
              <a:rPr lang="en-GB" sz="2400" b="1" dirty="0"/>
              <a:t>Process flow of Scrum Methodologies</a:t>
            </a:r>
            <a:r>
              <a:rPr lang="en-GB" sz="2400" b="1" dirty="0" smtClean="0"/>
              <a:t>:</a:t>
            </a:r>
          </a:p>
        </p:txBody>
      </p:sp>
      <p:pic>
        <p:nvPicPr>
          <p:cNvPr id="1026" name="Picture 2" descr="https://www.guru99.com/images/11-2014/agile_Processesv1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99" y="1280042"/>
            <a:ext cx="8453017" cy="495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83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4185761"/>
          </a:xfrm>
          <a:prstGeom prst="rect">
            <a:avLst/>
          </a:prstGeom>
        </p:spPr>
        <p:txBody>
          <a:bodyPr wrap="square">
            <a:spAutoFit/>
          </a:bodyPr>
          <a:lstStyle/>
          <a:p>
            <a:r>
              <a:rPr lang="en-US" sz="2400" b="1" dirty="0" err="1"/>
              <a:t>eXtreme</a:t>
            </a:r>
            <a:r>
              <a:rPr lang="en-US" sz="2400" b="1" dirty="0"/>
              <a:t> Programming (XP</a:t>
            </a:r>
            <a:r>
              <a:rPr lang="en-US" sz="2400" b="1" dirty="0" smtClean="0"/>
              <a:t>):</a:t>
            </a:r>
          </a:p>
          <a:p>
            <a:endParaRPr lang="en-US" sz="2400" b="1" dirty="0" smtClean="0"/>
          </a:p>
          <a:p>
            <a:pPr algn="just"/>
            <a:r>
              <a:rPr lang="en-GB" sz="2000" b="1" dirty="0"/>
              <a:t>Extreme programming (XP) </a:t>
            </a:r>
            <a:r>
              <a:rPr lang="en-GB" sz="2000" dirty="0"/>
              <a:t>is a Software Development Methodology which is intended to </a:t>
            </a:r>
            <a:r>
              <a:rPr lang="en-GB" sz="2000" b="1" dirty="0">
                <a:solidFill>
                  <a:schemeClr val="accent6">
                    <a:lumMod val="75000"/>
                  </a:schemeClr>
                </a:solidFill>
              </a:rPr>
              <a:t>improve software quality and responsiveness to changing customer requirements</a:t>
            </a:r>
            <a:r>
              <a:rPr lang="en-GB" sz="2000" b="1" dirty="0" smtClean="0">
                <a:solidFill>
                  <a:schemeClr val="accent6">
                    <a:lumMod val="75000"/>
                  </a:schemeClr>
                </a:solidFill>
              </a:rPr>
              <a:t>.</a:t>
            </a:r>
          </a:p>
          <a:p>
            <a:pPr algn="just"/>
            <a:endParaRPr lang="en-GB" sz="2000" dirty="0" smtClean="0"/>
          </a:p>
          <a:p>
            <a:pPr algn="just"/>
            <a:r>
              <a:rPr lang="en-GB" sz="2000" dirty="0"/>
              <a:t>XP is a lightweight, efficient, low-risk, flexible, predictable, scientific, and fun way to develop a software</a:t>
            </a:r>
            <a:r>
              <a:rPr lang="en-GB" sz="2000" dirty="0" smtClean="0"/>
              <a:t>.</a:t>
            </a:r>
          </a:p>
          <a:p>
            <a:pPr algn="just"/>
            <a:endParaRPr lang="en-GB" sz="2000" dirty="0" smtClean="0"/>
          </a:p>
          <a:p>
            <a:pPr algn="just"/>
            <a:r>
              <a:rPr lang="en-GB" sz="2000" dirty="0" smtClean="0"/>
              <a:t> </a:t>
            </a:r>
            <a:r>
              <a:rPr lang="en-GB" sz="2000" dirty="0"/>
              <a:t>XP is the most specific of the </a:t>
            </a:r>
            <a:r>
              <a:rPr lang="en-GB" sz="2000" b="1" dirty="0"/>
              <a:t>agile frameworks </a:t>
            </a:r>
            <a:r>
              <a:rPr lang="en-GB" sz="2000" dirty="0"/>
              <a:t>regarding appropriate engineering practices for software development</a:t>
            </a:r>
            <a:r>
              <a:rPr lang="en-GB" sz="2000" dirty="0" smtClean="0"/>
              <a:t>.</a:t>
            </a:r>
          </a:p>
          <a:p>
            <a:pPr algn="just"/>
            <a:endParaRPr lang="en-GB" sz="2000" dirty="0"/>
          </a:p>
          <a:p>
            <a:endParaRPr lang="en-US" b="1" dirty="0"/>
          </a:p>
        </p:txBody>
      </p:sp>
    </p:spTree>
    <p:extLst>
      <p:ext uri="{BB962C8B-B14F-4D97-AF65-F5344CB8AC3E}">
        <p14:creationId xmlns:p14="http://schemas.microsoft.com/office/powerpoint/2010/main" val="2600427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4739759"/>
          </a:xfrm>
          <a:prstGeom prst="rect">
            <a:avLst/>
          </a:prstGeom>
        </p:spPr>
        <p:txBody>
          <a:bodyPr wrap="square">
            <a:spAutoFit/>
          </a:bodyPr>
          <a:lstStyle/>
          <a:p>
            <a:r>
              <a:rPr lang="en-US" sz="2400" b="1" dirty="0" err="1"/>
              <a:t>eXtreme</a:t>
            </a:r>
            <a:r>
              <a:rPr lang="en-US" sz="2400" b="1" dirty="0"/>
              <a:t> Programming (XP</a:t>
            </a:r>
            <a:r>
              <a:rPr lang="en-US" sz="2400" b="1" dirty="0" smtClean="0"/>
              <a:t>):</a:t>
            </a:r>
          </a:p>
          <a:p>
            <a:endParaRPr lang="en-US" sz="2400" b="1" dirty="0" smtClean="0"/>
          </a:p>
          <a:p>
            <a:pPr algn="just"/>
            <a:r>
              <a:rPr lang="en-GB" sz="2400" dirty="0"/>
              <a:t>Extreme </a:t>
            </a:r>
            <a:r>
              <a:rPr lang="en-GB" sz="2400" b="1" dirty="0"/>
              <a:t>Programming technique </a:t>
            </a:r>
            <a:r>
              <a:rPr lang="en-GB" sz="2400" dirty="0"/>
              <a:t>is very helpful when there is </a:t>
            </a:r>
            <a:r>
              <a:rPr lang="en-GB" sz="2400" dirty="0">
                <a:solidFill>
                  <a:schemeClr val="accent6">
                    <a:lumMod val="75000"/>
                  </a:schemeClr>
                </a:solidFill>
              </a:rPr>
              <a:t>constantly changing demands </a:t>
            </a:r>
            <a:r>
              <a:rPr lang="en-GB" sz="2400" dirty="0"/>
              <a:t>or requirements from the customers or when they are not sure about the functionality of the system. </a:t>
            </a:r>
          </a:p>
          <a:p>
            <a:pPr algn="just"/>
            <a:endParaRPr lang="en-GB" sz="2400" dirty="0"/>
          </a:p>
          <a:p>
            <a:pPr algn="just"/>
            <a:r>
              <a:rPr lang="en-GB" sz="2400" dirty="0"/>
              <a:t>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p>
          <a:p>
            <a:pPr algn="just"/>
            <a:endParaRPr lang="en-GB" sz="2000" dirty="0"/>
          </a:p>
          <a:p>
            <a:endParaRPr lang="en-US" b="1" dirty="0"/>
          </a:p>
        </p:txBody>
      </p:sp>
    </p:spTree>
    <p:extLst>
      <p:ext uri="{BB962C8B-B14F-4D97-AF65-F5344CB8AC3E}">
        <p14:creationId xmlns:p14="http://schemas.microsoft.com/office/powerpoint/2010/main" val="1707046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11" name="Rectangle 10"/>
          <p:cNvSpPr/>
          <p:nvPr/>
        </p:nvSpPr>
        <p:spPr>
          <a:xfrm>
            <a:off x="109182" y="794657"/>
            <a:ext cx="8963685" cy="4832092"/>
          </a:xfrm>
          <a:prstGeom prst="rect">
            <a:avLst/>
          </a:prstGeom>
        </p:spPr>
        <p:txBody>
          <a:bodyPr wrap="square">
            <a:spAutoFit/>
          </a:bodyPr>
          <a:lstStyle/>
          <a:p>
            <a:r>
              <a:rPr lang="en-GB" sz="2400" b="1" dirty="0"/>
              <a:t>Why is it called </a:t>
            </a:r>
            <a:r>
              <a:rPr lang="en-GB" sz="2400" b="1" dirty="0" smtClean="0"/>
              <a:t>“</a:t>
            </a:r>
            <a:r>
              <a:rPr lang="en-GB" sz="2400" b="1" dirty="0" err="1" smtClean="0"/>
              <a:t>eXtreme</a:t>
            </a:r>
            <a:r>
              <a:rPr lang="en-GB" sz="2400" b="1" dirty="0" smtClean="0"/>
              <a:t>”?</a:t>
            </a:r>
          </a:p>
          <a:p>
            <a:endParaRPr lang="en-GB" sz="2400" b="1" dirty="0"/>
          </a:p>
          <a:p>
            <a:pPr marL="285750" indent="-285750">
              <a:buFont typeface="Arial" panose="020B0604020202020204" pitchFamily="34" charset="0"/>
              <a:buChar char="•"/>
            </a:pPr>
            <a:r>
              <a:rPr lang="en-GB" sz="2000" dirty="0" err="1" smtClean="0"/>
              <a:t>eXtreme</a:t>
            </a:r>
            <a:r>
              <a:rPr lang="en-GB" sz="2000" dirty="0" smtClean="0"/>
              <a:t> </a:t>
            </a:r>
            <a:r>
              <a:rPr lang="en-GB" sz="2000" dirty="0"/>
              <a:t>Programming takes the effective principles and practices to extreme levels.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Code reviews are effective as the </a:t>
            </a:r>
            <a:r>
              <a:rPr lang="en-GB" sz="2000" b="1" dirty="0">
                <a:solidFill>
                  <a:schemeClr val="accent6">
                    <a:lumMod val="75000"/>
                  </a:schemeClr>
                </a:solidFill>
              </a:rPr>
              <a:t>code is reviewed all the time.</a:t>
            </a:r>
          </a:p>
          <a:p>
            <a:pPr marL="285750" indent="-285750">
              <a:buFont typeface="Arial" panose="020B0604020202020204" pitchFamily="34" charset="0"/>
              <a:buChar char="•"/>
            </a:pPr>
            <a:endParaRPr lang="en-GB" sz="2000" b="1" dirty="0">
              <a:solidFill>
                <a:schemeClr val="accent6">
                  <a:lumMod val="75000"/>
                </a:schemeClr>
              </a:solidFill>
            </a:endParaRPr>
          </a:p>
          <a:p>
            <a:pPr marL="285750" indent="-285750">
              <a:buFont typeface="Arial" panose="020B0604020202020204" pitchFamily="34" charset="0"/>
              <a:buChar char="•"/>
            </a:pPr>
            <a:r>
              <a:rPr lang="en-GB" sz="2000" dirty="0"/>
              <a:t>Testing is effective as there is </a:t>
            </a:r>
            <a:r>
              <a:rPr lang="en-GB" sz="2000" b="1" dirty="0">
                <a:solidFill>
                  <a:schemeClr val="accent6">
                    <a:lumMod val="75000"/>
                  </a:schemeClr>
                </a:solidFill>
              </a:rPr>
              <a:t>continuous regression and testing</a:t>
            </a:r>
            <a:r>
              <a:rPr lang="en-GB" sz="2000" dirty="0"/>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Design is effective as everybody </a:t>
            </a:r>
            <a:r>
              <a:rPr lang="en-GB" sz="2000" dirty="0">
                <a:solidFill>
                  <a:schemeClr val="accent6">
                    <a:lumMod val="75000"/>
                  </a:schemeClr>
                </a:solidFill>
              </a:rPr>
              <a:t>needs to do refactoring daily.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Integration testing is important as </a:t>
            </a:r>
            <a:r>
              <a:rPr lang="en-GB" sz="2000" dirty="0">
                <a:solidFill>
                  <a:schemeClr val="accent6">
                    <a:lumMod val="75000"/>
                  </a:schemeClr>
                </a:solidFill>
              </a:rPr>
              <a:t>integrate and test several times a day</a:t>
            </a:r>
            <a:r>
              <a:rPr lang="en-GB" sz="2000" dirty="0"/>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Short iterations are effective as the planning game for </a:t>
            </a:r>
            <a:r>
              <a:rPr lang="en-GB" sz="2000" dirty="0">
                <a:solidFill>
                  <a:schemeClr val="accent6">
                    <a:lumMod val="75000"/>
                  </a:schemeClr>
                </a:solidFill>
              </a:rPr>
              <a:t>release planning and iteration planning</a:t>
            </a:r>
            <a:r>
              <a:rPr lang="en-GB" dirty="0">
                <a:solidFill>
                  <a:schemeClr val="accent6">
                    <a:lumMod val="75000"/>
                  </a:schemeClr>
                </a:solidFill>
              </a:rPr>
              <a:t>.</a:t>
            </a:r>
            <a:endParaRPr lang="en-US" dirty="0">
              <a:solidFill>
                <a:schemeClr val="accent6">
                  <a:lumMod val="75000"/>
                </a:schemeClr>
              </a:solidFill>
            </a:endParaRPr>
          </a:p>
        </p:txBody>
      </p:sp>
      <p:sp>
        <p:nvSpPr>
          <p:cNvPr id="10" name="Rectangle 9"/>
          <p:cNvSpPr/>
          <p:nvPr/>
        </p:nvSpPr>
        <p:spPr>
          <a:xfrm>
            <a:off x="206990" y="762000"/>
            <a:ext cx="8768067" cy="677108"/>
          </a:xfrm>
          <a:prstGeom prst="rect">
            <a:avLst/>
          </a:prstGeom>
        </p:spPr>
        <p:txBody>
          <a:bodyPr wrap="square">
            <a:spAutoFit/>
          </a:bodyPr>
          <a:lstStyle/>
          <a:p>
            <a:pPr algn="just"/>
            <a:endParaRPr lang="en-GB" sz="2000" dirty="0"/>
          </a:p>
          <a:p>
            <a:endParaRPr lang="en-US" b="1" dirty="0"/>
          </a:p>
        </p:txBody>
      </p:sp>
    </p:spTree>
    <p:extLst>
      <p:ext uri="{BB962C8B-B14F-4D97-AF65-F5344CB8AC3E}">
        <p14:creationId xmlns:p14="http://schemas.microsoft.com/office/powerpoint/2010/main" val="274242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8462" y="794657"/>
            <a:ext cx="8814405" cy="5288643"/>
          </a:xfrm>
          <a:prstGeom prst="rect">
            <a:avLst/>
          </a:prstGeom>
        </p:spPr>
      </p:pic>
    </p:spTree>
    <p:extLst>
      <p:ext uri="{BB962C8B-B14F-4D97-AF65-F5344CB8AC3E}">
        <p14:creationId xmlns:p14="http://schemas.microsoft.com/office/powerpoint/2010/main" val="2349146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latin typeface="Times New Roman" panose="02020603050405020304" pitchFamily="18" charset="0"/>
                <a:cs typeface="Times New Roman" panose="02020603050405020304" pitchFamily="18" charset="0"/>
              </a:rPr>
              <a:t>When to use Agile and Non-Agile </a:t>
            </a:r>
            <a:r>
              <a:rPr lang="en-GB" sz="3000" b="1" dirty="0" smtClean="0">
                <a:latin typeface="Times New Roman" panose="02020603050405020304" pitchFamily="18" charset="0"/>
                <a:cs typeface="Times New Roman" panose="02020603050405020304" pitchFamily="18" charset="0"/>
              </a:rPr>
              <a:t>models</a:t>
            </a:r>
            <a:endParaRPr lang="en-GB"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923330"/>
          </a:xfrm>
          <a:prstGeom prst="rect">
            <a:avLst/>
          </a:prstGeom>
        </p:spPr>
        <p:txBody>
          <a:bodyPr wrap="square">
            <a:spAutoFit/>
          </a:bodyPr>
          <a:lstStyle/>
          <a:p>
            <a:pPr marL="285750" indent="-285750">
              <a:buFont typeface="Wingdings" panose="05000000000000000000" pitchFamily="2" charset="2"/>
              <a:buChar char="§"/>
            </a:pPr>
            <a:endParaRPr lang="en-US" dirty="0"/>
          </a:p>
          <a:p>
            <a:endParaRPr lang="en-US" b="1" dirty="0"/>
          </a:p>
          <a:p>
            <a:pPr marL="285750" indent="-285750">
              <a:buFont typeface="Wingdings" panose="05000000000000000000" pitchFamily="2" charset="2"/>
              <a:buChar char="§"/>
            </a:pPr>
            <a:endParaRPr lang="en-US" dirty="0"/>
          </a:p>
        </p:txBody>
      </p:sp>
      <p:sp>
        <p:nvSpPr>
          <p:cNvPr id="6" name="Rectangle 1"/>
          <p:cNvSpPr>
            <a:spLocks noChangeArrowheads="1"/>
          </p:cNvSpPr>
          <p:nvPr/>
        </p:nvSpPr>
        <p:spPr bwMode="auto">
          <a:xfrm>
            <a:off x="187093" y="597386"/>
            <a:ext cx="65" cy="421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27315291"/>
              </p:ext>
            </p:extLst>
          </p:nvPr>
        </p:nvGraphicFramePr>
        <p:xfrm>
          <a:off x="228600" y="607896"/>
          <a:ext cx="8844267" cy="5972415"/>
        </p:xfrm>
        <a:graphic>
          <a:graphicData uri="http://schemas.openxmlformats.org/drawingml/2006/table">
            <a:tbl>
              <a:tblPr>
                <a:tableStyleId>{8799B23B-EC83-4686-B30A-512413B5E67A}</a:tableStyleId>
              </a:tblPr>
              <a:tblGrid>
                <a:gridCol w="1132840">
                  <a:extLst>
                    <a:ext uri="{9D8B030D-6E8A-4147-A177-3AD203B41FA5}">
                      <a16:colId xmlns:a16="http://schemas.microsoft.com/office/drawing/2014/main" val="2036132486"/>
                    </a:ext>
                  </a:extLst>
                </a:gridCol>
                <a:gridCol w="3510181">
                  <a:extLst>
                    <a:ext uri="{9D8B030D-6E8A-4147-A177-3AD203B41FA5}">
                      <a16:colId xmlns:a16="http://schemas.microsoft.com/office/drawing/2014/main" val="2444508251"/>
                    </a:ext>
                  </a:extLst>
                </a:gridCol>
                <a:gridCol w="4201246">
                  <a:extLst>
                    <a:ext uri="{9D8B030D-6E8A-4147-A177-3AD203B41FA5}">
                      <a16:colId xmlns:a16="http://schemas.microsoft.com/office/drawing/2014/main" val="3557450"/>
                    </a:ext>
                  </a:extLst>
                </a:gridCol>
              </a:tblGrid>
              <a:tr h="646058">
                <a:tc>
                  <a:txBody>
                    <a:bodyPr/>
                    <a:lstStyle/>
                    <a:p>
                      <a:pPr algn="ctr"/>
                      <a:r>
                        <a:rPr lang="en-GB" sz="1600" b="1">
                          <a:effectLst/>
                        </a:rPr>
                        <a:t>Project Attributes</a:t>
                      </a:r>
                    </a:p>
                  </a:txBody>
                  <a:tcPr marL="0" marR="0" marT="35031" marB="35031"/>
                </a:tc>
                <a:tc>
                  <a:txBody>
                    <a:bodyPr/>
                    <a:lstStyle/>
                    <a:p>
                      <a:pPr algn="ctr"/>
                      <a:r>
                        <a:rPr lang="en-GB" sz="1600" b="1">
                          <a:effectLst/>
                        </a:rPr>
                        <a:t>Agile Model</a:t>
                      </a:r>
                    </a:p>
                  </a:txBody>
                  <a:tcPr marL="0" marR="0" marT="35031" marB="35031"/>
                </a:tc>
                <a:tc>
                  <a:txBody>
                    <a:bodyPr/>
                    <a:lstStyle/>
                    <a:p>
                      <a:pPr algn="ctr"/>
                      <a:r>
                        <a:rPr lang="en-GB" sz="1600" b="1" dirty="0">
                          <a:effectLst/>
                        </a:rPr>
                        <a:t>Non-Agile Model</a:t>
                      </a:r>
                    </a:p>
                  </a:txBody>
                  <a:tcPr marL="0" marR="0" marT="35031" marB="35031"/>
                </a:tc>
                <a:extLst>
                  <a:ext uri="{0D108BD9-81ED-4DB2-BD59-A6C34878D82A}">
                    <a16:rowId xmlns:a16="http://schemas.microsoft.com/office/drawing/2014/main" val="3940624844"/>
                  </a:ext>
                </a:extLst>
              </a:tr>
              <a:tr h="1326144">
                <a:tc>
                  <a:txBody>
                    <a:bodyPr/>
                    <a:lstStyle/>
                    <a:p>
                      <a:pPr algn="l"/>
                      <a:r>
                        <a:rPr lang="en-GB" sz="1800">
                          <a:effectLst/>
                        </a:rPr>
                        <a:t>Requirement of the Project</a:t>
                      </a:r>
                    </a:p>
                  </a:txBody>
                  <a:tcPr marL="0" marR="0" marT="35031" marB="35031"/>
                </a:tc>
                <a:tc>
                  <a:txBody>
                    <a:bodyPr/>
                    <a:lstStyle/>
                    <a:p>
                      <a:pPr algn="l"/>
                      <a:r>
                        <a:rPr lang="en-GB" sz="1800" dirty="0">
                          <a:effectLst/>
                        </a:rPr>
                        <a:t>Requirements in Agile model can </a:t>
                      </a:r>
                      <a:r>
                        <a:rPr lang="en-GB" sz="1800" b="1" dirty="0">
                          <a:solidFill>
                            <a:schemeClr val="accent6">
                              <a:lumMod val="75000"/>
                            </a:schemeClr>
                          </a:solidFill>
                          <a:effectLst/>
                        </a:rPr>
                        <a:t>change as per the customer requirement</a:t>
                      </a:r>
                      <a:r>
                        <a:rPr lang="en-GB" sz="1800" dirty="0">
                          <a:effectLst/>
                        </a:rPr>
                        <a:t>. Sometimes requirements are not very clear.</a:t>
                      </a:r>
                    </a:p>
                  </a:txBody>
                  <a:tcPr marL="0" marR="0" marT="35031" marB="35031"/>
                </a:tc>
                <a:tc>
                  <a:txBody>
                    <a:bodyPr/>
                    <a:lstStyle/>
                    <a:p>
                      <a:pPr algn="l"/>
                      <a:r>
                        <a:rPr lang="en-GB" sz="1800" dirty="0">
                          <a:effectLst/>
                        </a:rPr>
                        <a:t>In Non-Agile models the requirements are very clear before entering into the development phases. Any change in the requirement is not easily accepted during the development phases.</a:t>
                      </a:r>
                    </a:p>
                  </a:txBody>
                  <a:tcPr marL="0" marR="0" marT="35031" marB="35031"/>
                </a:tc>
                <a:extLst>
                  <a:ext uri="{0D108BD9-81ED-4DB2-BD59-A6C34878D82A}">
                    <a16:rowId xmlns:a16="http://schemas.microsoft.com/office/drawing/2014/main" val="1089807347"/>
                  </a:ext>
                </a:extLst>
              </a:tr>
              <a:tr h="706127">
                <a:tc>
                  <a:txBody>
                    <a:bodyPr/>
                    <a:lstStyle/>
                    <a:p>
                      <a:pPr algn="l"/>
                      <a:r>
                        <a:rPr lang="en-GB" sz="1800">
                          <a:effectLst/>
                        </a:rPr>
                        <a:t>Size of the Project</a:t>
                      </a:r>
                    </a:p>
                  </a:txBody>
                  <a:tcPr marL="0" marR="0" marT="35031" marB="35031"/>
                </a:tc>
                <a:tc>
                  <a:txBody>
                    <a:bodyPr/>
                    <a:lstStyle/>
                    <a:p>
                      <a:pPr algn="l"/>
                      <a:r>
                        <a:rPr lang="en-GB" sz="1800" dirty="0">
                          <a:effectLst/>
                        </a:rPr>
                        <a:t>The Project </a:t>
                      </a:r>
                      <a:r>
                        <a:rPr lang="en-GB" sz="1800" b="1" dirty="0">
                          <a:solidFill>
                            <a:schemeClr val="accent6">
                              <a:lumMod val="75000"/>
                            </a:schemeClr>
                          </a:solidFill>
                          <a:effectLst/>
                        </a:rPr>
                        <a:t>size is small </a:t>
                      </a:r>
                      <a:r>
                        <a:rPr lang="en-GB" sz="1800" dirty="0">
                          <a:effectLst/>
                        </a:rPr>
                        <a:t>in Agile model hence small team is required.</a:t>
                      </a:r>
                    </a:p>
                  </a:txBody>
                  <a:tcPr marL="0" marR="0" marT="35031" marB="35031"/>
                </a:tc>
                <a:tc>
                  <a:txBody>
                    <a:bodyPr/>
                    <a:lstStyle/>
                    <a:p>
                      <a:pPr algn="l"/>
                      <a:r>
                        <a:rPr lang="en-GB" sz="1800">
                          <a:effectLst/>
                        </a:rPr>
                        <a:t>But in Non-Agile models the Project size is usually big hence big team is required.</a:t>
                      </a:r>
                    </a:p>
                  </a:txBody>
                  <a:tcPr marL="0" marR="0" marT="35031" marB="35031"/>
                </a:tc>
                <a:extLst>
                  <a:ext uri="{0D108BD9-81ED-4DB2-BD59-A6C34878D82A}">
                    <a16:rowId xmlns:a16="http://schemas.microsoft.com/office/drawing/2014/main" val="2024581040"/>
                  </a:ext>
                </a:extLst>
              </a:tr>
              <a:tr h="1005613">
                <a:tc>
                  <a:txBody>
                    <a:bodyPr/>
                    <a:lstStyle/>
                    <a:p>
                      <a:pPr algn="l"/>
                      <a:r>
                        <a:rPr lang="en-GB" sz="1800">
                          <a:effectLst/>
                        </a:rPr>
                        <a:t>Design of the Project</a:t>
                      </a:r>
                    </a:p>
                  </a:txBody>
                  <a:tcPr marL="0" marR="0" marT="35031" marB="35031"/>
                </a:tc>
                <a:tc>
                  <a:txBody>
                    <a:bodyPr/>
                    <a:lstStyle/>
                    <a:p>
                      <a:pPr algn="l"/>
                      <a:r>
                        <a:rPr lang="en-GB" sz="1800" dirty="0">
                          <a:effectLst/>
                        </a:rPr>
                        <a:t>In Agile model the </a:t>
                      </a:r>
                      <a:r>
                        <a:rPr lang="en-GB" sz="1800" b="1" dirty="0">
                          <a:solidFill>
                            <a:schemeClr val="accent6">
                              <a:lumMod val="75000"/>
                            </a:schemeClr>
                          </a:solidFill>
                          <a:effectLst/>
                        </a:rPr>
                        <a:t>architecture is made as per the current requirements </a:t>
                      </a:r>
                      <a:r>
                        <a:rPr lang="en-GB" sz="1800" dirty="0">
                          <a:effectLst/>
                        </a:rPr>
                        <a:t>but is designed to be flexible.</a:t>
                      </a:r>
                    </a:p>
                  </a:txBody>
                  <a:tcPr marL="0" marR="0" marT="35031" marB="35031"/>
                </a:tc>
                <a:tc>
                  <a:txBody>
                    <a:bodyPr/>
                    <a:lstStyle/>
                    <a:p>
                      <a:pPr algn="l"/>
                      <a:r>
                        <a:rPr lang="en-GB" sz="1800" dirty="0">
                          <a:effectLst/>
                        </a:rPr>
                        <a:t>In Non-Agile models the architecture is made as per the current requirements as well as for future requirements.</a:t>
                      </a:r>
                    </a:p>
                  </a:txBody>
                  <a:tcPr marL="0" marR="0" marT="35031" marB="35031"/>
                </a:tc>
                <a:extLst>
                  <a:ext uri="{0D108BD9-81ED-4DB2-BD59-A6C34878D82A}">
                    <a16:rowId xmlns:a16="http://schemas.microsoft.com/office/drawing/2014/main" val="3916806835"/>
                  </a:ext>
                </a:extLst>
              </a:tr>
              <a:tr h="1005613">
                <a:tc>
                  <a:txBody>
                    <a:bodyPr/>
                    <a:lstStyle/>
                    <a:p>
                      <a:pPr algn="l"/>
                      <a:r>
                        <a:rPr lang="en-GB" sz="1800" dirty="0">
                          <a:effectLst/>
                        </a:rPr>
                        <a:t>Type of Customers</a:t>
                      </a:r>
                    </a:p>
                  </a:txBody>
                  <a:tcPr marL="0" marR="0" marT="35031" marB="35031"/>
                </a:tc>
                <a:tc>
                  <a:txBody>
                    <a:bodyPr/>
                    <a:lstStyle/>
                    <a:p>
                      <a:pPr algn="l"/>
                      <a:r>
                        <a:rPr lang="en-GB" sz="1800" dirty="0">
                          <a:effectLst/>
                        </a:rPr>
                        <a:t>Agile methodology is followed </a:t>
                      </a:r>
                      <a:r>
                        <a:rPr lang="en-GB" sz="1800" dirty="0">
                          <a:solidFill>
                            <a:schemeClr val="accent6">
                              <a:lumMod val="75000"/>
                            </a:schemeClr>
                          </a:solidFill>
                          <a:effectLst/>
                        </a:rPr>
                        <a:t>by the collaborated, dedicated collated and knowledgeable customers.</a:t>
                      </a:r>
                    </a:p>
                  </a:txBody>
                  <a:tcPr marL="0" marR="0" marT="35031" marB="35031"/>
                </a:tc>
                <a:tc>
                  <a:txBody>
                    <a:bodyPr/>
                    <a:lstStyle/>
                    <a:p>
                      <a:pPr algn="l"/>
                      <a:r>
                        <a:rPr lang="en-GB" sz="1800">
                          <a:effectLst/>
                        </a:rPr>
                        <a:t>In Non-Agile models the customers are of Contract provisions.</a:t>
                      </a:r>
                    </a:p>
                  </a:txBody>
                  <a:tcPr marL="0" marR="0" marT="35031" marB="35031"/>
                </a:tc>
                <a:extLst>
                  <a:ext uri="{0D108BD9-81ED-4DB2-BD59-A6C34878D82A}">
                    <a16:rowId xmlns:a16="http://schemas.microsoft.com/office/drawing/2014/main" val="2784809653"/>
                  </a:ext>
                </a:extLst>
              </a:tr>
              <a:tr h="1005613">
                <a:tc>
                  <a:txBody>
                    <a:bodyPr/>
                    <a:lstStyle/>
                    <a:p>
                      <a:pPr algn="l"/>
                      <a:r>
                        <a:rPr lang="en-GB" sz="1800">
                          <a:effectLst/>
                        </a:rPr>
                        <a:t>Developers required</a:t>
                      </a:r>
                    </a:p>
                  </a:txBody>
                  <a:tcPr marL="0" marR="0" marT="35031" marB="35031"/>
                </a:tc>
                <a:tc>
                  <a:txBody>
                    <a:bodyPr/>
                    <a:lstStyle/>
                    <a:p>
                      <a:pPr algn="l"/>
                      <a:r>
                        <a:rPr lang="en-GB" sz="1800">
                          <a:effectLst/>
                        </a:rPr>
                        <a:t>In Agile model the developers should be knowledgeable, analytically strong, collated and collaborative.</a:t>
                      </a:r>
                    </a:p>
                  </a:txBody>
                  <a:tcPr marL="0" marR="0" marT="35031" marB="35031"/>
                </a:tc>
                <a:tc>
                  <a:txBody>
                    <a:bodyPr/>
                    <a:lstStyle/>
                    <a:p>
                      <a:pPr algn="l"/>
                      <a:r>
                        <a:rPr lang="en-GB" sz="1800" dirty="0">
                          <a:effectLst/>
                        </a:rPr>
                        <a:t>In Non-Agile models the developers should be more Plan Oriented.</a:t>
                      </a:r>
                    </a:p>
                  </a:txBody>
                  <a:tcPr marL="0" marR="0" marT="35031" marB="35031"/>
                </a:tc>
                <a:extLst>
                  <a:ext uri="{0D108BD9-81ED-4DB2-BD59-A6C34878D82A}">
                    <a16:rowId xmlns:a16="http://schemas.microsoft.com/office/drawing/2014/main" val="426762137"/>
                  </a:ext>
                </a:extLst>
              </a:tr>
            </a:tbl>
          </a:graphicData>
        </a:graphic>
      </p:graphicFrame>
    </p:spTree>
    <p:extLst>
      <p:ext uri="{BB962C8B-B14F-4D97-AF65-F5344CB8AC3E}">
        <p14:creationId xmlns:p14="http://schemas.microsoft.com/office/powerpoint/2010/main" val="2074882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6093976"/>
          </a:xfrm>
          <a:prstGeom prst="rect">
            <a:avLst/>
          </a:prstGeom>
        </p:spPr>
        <p:txBody>
          <a:bodyPr wrap="square">
            <a:spAutoFit/>
          </a:bodyPr>
          <a:lstStyle/>
          <a:p>
            <a:pPr marL="285750" indent="-285750">
              <a:buFont typeface="Wingdings" panose="05000000000000000000" pitchFamily="2" charset="2"/>
              <a:buChar char="§"/>
            </a:pPr>
            <a:endParaRPr lang="en-US" dirty="0"/>
          </a:p>
          <a:p>
            <a:r>
              <a:rPr lang="en-US" sz="2400" b="1" dirty="0" smtClean="0"/>
              <a:t>Advantage :</a:t>
            </a:r>
            <a:endParaRPr lang="en-US" sz="2400" b="1" dirty="0"/>
          </a:p>
          <a:p>
            <a:pPr marL="285750" indent="-285750">
              <a:buFont typeface="Wingdings" panose="05000000000000000000" pitchFamily="2" charset="2"/>
              <a:buChar char="§"/>
            </a:pPr>
            <a:r>
              <a:rPr lang="en-US" sz="2400" dirty="0" smtClean="0"/>
              <a:t>Frequent Delivery</a:t>
            </a:r>
          </a:p>
          <a:p>
            <a:pPr marL="285750" indent="-285750">
              <a:buFont typeface="Wingdings" panose="05000000000000000000" pitchFamily="2" charset="2"/>
              <a:buChar char="§"/>
            </a:pPr>
            <a:r>
              <a:rPr lang="en-US" sz="2400" dirty="0" smtClean="0"/>
              <a:t>Face-to-Face Communication with clients.</a:t>
            </a:r>
          </a:p>
          <a:p>
            <a:pPr marL="285750" indent="-285750">
              <a:buFont typeface="Wingdings" panose="05000000000000000000" pitchFamily="2" charset="2"/>
              <a:buChar char="§"/>
            </a:pPr>
            <a:r>
              <a:rPr lang="en-US" sz="2400" dirty="0" smtClean="0"/>
              <a:t>Efficient design and fulfils the business requirement.</a:t>
            </a:r>
          </a:p>
          <a:p>
            <a:pPr marL="285750" indent="-285750">
              <a:buFont typeface="Wingdings" panose="05000000000000000000" pitchFamily="2" charset="2"/>
              <a:buChar char="§"/>
            </a:pPr>
            <a:r>
              <a:rPr lang="en-US" sz="2400" dirty="0" smtClean="0"/>
              <a:t>Anytime changes are acceptable.</a:t>
            </a:r>
          </a:p>
          <a:p>
            <a:pPr marL="285750" indent="-285750">
              <a:buFont typeface="Wingdings" panose="05000000000000000000" pitchFamily="2" charset="2"/>
              <a:buChar char="§"/>
            </a:pPr>
            <a:r>
              <a:rPr lang="en-US" sz="2400" dirty="0" smtClean="0"/>
              <a:t>It reduces total development time.</a:t>
            </a:r>
          </a:p>
          <a:p>
            <a:pPr marL="285750" indent="-285750">
              <a:buFont typeface="Wingdings" panose="05000000000000000000" pitchFamily="2" charset="2"/>
              <a:buChar char="§"/>
            </a:pPr>
            <a:endParaRPr lang="en-US" sz="2400" dirty="0" smtClean="0"/>
          </a:p>
          <a:p>
            <a:r>
              <a:rPr lang="en-US" sz="2400" b="1" dirty="0" smtClean="0"/>
              <a:t>Disadvantages :</a:t>
            </a:r>
          </a:p>
          <a:p>
            <a:pPr marL="285750" indent="-285750">
              <a:buFont typeface="Wingdings" panose="05000000000000000000" pitchFamily="2" charset="2"/>
              <a:buChar char="§"/>
            </a:pPr>
            <a:r>
              <a:rPr lang="en-US" sz="2400" dirty="0"/>
              <a:t>Depends heavily on customer interaction, so if customer is not clear, team can be driven in the wrong direction.</a:t>
            </a:r>
          </a:p>
          <a:p>
            <a:pPr marL="285750" indent="-285750">
              <a:buFont typeface="Wingdings" panose="05000000000000000000" pitchFamily="2" charset="2"/>
              <a:buChar char="§"/>
            </a:pPr>
            <a:r>
              <a:rPr lang="en-US" sz="2400" dirty="0"/>
              <a:t>There is a very high individual dependency, since there is minimum documentation generated.</a:t>
            </a:r>
          </a:p>
          <a:p>
            <a:pPr marL="285750" indent="-285750">
              <a:buFont typeface="Wingdings" panose="05000000000000000000" pitchFamily="2" charset="2"/>
              <a:buChar char="§"/>
            </a:pPr>
            <a:r>
              <a:rPr lang="en-US" sz="2400" dirty="0"/>
              <a:t>Transfer of technology to new team members may be quite challenging due to lack of documentation.</a:t>
            </a:r>
          </a:p>
          <a:p>
            <a:endParaRPr lang="en-US" b="1"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05164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Difference between Agile and 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109437" y="735954"/>
            <a:ext cx="8772573" cy="5570756"/>
          </a:xfrm>
          <a:prstGeom prst="rect">
            <a:avLst/>
          </a:prstGeom>
        </p:spPr>
        <p:txBody>
          <a:bodyPr wrap="square">
            <a:spAutoFit/>
          </a:bodyPr>
          <a:lstStyle/>
          <a:p>
            <a:r>
              <a:rPr lang="en-US" sz="2000" b="1" dirty="0" smtClean="0"/>
              <a:t>Key Difference</a:t>
            </a:r>
          </a:p>
          <a:p>
            <a:pPr marL="342900" indent="-342900">
              <a:buFont typeface="+mj-lt"/>
              <a:buAutoNum type="arabicPeriod"/>
            </a:pPr>
            <a:endParaRPr lang="en-US" sz="2000" dirty="0"/>
          </a:p>
          <a:p>
            <a:pPr marL="342900" indent="-342900">
              <a:buFont typeface="+mj-lt"/>
              <a:buAutoNum type="arabicPeriod"/>
            </a:pPr>
            <a:r>
              <a:rPr lang="en-US" sz="2000" dirty="0" smtClean="0"/>
              <a:t>Waterfall </a:t>
            </a:r>
            <a:r>
              <a:rPr lang="en-US" sz="2000" dirty="0"/>
              <a:t>is a Liner Sequential Life Cycle Model whereas Agile is a continuous iteration of development and testing in the software development process</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methodology is known for its flexibility whereas Waterfall is a structured software development methodology</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follows an incremental approach whereas the Waterfall methodology is a sequential design process</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performs testing concurrently with software development whereas in Waterfall methodology testing comes after the “Build” phase</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allows changes in project development requirement whereas Waterfall has no scope of changing the requirements once the project development starts.</a:t>
            </a:r>
          </a:p>
          <a:p>
            <a:pPr algn="just"/>
            <a:endParaRPr lang="en-US" i="0" dirty="0">
              <a:effectLst/>
            </a:endParaRPr>
          </a:p>
        </p:txBody>
      </p:sp>
    </p:spTree>
    <p:extLst>
      <p:ext uri="{BB962C8B-B14F-4D97-AF65-F5344CB8AC3E}">
        <p14:creationId xmlns:p14="http://schemas.microsoft.com/office/powerpoint/2010/main" val="1391714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Comparison of Various SDLC Models</a:t>
            </a: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6514159"/>
              </p:ext>
            </p:extLst>
          </p:nvPr>
        </p:nvGraphicFramePr>
        <p:xfrm>
          <a:off x="17095" y="567060"/>
          <a:ext cx="9134475" cy="6151199"/>
        </p:xfrm>
        <a:graphic>
          <a:graphicData uri="http://schemas.openxmlformats.org/drawingml/2006/table">
            <a:tbl>
              <a:tblPr firstRow="1" firstCol="1" bandRow="1">
                <a:tableStyleId>{5C22544A-7EE6-4342-B048-85BDC9FD1C3A}</a:tableStyleId>
              </a:tblPr>
              <a:tblGrid>
                <a:gridCol w="1826895">
                  <a:extLst>
                    <a:ext uri="{9D8B030D-6E8A-4147-A177-3AD203B41FA5}">
                      <a16:colId xmlns:a16="http://schemas.microsoft.com/office/drawing/2014/main" val="3045313420"/>
                    </a:ext>
                  </a:extLst>
                </a:gridCol>
                <a:gridCol w="1826895">
                  <a:extLst>
                    <a:ext uri="{9D8B030D-6E8A-4147-A177-3AD203B41FA5}">
                      <a16:colId xmlns:a16="http://schemas.microsoft.com/office/drawing/2014/main" val="3251282373"/>
                    </a:ext>
                  </a:extLst>
                </a:gridCol>
                <a:gridCol w="1826895">
                  <a:extLst>
                    <a:ext uri="{9D8B030D-6E8A-4147-A177-3AD203B41FA5}">
                      <a16:colId xmlns:a16="http://schemas.microsoft.com/office/drawing/2014/main" val="2428517615"/>
                    </a:ext>
                  </a:extLst>
                </a:gridCol>
                <a:gridCol w="1826895">
                  <a:extLst>
                    <a:ext uri="{9D8B030D-6E8A-4147-A177-3AD203B41FA5}">
                      <a16:colId xmlns:a16="http://schemas.microsoft.com/office/drawing/2014/main" val="2462062543"/>
                    </a:ext>
                  </a:extLst>
                </a:gridCol>
                <a:gridCol w="1826895">
                  <a:extLst>
                    <a:ext uri="{9D8B030D-6E8A-4147-A177-3AD203B41FA5}">
                      <a16:colId xmlns:a16="http://schemas.microsoft.com/office/drawing/2014/main" val="682858697"/>
                    </a:ext>
                  </a:extLst>
                </a:gridCol>
              </a:tblGrid>
              <a:tr h="299961">
                <a:tc>
                  <a:txBody>
                    <a:bodyPr/>
                    <a:lstStyle/>
                    <a:p>
                      <a:pPr marL="0" marR="0" algn="l">
                        <a:lnSpc>
                          <a:spcPct val="107000"/>
                        </a:lnSpc>
                        <a:spcBef>
                          <a:spcPts val="0"/>
                        </a:spcBef>
                        <a:spcAft>
                          <a:spcPts val="0"/>
                        </a:spcAft>
                      </a:pPr>
                      <a:r>
                        <a:rPr lang="en-US" sz="1400" dirty="0">
                          <a:effectLst/>
                        </a:rPr>
                        <a:t>Properties of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Water-Fall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Incremental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Spiral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Rad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83286694"/>
                  </a:ext>
                </a:extLst>
              </a:tr>
              <a:tr h="299961">
                <a:tc>
                  <a:txBody>
                    <a:bodyPr/>
                    <a:lstStyle/>
                    <a:p>
                      <a:pPr marL="0" marR="0" algn="l">
                        <a:lnSpc>
                          <a:spcPct val="107000"/>
                        </a:lnSpc>
                        <a:spcBef>
                          <a:spcPts val="0"/>
                        </a:spcBef>
                        <a:spcAft>
                          <a:spcPts val="0"/>
                        </a:spcAft>
                      </a:pPr>
                      <a:r>
                        <a:rPr lang="en-US" sz="1400">
                          <a:effectLst/>
                        </a:rPr>
                        <a:t>Planning in early stage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295472184"/>
                  </a:ext>
                </a:extLst>
              </a:tr>
              <a:tr h="458778">
                <a:tc>
                  <a:txBody>
                    <a:bodyPr/>
                    <a:lstStyle/>
                    <a:p>
                      <a:pPr marL="0" marR="0" algn="l">
                        <a:lnSpc>
                          <a:spcPct val="107000"/>
                        </a:lnSpc>
                        <a:spcBef>
                          <a:spcPts val="0"/>
                        </a:spcBef>
                        <a:spcAft>
                          <a:spcPts val="0"/>
                        </a:spcAft>
                      </a:pPr>
                      <a:r>
                        <a:rPr lang="en-US" sz="1400">
                          <a:effectLst/>
                        </a:rPr>
                        <a:t>Returning to an earlier phase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48397609"/>
                  </a:ext>
                </a:extLst>
              </a:tr>
              <a:tr h="299961">
                <a:tc>
                  <a:txBody>
                    <a:bodyPr/>
                    <a:lstStyle/>
                    <a:p>
                      <a:pPr marL="0" marR="0" algn="l">
                        <a:lnSpc>
                          <a:spcPct val="107000"/>
                        </a:lnSpc>
                        <a:spcBef>
                          <a:spcPts val="0"/>
                        </a:spcBef>
                        <a:spcAft>
                          <a:spcPts val="0"/>
                        </a:spcAft>
                      </a:pPr>
                      <a:r>
                        <a:rPr lang="en-US" sz="1400">
                          <a:effectLst/>
                        </a:rPr>
                        <a:t>Handle Large-Project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Not Appropriate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144083339"/>
                  </a:ext>
                </a:extLst>
              </a:tr>
              <a:tr h="450235">
                <a:tc>
                  <a:txBody>
                    <a:bodyPr/>
                    <a:lstStyle/>
                    <a:p>
                      <a:pPr marL="0" marR="0" algn="l">
                        <a:lnSpc>
                          <a:spcPct val="107000"/>
                        </a:lnSpc>
                        <a:spcBef>
                          <a:spcPts val="0"/>
                        </a:spcBef>
                        <a:spcAft>
                          <a:spcPts val="0"/>
                        </a:spcAft>
                      </a:pPr>
                      <a:r>
                        <a:rPr lang="en-US" sz="1400">
                          <a:effectLst/>
                        </a:rPr>
                        <a:t>Detailed Documentation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Necessary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 but not much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Limited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680452060"/>
                  </a:ext>
                </a:extLst>
              </a:tr>
              <a:tr h="237314">
                <a:tc>
                  <a:txBody>
                    <a:bodyPr/>
                    <a:lstStyle/>
                    <a:p>
                      <a:pPr marL="0" marR="0" algn="l">
                        <a:lnSpc>
                          <a:spcPct val="107000"/>
                        </a:lnSpc>
                        <a:spcBef>
                          <a:spcPts val="0"/>
                        </a:spcBef>
                        <a:spcAft>
                          <a:spcPts val="0"/>
                        </a:spcAft>
                      </a:pPr>
                      <a:r>
                        <a:rPr lang="en-US" sz="1400">
                          <a:effectLst/>
                        </a:rPr>
                        <a:t>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Expensive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299602674"/>
                  </a:ext>
                </a:extLst>
              </a:tr>
              <a:tr h="458778">
                <a:tc>
                  <a:txBody>
                    <a:bodyPr/>
                    <a:lstStyle/>
                    <a:p>
                      <a:pPr marL="0" marR="0" algn="l">
                        <a:lnSpc>
                          <a:spcPct val="107000"/>
                        </a:lnSpc>
                        <a:spcBef>
                          <a:spcPts val="0"/>
                        </a:spcBef>
                        <a:spcAft>
                          <a:spcPts val="0"/>
                        </a:spcAft>
                      </a:pPr>
                      <a:r>
                        <a:rPr lang="en-US" sz="1400">
                          <a:effectLst/>
                        </a:rPr>
                        <a:t>Requirement Specifications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Time boxed release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279313729"/>
                  </a:ext>
                </a:extLst>
              </a:tr>
              <a:tr h="299961">
                <a:tc>
                  <a:txBody>
                    <a:bodyPr/>
                    <a:lstStyle/>
                    <a:p>
                      <a:pPr marL="0" marR="0" algn="l">
                        <a:lnSpc>
                          <a:spcPct val="107000"/>
                        </a:lnSpc>
                        <a:spcBef>
                          <a:spcPts val="0"/>
                        </a:spcBef>
                        <a:spcAft>
                          <a:spcPts val="0"/>
                        </a:spcAft>
                      </a:pPr>
                      <a:r>
                        <a:rPr lang="en-US" sz="1400">
                          <a:effectLst/>
                        </a:rPr>
                        <a:t>Flexibility to change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Difficult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Easy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644731"/>
                  </a:ext>
                </a:extLst>
              </a:tr>
              <a:tr h="387560">
                <a:tc>
                  <a:txBody>
                    <a:bodyPr/>
                    <a:lstStyle/>
                    <a:p>
                      <a:pPr marL="0" marR="0" algn="l">
                        <a:lnSpc>
                          <a:spcPct val="107000"/>
                        </a:lnSpc>
                        <a:spcBef>
                          <a:spcPts val="0"/>
                        </a:spcBef>
                        <a:spcAft>
                          <a:spcPts val="0"/>
                        </a:spcAft>
                      </a:pPr>
                      <a:r>
                        <a:rPr lang="en-US" sz="1400" dirty="0">
                          <a:effectLst/>
                        </a:rPr>
                        <a:t>User Involvement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Only at 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Intermediate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Only at the 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111706806"/>
                  </a:ext>
                </a:extLst>
              </a:tr>
              <a:tr h="450235">
                <a:tc>
                  <a:txBody>
                    <a:bodyPr/>
                    <a:lstStyle/>
                    <a:p>
                      <a:pPr marL="0" marR="0" algn="l">
                        <a:lnSpc>
                          <a:spcPct val="107000"/>
                        </a:lnSpc>
                        <a:spcBef>
                          <a:spcPts val="0"/>
                        </a:spcBef>
                        <a:spcAft>
                          <a:spcPts val="0"/>
                        </a:spcAft>
                      </a:pPr>
                      <a:r>
                        <a:rPr lang="en-US" sz="1400">
                          <a:effectLst/>
                        </a:rPr>
                        <a:t>Maintenance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Least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Promotes Maintainability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Typical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Easily Maintained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630490018"/>
                  </a:ext>
                </a:extLst>
              </a:tr>
              <a:tr h="458778">
                <a:tc>
                  <a:txBody>
                    <a:bodyPr/>
                    <a:lstStyle/>
                    <a:p>
                      <a:pPr marL="0" marR="0" algn="l">
                        <a:lnSpc>
                          <a:spcPct val="107000"/>
                        </a:lnSpc>
                        <a:spcBef>
                          <a:spcPts val="0"/>
                        </a:spcBef>
                        <a:spcAft>
                          <a:spcPts val="0"/>
                        </a:spcAft>
                      </a:pPr>
                      <a:r>
                        <a:rPr lang="en-US" sz="1400" dirty="0">
                          <a:effectLst/>
                        </a:rPr>
                        <a:t>Testing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completion of coding phase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At the end of the engineering phase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completion of coding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158084467"/>
                  </a:ext>
                </a:extLst>
              </a:tr>
              <a:tr h="344872">
                <a:tc>
                  <a:txBody>
                    <a:bodyPr/>
                    <a:lstStyle/>
                    <a:p>
                      <a:pPr marL="0" marR="0" algn="l">
                        <a:lnSpc>
                          <a:spcPct val="107000"/>
                        </a:lnSpc>
                        <a:spcBef>
                          <a:spcPts val="0"/>
                        </a:spcBef>
                        <a:spcAft>
                          <a:spcPts val="0"/>
                        </a:spcAft>
                      </a:pPr>
                      <a:r>
                        <a:rPr lang="en-US" sz="1400">
                          <a:effectLst/>
                        </a:rPr>
                        <a:t>Overlapping Phases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smtClean="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609914"/>
                  </a:ext>
                </a:extLst>
              </a:tr>
              <a:tr h="237314">
                <a:tc>
                  <a:txBody>
                    <a:bodyPr/>
                    <a:lstStyle/>
                    <a:p>
                      <a:pPr marL="0" marR="0" algn="l">
                        <a:lnSpc>
                          <a:spcPct val="107000"/>
                        </a:lnSpc>
                        <a:spcBef>
                          <a:spcPts val="0"/>
                        </a:spcBef>
                        <a:spcAft>
                          <a:spcPts val="0"/>
                        </a:spcAft>
                      </a:pPr>
                      <a:r>
                        <a:rPr lang="en-US" sz="1400" dirty="0">
                          <a:effectLst/>
                        </a:rPr>
                        <a:t>Re-usability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Least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To some extent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To some extent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071780917"/>
                  </a:ext>
                </a:extLst>
              </a:tr>
              <a:tr h="458778">
                <a:tc>
                  <a:txBody>
                    <a:bodyPr/>
                    <a:lstStyle/>
                    <a:p>
                      <a:pPr marL="0" marR="0" algn="l">
                        <a:lnSpc>
                          <a:spcPct val="107000"/>
                        </a:lnSpc>
                        <a:spcBef>
                          <a:spcPts val="0"/>
                        </a:spcBef>
                        <a:spcAft>
                          <a:spcPts val="0"/>
                        </a:spcAft>
                      </a:pPr>
                      <a:r>
                        <a:rPr lang="en-US" sz="1400" dirty="0">
                          <a:effectLst/>
                        </a:rPr>
                        <a:t>Working software availability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the life-cycle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the life cycle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406706664"/>
                  </a:ext>
                </a:extLst>
              </a:tr>
              <a:tr h="299961">
                <a:tc>
                  <a:txBody>
                    <a:bodyPr/>
                    <a:lstStyle/>
                    <a:p>
                      <a:pPr marL="0" marR="0" algn="l">
                        <a:lnSpc>
                          <a:spcPct val="107000"/>
                        </a:lnSpc>
                        <a:spcBef>
                          <a:spcPts val="0"/>
                        </a:spcBef>
                        <a:spcAft>
                          <a:spcPts val="0"/>
                        </a:spcAft>
                      </a:pPr>
                      <a:r>
                        <a:rPr lang="en-US" sz="1400">
                          <a:effectLst/>
                        </a:rPr>
                        <a:t>Objective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 Assurance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Rapid Development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 Assurance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Rapid development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127681289"/>
                  </a:ext>
                </a:extLst>
              </a:tr>
              <a:tr h="237314">
                <a:tc>
                  <a:txBody>
                    <a:bodyPr/>
                    <a:lstStyle/>
                    <a:p>
                      <a:pPr marL="0" marR="0" algn="l">
                        <a:lnSpc>
                          <a:spcPct val="107000"/>
                        </a:lnSpc>
                        <a:spcBef>
                          <a:spcPts val="0"/>
                        </a:spcBef>
                        <a:spcAft>
                          <a:spcPts val="0"/>
                        </a:spcAft>
                      </a:pPr>
                      <a:r>
                        <a:rPr lang="en-US" sz="1400">
                          <a:effectLst/>
                        </a:rPr>
                        <a:t>Team size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Small Team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348174678"/>
                  </a:ext>
                </a:extLst>
              </a:tr>
              <a:tr h="458778">
                <a:tc>
                  <a:txBody>
                    <a:bodyPr/>
                    <a:lstStyle/>
                    <a:p>
                      <a:pPr marL="0" marR="0" algn="l">
                        <a:lnSpc>
                          <a:spcPct val="107000"/>
                        </a:lnSpc>
                        <a:spcBef>
                          <a:spcPts val="0"/>
                        </a:spcBef>
                        <a:spcAft>
                          <a:spcPts val="0"/>
                        </a:spcAft>
                      </a:pPr>
                      <a:r>
                        <a:rPr lang="en-US" sz="1400">
                          <a:effectLst/>
                        </a:rPr>
                        <a:t>Customer control over administrator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Very 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3754458538"/>
                  </a:ext>
                </a:extLst>
              </a:tr>
            </a:tbl>
          </a:graphicData>
        </a:graphic>
      </p:graphicFrame>
    </p:spTree>
    <p:extLst>
      <p:ext uri="{BB962C8B-B14F-4D97-AF65-F5344CB8AC3E}">
        <p14:creationId xmlns:p14="http://schemas.microsoft.com/office/powerpoint/2010/main" val="2557384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00445"/>
            <a:ext cx="8768067" cy="5940088"/>
          </a:xfrm>
          <a:prstGeom prst="rect">
            <a:avLst/>
          </a:prstGeom>
        </p:spPr>
        <p:txBody>
          <a:bodyPr wrap="square">
            <a:spAutoFit/>
          </a:bodyPr>
          <a:lstStyle/>
          <a:p>
            <a:pPr algn="just"/>
            <a:r>
              <a:rPr lang="en-US" sz="2000" b="1" dirty="0">
                <a:solidFill>
                  <a:srgbClr val="000000"/>
                </a:solidFill>
              </a:rPr>
              <a:t>Agile </a:t>
            </a:r>
            <a:r>
              <a:rPr lang="en-US" sz="2000" b="1" dirty="0" smtClean="0">
                <a:solidFill>
                  <a:srgbClr val="000000"/>
                </a:solidFill>
              </a:rPr>
              <a:t>model </a:t>
            </a:r>
            <a:r>
              <a:rPr lang="en-US" sz="2000" dirty="0">
                <a:solidFill>
                  <a:srgbClr val="000000"/>
                </a:solidFill>
              </a:rPr>
              <a:t>is a combination of </a:t>
            </a:r>
            <a:r>
              <a:rPr lang="en-US" sz="2000" b="1" dirty="0">
                <a:solidFill>
                  <a:srgbClr val="000000"/>
                </a:solidFill>
              </a:rPr>
              <a:t>iterative</a:t>
            </a:r>
            <a:r>
              <a:rPr lang="en-US" sz="2000" dirty="0">
                <a:solidFill>
                  <a:srgbClr val="000000"/>
                </a:solidFill>
              </a:rPr>
              <a:t> and </a:t>
            </a:r>
            <a:r>
              <a:rPr lang="en-US" sz="2000" b="1" dirty="0">
                <a:solidFill>
                  <a:srgbClr val="000000"/>
                </a:solidFill>
              </a:rPr>
              <a:t>incremental</a:t>
            </a:r>
            <a:r>
              <a:rPr lang="en-US" sz="2000" dirty="0">
                <a:solidFill>
                  <a:srgbClr val="000000"/>
                </a:solidFill>
              </a:rPr>
              <a:t> process models with focus on </a:t>
            </a:r>
            <a:r>
              <a:rPr lang="en-US" sz="2000" dirty="0">
                <a:solidFill>
                  <a:schemeClr val="accent6">
                    <a:lumMod val="75000"/>
                  </a:schemeClr>
                </a:solidFill>
              </a:rPr>
              <a:t>process adaptability and customer satisfaction</a:t>
            </a:r>
            <a:r>
              <a:rPr lang="en-US" sz="2000" dirty="0">
                <a:solidFill>
                  <a:srgbClr val="000000"/>
                </a:solidFill>
              </a:rPr>
              <a:t> by </a:t>
            </a:r>
            <a:r>
              <a:rPr lang="en-US" sz="2000" dirty="0">
                <a:solidFill>
                  <a:srgbClr val="28A010"/>
                </a:solidFill>
              </a:rPr>
              <a:t>rapid delivery</a:t>
            </a:r>
            <a:r>
              <a:rPr lang="en-US" sz="2000" dirty="0">
                <a:solidFill>
                  <a:srgbClr val="000000"/>
                </a:solidFill>
              </a:rPr>
              <a:t> of working software product</a:t>
            </a:r>
            <a:r>
              <a:rPr lang="en-US" sz="2000" dirty="0" smtClean="0">
                <a:solidFill>
                  <a:srgbClr val="000000"/>
                </a:solidFill>
              </a:rPr>
              <a:t>.</a:t>
            </a:r>
          </a:p>
          <a:p>
            <a:pPr algn="just"/>
            <a:endParaRPr lang="en-US" sz="2000" dirty="0" smtClean="0">
              <a:solidFill>
                <a:srgbClr val="000000"/>
              </a:solidFill>
            </a:endParaRPr>
          </a:p>
          <a:p>
            <a:pPr algn="just"/>
            <a:r>
              <a:rPr lang="en-GB" sz="2000" dirty="0"/>
              <a:t>This is where the agile software development comes to the </a:t>
            </a:r>
            <a:r>
              <a:rPr lang="en-GB" sz="2000" b="1" dirty="0"/>
              <a:t>rescue</a:t>
            </a:r>
            <a:r>
              <a:rPr lang="en-GB" sz="2000" dirty="0"/>
              <a:t>. It was specially designed to </a:t>
            </a:r>
            <a:r>
              <a:rPr lang="en-GB" sz="2000" dirty="0" smtClean="0"/>
              <a:t>curate the </a:t>
            </a:r>
            <a:r>
              <a:rPr lang="en-GB" sz="2000" dirty="0"/>
              <a:t>needs of the </a:t>
            </a:r>
            <a:r>
              <a:rPr lang="en-GB" sz="2000" b="1" dirty="0"/>
              <a:t>rapidly changing environment </a:t>
            </a:r>
            <a:r>
              <a:rPr lang="en-GB" sz="2000" dirty="0"/>
              <a:t>by embracing the idea of incremental development and develop the actual final product</a:t>
            </a:r>
            <a:r>
              <a:rPr lang="en-GB" sz="2000" dirty="0" smtClean="0"/>
              <a:t>.</a:t>
            </a:r>
          </a:p>
          <a:p>
            <a:pPr algn="just"/>
            <a:endParaRPr lang="en-GB" sz="2000" dirty="0" smtClean="0"/>
          </a:p>
          <a:p>
            <a:pPr algn="just"/>
            <a:r>
              <a:rPr lang="en-GB" sz="2000" dirty="0"/>
              <a:t>Agile Methods break the product into </a:t>
            </a:r>
            <a:r>
              <a:rPr lang="en-GB" sz="2000" b="1" dirty="0"/>
              <a:t>small incremental builds</a:t>
            </a:r>
            <a:r>
              <a:rPr lang="en-GB" sz="2000" dirty="0"/>
              <a:t>. These builds are provided in iterations</a:t>
            </a:r>
            <a:r>
              <a:rPr lang="en-GB" sz="2000" dirty="0" smtClean="0"/>
              <a:t>.</a:t>
            </a:r>
          </a:p>
          <a:p>
            <a:pPr algn="just"/>
            <a:endParaRPr lang="en-GB" sz="2000" dirty="0"/>
          </a:p>
          <a:p>
            <a:pPr algn="just"/>
            <a:r>
              <a:rPr lang="en-GB" sz="2000" dirty="0" smtClean="0"/>
              <a:t>Every </a:t>
            </a:r>
            <a:r>
              <a:rPr lang="en-GB" sz="2000" dirty="0"/>
              <a:t>iteration </a:t>
            </a:r>
            <a:r>
              <a:rPr lang="en-GB" sz="2000" b="1" dirty="0"/>
              <a:t>involves cross functional teams </a:t>
            </a:r>
            <a:r>
              <a:rPr lang="en-GB" sz="2000" dirty="0"/>
              <a:t>working simultaneously on various areas like planning, requirements analysis, design, coding, unit testing, and acceptance testing</a:t>
            </a:r>
            <a:r>
              <a:rPr lang="en-GB" sz="2000" dirty="0" smtClean="0"/>
              <a:t>.</a:t>
            </a:r>
          </a:p>
          <a:p>
            <a:pPr algn="just"/>
            <a:endParaRPr lang="en-GB" sz="2000" dirty="0" smtClean="0"/>
          </a:p>
          <a:p>
            <a:pPr algn="just"/>
            <a:r>
              <a:rPr lang="en-GB" sz="2000" dirty="0"/>
              <a:t>At the end of the iteration a working product is </a:t>
            </a:r>
            <a:r>
              <a:rPr lang="en-GB" sz="2000" b="1" dirty="0"/>
              <a:t>displayed to the customer </a:t>
            </a:r>
            <a:r>
              <a:rPr lang="en-GB" sz="2000" dirty="0"/>
              <a:t>and </a:t>
            </a:r>
            <a:r>
              <a:rPr lang="en-GB" sz="2000" b="1" dirty="0"/>
              <a:t>important stakeholders.</a:t>
            </a:r>
          </a:p>
          <a:p>
            <a:pPr algn="just"/>
            <a:endParaRPr lang="en-GB" sz="2000" dirty="0"/>
          </a:p>
          <a:p>
            <a:pPr algn="just"/>
            <a:endParaRPr lang="en-US" sz="2000" dirty="0"/>
          </a:p>
        </p:txBody>
      </p:sp>
    </p:spTree>
    <p:extLst>
      <p:ext uri="{BB962C8B-B14F-4D97-AF65-F5344CB8AC3E}">
        <p14:creationId xmlns:p14="http://schemas.microsoft.com/office/powerpoint/2010/main" val="3538116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a:t>
            </a:r>
            <a:r>
              <a:rPr lang="en-US" sz="3000" b="1" dirty="0" smtClean="0">
                <a:latin typeface="Times New Roman" panose="02020603050405020304" pitchFamily="18" charset="0"/>
                <a:cs typeface="Times New Roman" panose="02020603050405020304" pitchFamily="18" charset="0"/>
              </a:rPr>
              <a:t>volution </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1015663"/>
          </a:xfrm>
          <a:prstGeom prst="rect">
            <a:avLst/>
          </a:prstGeom>
        </p:spPr>
        <p:txBody>
          <a:bodyPr wrap="square">
            <a:spAutoFit/>
          </a:bodyPr>
          <a:lstStyle/>
          <a:p>
            <a:pPr algn="just"/>
            <a:r>
              <a:rPr lang="en-US" sz="2000" b="1" dirty="0"/>
              <a:t>Software evolution </a:t>
            </a:r>
            <a:r>
              <a:rPr lang="en-US" sz="2000" dirty="0"/>
              <a:t>is concerned with modifying existing software systems to meet </a:t>
            </a:r>
            <a:r>
              <a:rPr lang="en-US" sz="2000" dirty="0" smtClean="0"/>
              <a:t>new requirements</a:t>
            </a:r>
            <a:r>
              <a:rPr lang="en-US" sz="2000" dirty="0"/>
              <a:t>. This is becoming the normal approach to software development for small </a:t>
            </a:r>
            <a:r>
              <a:rPr lang="en-US" sz="2000" dirty="0" smtClean="0"/>
              <a:t>and medium-sized </a:t>
            </a:r>
            <a:r>
              <a:rPr lang="en-US" sz="2000" dirty="0"/>
              <a:t>systems. </a:t>
            </a:r>
            <a:endParaRPr lang="en-US" sz="2000" i="0" dirty="0">
              <a:effectLst/>
            </a:endParaRP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47" y="2602974"/>
            <a:ext cx="8761142" cy="269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70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Rational Unified 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2554545"/>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dirty="0">
                <a:solidFill>
                  <a:srgbClr val="000000"/>
                </a:solidFill>
                <a:ea typeface="PMingLiU"/>
              </a:rPr>
              <a:t>The </a:t>
            </a:r>
            <a:r>
              <a:rPr kumimoji="1" lang="en-US" altLang="en-US" sz="2000" b="1" dirty="0">
                <a:solidFill>
                  <a:srgbClr val="000000"/>
                </a:solidFill>
                <a:ea typeface="PMingLiU"/>
              </a:rPr>
              <a:t>Rational Unified Process (RUP) </a:t>
            </a:r>
            <a:r>
              <a:rPr kumimoji="1" lang="en-US" altLang="en-US" sz="2000" dirty="0">
                <a:solidFill>
                  <a:srgbClr val="000000"/>
                </a:solidFill>
                <a:ea typeface="PMingLiU"/>
              </a:rPr>
              <a:t>is an example of </a:t>
            </a:r>
            <a:r>
              <a:rPr kumimoji="1" lang="en-US" altLang="en-US" sz="2000" dirty="0" smtClean="0">
                <a:solidFill>
                  <a:srgbClr val="000000"/>
                </a:solidFill>
                <a:ea typeface="PMingLiU"/>
              </a:rPr>
              <a:t>a </a:t>
            </a:r>
            <a:r>
              <a:rPr kumimoji="1" lang="en-US" altLang="en-US" sz="2000" dirty="0">
                <a:solidFill>
                  <a:srgbClr val="000000"/>
                </a:solidFill>
                <a:ea typeface="PMingLiU"/>
              </a:rPr>
              <a:t>modern process model derived from the work on the UML and associated process</a:t>
            </a:r>
            <a:r>
              <a:rPr kumimoji="1" lang="en-US" altLang="en-US" sz="2000" dirty="0" smtClean="0">
                <a:solidFill>
                  <a:srgbClr val="000000"/>
                </a:solidFill>
                <a:ea typeface="PMingLiU"/>
              </a:rPr>
              <a:t>.</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dirty="0">
                <a:solidFill>
                  <a:srgbClr val="000000"/>
                </a:solidFill>
                <a:ea typeface="PMingLiU"/>
              </a:rPr>
              <a:t>Normally described from 3 perspectives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dynamic perspective that shows phases over time;</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static perspective that shows process activities;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a:t>
            </a:r>
            <a:r>
              <a:rPr kumimoji="1" lang="en-US" altLang="en-US" sz="2000" dirty="0" smtClean="0">
                <a:solidFill>
                  <a:srgbClr val="000000"/>
                </a:solidFill>
                <a:ea typeface="PMingLiU"/>
              </a:rPr>
              <a:t>practice </a:t>
            </a:r>
            <a:r>
              <a:rPr kumimoji="1" lang="en-US" altLang="en-US" sz="2000" dirty="0">
                <a:solidFill>
                  <a:srgbClr val="000000"/>
                </a:solidFill>
                <a:ea typeface="PMingLiU"/>
              </a:rPr>
              <a:t>perspective that suggests good practice.</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6" y="3719422"/>
            <a:ext cx="8553769" cy="206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01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RUP phases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401205"/>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Inception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Establish the business case for the system</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Elaboration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Develop an understanding of the problem domain and the system architecture</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Construction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System design, programming and testing</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Transition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Deploy the system in its operating environment.</a:t>
            </a:r>
          </a:p>
        </p:txBody>
      </p:sp>
    </p:spTree>
    <p:extLst>
      <p:ext uri="{BB962C8B-B14F-4D97-AF65-F5344CB8AC3E}">
        <p14:creationId xmlns:p14="http://schemas.microsoft.com/office/powerpoint/2010/main" val="327436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Rational Unified Process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290405"/>
          </a:xfrm>
          <a:prstGeom prst="rect">
            <a:avLst/>
          </a:prstGeom>
        </p:spPr>
        <p:txBody>
          <a:bodyPr wrap="square">
            <a:spAutoFit/>
          </a:bodyPr>
          <a:lstStyle/>
          <a:p>
            <a:pPr lvl="0" defTabSz="911225" fontAlgn="base">
              <a:spcBef>
                <a:spcPct val="20000"/>
              </a:spcBef>
              <a:spcAft>
                <a:spcPct val="0"/>
              </a:spcAft>
              <a:buClr>
                <a:srgbClr val="CC9900"/>
              </a:buClr>
              <a:buSzPct val="65000"/>
            </a:pPr>
            <a:r>
              <a:rPr kumimoji="1" lang="en-US" altLang="en-US" sz="2400" b="1" dirty="0">
                <a:solidFill>
                  <a:srgbClr val="000000"/>
                </a:solidFill>
                <a:ea typeface="PMingLiU"/>
              </a:rPr>
              <a:t>Six fundamental </a:t>
            </a:r>
            <a:r>
              <a:rPr kumimoji="1" lang="en-US" altLang="en-US" sz="2400" b="1" dirty="0" smtClean="0">
                <a:solidFill>
                  <a:srgbClr val="000000"/>
                </a:solidFill>
                <a:ea typeface="PMingLiU"/>
              </a:rPr>
              <a:t>best practices </a:t>
            </a:r>
            <a:r>
              <a:rPr kumimoji="1" lang="en-US" altLang="en-US" sz="2400" b="1" dirty="0">
                <a:solidFill>
                  <a:srgbClr val="000000"/>
                </a:solidFill>
                <a:ea typeface="PMingLiU"/>
              </a:rPr>
              <a:t>are recommended</a:t>
            </a:r>
            <a:r>
              <a:rPr kumimoji="1" lang="en-US" altLang="en-US" sz="2000" dirty="0" smtClean="0">
                <a:solidFill>
                  <a:srgbClr val="000000"/>
                </a:solidFill>
                <a:ea typeface="PMingLiU"/>
              </a:rPr>
              <a:t>:</a:t>
            </a: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Develop software iteratively</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Manage requirements</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Use component-based architectures</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Visually model software</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Verify software quality</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Control changes to software</a:t>
            </a:r>
          </a:p>
          <a:p>
            <a:pPr lvl="0" defTabSz="911225" fontAlgn="base">
              <a:spcBef>
                <a:spcPct val="20000"/>
              </a:spcBef>
              <a:spcAft>
                <a:spcPct val="0"/>
              </a:spcAft>
              <a:buClr>
                <a:srgbClr val="CC9900"/>
              </a:buClr>
              <a:buSzPct val="65000"/>
            </a:pPr>
            <a:endParaRPr kumimoji="1" lang="en-US" altLang="en-US" sz="20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p:txBody>
      </p:sp>
    </p:spTree>
    <p:extLst>
      <p:ext uri="{BB962C8B-B14F-4D97-AF65-F5344CB8AC3E}">
        <p14:creationId xmlns:p14="http://schemas.microsoft.com/office/powerpoint/2010/main" val="971399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Computer-Aided 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819781"/>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b="1" dirty="0">
                <a:solidFill>
                  <a:srgbClr val="000000"/>
                </a:solidFill>
                <a:ea typeface="PMingLiU"/>
              </a:rPr>
              <a:t>Computer-Aided Software Engineering (CASE</a:t>
            </a:r>
            <a:r>
              <a:rPr kumimoji="1" lang="en-GB" altLang="zh-TW" sz="2400" dirty="0">
                <a:solidFill>
                  <a:srgbClr val="000000"/>
                </a:solidFill>
                <a:ea typeface="PMingLiU"/>
              </a:rPr>
              <a:t>) is software to support software development and evolution processes</a:t>
            </a:r>
            <a:r>
              <a:rPr kumimoji="1" lang="en-GB" altLang="zh-TW" sz="2400" dirty="0" smtClean="0">
                <a:solidFill>
                  <a:srgbClr val="000000"/>
                </a:solidFill>
                <a:ea typeface="PMingLiU"/>
              </a:rPr>
              <a:t>.</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b="1" dirty="0">
                <a:solidFill>
                  <a:srgbClr val="000000"/>
                </a:solidFill>
                <a:ea typeface="PMingLiU"/>
              </a:rPr>
              <a:t>Activity automation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Graphical editors for system model development;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Data dictionary to manage design entities;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Graphical UI builder for user interface construction;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Debuggers to support program fault finding;</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Automated translators to generate new versions of a program.</a:t>
            </a:r>
          </a:p>
          <a:p>
            <a:pPr lvl="0" defTabSz="911225" fontAlgn="base">
              <a:spcBef>
                <a:spcPct val="20000"/>
              </a:spcBef>
              <a:spcAft>
                <a:spcPct val="0"/>
              </a:spcAft>
              <a:buClr>
                <a:srgbClr val="CC9900"/>
              </a:buClr>
              <a:buSzPct val="65000"/>
            </a:pPr>
            <a:endParaRPr kumimoji="1" lang="en-US" altLang="en-US" sz="24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400" dirty="0">
              <a:solidFill>
                <a:srgbClr val="000000"/>
              </a:solidFill>
              <a:ea typeface="PMingLiU"/>
            </a:endParaRPr>
          </a:p>
        </p:txBody>
      </p:sp>
    </p:spTree>
    <p:extLst>
      <p:ext uri="{BB962C8B-B14F-4D97-AF65-F5344CB8AC3E}">
        <p14:creationId xmlns:p14="http://schemas.microsoft.com/office/powerpoint/2010/main" val="2055739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Computer-Aided Software Engineering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5543056"/>
          </a:xfrm>
          <a:prstGeom prst="rect">
            <a:avLst/>
          </a:prstGeom>
        </p:spPr>
        <p:txBody>
          <a:bodyPr wrap="square">
            <a:spAutoFit/>
          </a:bodyPr>
          <a:lstStyle/>
          <a:p>
            <a:pPr lvl="0" defTabSz="911225" fontAlgn="base">
              <a:lnSpc>
                <a:spcPct val="90000"/>
              </a:lnSpc>
              <a:spcBef>
                <a:spcPct val="20000"/>
              </a:spcBef>
              <a:spcAft>
                <a:spcPct val="0"/>
              </a:spcAft>
              <a:buClr>
                <a:srgbClr val="CC9900"/>
              </a:buClr>
              <a:buSzPct val="65000"/>
            </a:pPr>
            <a:r>
              <a:rPr lang="en-GB" altLang="zh-TW" sz="2200" b="1" dirty="0"/>
              <a:t>CASE classification</a:t>
            </a:r>
            <a:endParaRPr kumimoji="1" lang="en-GB" altLang="zh-TW" sz="2200" b="1" dirty="0" smtClean="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dirty="0" smtClean="0">
                <a:solidFill>
                  <a:srgbClr val="000000"/>
                </a:solidFill>
                <a:ea typeface="PMingLiU"/>
              </a:rPr>
              <a:t>Classification </a:t>
            </a:r>
            <a:r>
              <a:rPr kumimoji="1" lang="en-GB" altLang="zh-TW" sz="2200" dirty="0">
                <a:solidFill>
                  <a:srgbClr val="000000"/>
                </a:solidFill>
                <a:ea typeface="PMingLiU"/>
              </a:rPr>
              <a:t>helps us understand the different types of CASE tools and their support for process activities</a:t>
            </a:r>
            <a:r>
              <a:rPr kumimoji="1" lang="en-GB" altLang="zh-TW" sz="2200" dirty="0" smtClean="0">
                <a:solidFill>
                  <a:srgbClr val="000000"/>
                </a:solidFill>
                <a:ea typeface="PMingLiU"/>
              </a:rPr>
              <a:t>.</a:t>
            </a:r>
          </a:p>
          <a:p>
            <a:pPr lvl="0" defTabSz="911225" fontAlgn="base">
              <a:lnSpc>
                <a:spcPct val="90000"/>
              </a:lnSpc>
              <a:spcBef>
                <a:spcPct val="20000"/>
              </a:spcBef>
              <a:spcAft>
                <a:spcPct val="0"/>
              </a:spcAft>
              <a:buClr>
                <a:srgbClr val="CC9900"/>
              </a:buClr>
              <a:buSzPct val="65000"/>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Functional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their specific function</a:t>
            </a:r>
            <a:r>
              <a:rPr kumimoji="1" lang="en-GB" altLang="zh-TW" sz="2200" dirty="0" smtClean="0">
                <a:solidFill>
                  <a:srgbClr val="000000"/>
                </a:solidFill>
                <a:ea typeface="PMingLiU"/>
              </a:rPr>
              <a:t>.</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Process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process activities that are supported</a:t>
            </a:r>
            <a:r>
              <a:rPr kumimoji="1" lang="en-GB" altLang="zh-TW" sz="2200" dirty="0" smtClean="0">
                <a:solidFill>
                  <a:srgbClr val="000000"/>
                </a:solidFill>
                <a:ea typeface="PMingLiU"/>
              </a:rPr>
              <a:t>.</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Integration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their organisation into integrated units.	</a:t>
            </a:r>
          </a:p>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Tree>
    <p:extLst>
      <p:ext uri="{BB962C8B-B14F-4D97-AF65-F5344CB8AC3E}">
        <p14:creationId xmlns:p14="http://schemas.microsoft.com/office/powerpoint/2010/main" val="1598288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Activity Based Classification of CASE Tools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71600" y="732519"/>
            <a:ext cx="6794497" cy="5660227"/>
          </a:xfrm>
          <a:prstGeom prst="rect">
            <a:avLst/>
          </a:prstGeom>
        </p:spPr>
      </p:pic>
    </p:spTree>
    <p:extLst>
      <p:ext uri="{BB962C8B-B14F-4D97-AF65-F5344CB8AC3E}">
        <p14:creationId xmlns:p14="http://schemas.microsoft.com/office/powerpoint/2010/main" val="1021869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CASE </a:t>
            </a:r>
            <a:r>
              <a:rPr lang="en-US" sz="3000" b="1" dirty="0" smtClean="0">
                <a:latin typeface="Times New Roman" panose="02020603050405020304" pitchFamily="18" charset="0"/>
                <a:cs typeface="Times New Roman" panose="02020603050405020304" pitchFamily="18" charset="0"/>
              </a:rPr>
              <a:t>Integration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0828" y="1052575"/>
            <a:ext cx="8768067" cy="4672048"/>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Tools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individual process tasks such as design consistency checking, text editing, etc</a:t>
            </a:r>
            <a:r>
              <a:rPr kumimoji="1" lang="en-GB" altLang="zh-TW" sz="24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Workbenches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a process phase such as specification or design, Normally include a number of integrated tools</a:t>
            </a:r>
            <a:r>
              <a:rPr kumimoji="1" lang="en-GB" altLang="zh-TW" sz="24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Environments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all or a substantial part of an entire software process. Normally include several integrated workbenches.</a:t>
            </a: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Tree>
    <p:extLst>
      <p:ext uri="{BB962C8B-B14F-4D97-AF65-F5344CB8AC3E}">
        <p14:creationId xmlns:p14="http://schemas.microsoft.com/office/powerpoint/2010/main" val="165266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CASE Integration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6" y="769561"/>
            <a:ext cx="8340453" cy="573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88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28-Jan-21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39</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10" name="Picture 9" descr="SDLC Agile Model"/>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77882" y="626417"/>
            <a:ext cx="8161318" cy="5806758"/>
          </a:xfrm>
          <a:prstGeom prst="rect">
            <a:avLst/>
          </a:prstGeom>
          <a:noFill/>
          <a:ln>
            <a:noFill/>
          </a:ln>
        </p:spPr>
      </p:pic>
      <p:sp>
        <p:nvSpPr>
          <p:cNvPr id="4" name="Rectangle 3"/>
          <p:cNvSpPr/>
          <p:nvPr/>
        </p:nvSpPr>
        <p:spPr>
          <a:xfrm>
            <a:off x="2667000" y="6433175"/>
            <a:ext cx="4495800" cy="276999"/>
          </a:xfrm>
          <a:prstGeom prst="rect">
            <a:avLst/>
          </a:prstGeom>
        </p:spPr>
        <p:txBody>
          <a:bodyPr wrap="square">
            <a:spAutoFit/>
          </a:bodyPr>
          <a:lstStyle/>
          <a:p>
            <a:r>
              <a:rPr lang="en-GB" sz="1200" dirty="0"/>
              <a:t>https://www.tutorialspoint.com/sdlc/sdlc_agile_model.htm</a:t>
            </a:r>
          </a:p>
        </p:txBody>
      </p:sp>
    </p:spTree>
    <p:extLst>
      <p:ext uri="{BB962C8B-B14F-4D97-AF65-F5344CB8AC3E}">
        <p14:creationId xmlns:p14="http://schemas.microsoft.com/office/powerpoint/2010/main" val="4020468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00445"/>
            <a:ext cx="8768067" cy="4370427"/>
          </a:xfrm>
          <a:prstGeom prst="rect">
            <a:avLst/>
          </a:prstGeom>
        </p:spPr>
        <p:txBody>
          <a:bodyPr wrap="square">
            <a:spAutoFit/>
          </a:bodyPr>
          <a:lstStyle/>
          <a:p>
            <a:pPr algn="just"/>
            <a:endParaRPr lang="en-GB" sz="2000" dirty="0"/>
          </a:p>
          <a:p>
            <a:pPr algn="just"/>
            <a:r>
              <a:rPr lang="en-GB" sz="2400" dirty="0"/>
              <a:t>Agile model believes that every project needs to </a:t>
            </a:r>
            <a:r>
              <a:rPr lang="en-GB" sz="2400" dirty="0">
                <a:solidFill>
                  <a:schemeClr val="accent6">
                    <a:lumMod val="75000"/>
                  </a:schemeClr>
                </a:solidFill>
              </a:rPr>
              <a:t>be </a:t>
            </a:r>
            <a:r>
              <a:rPr lang="en-GB" sz="2400" b="1" dirty="0">
                <a:solidFill>
                  <a:schemeClr val="accent6">
                    <a:lumMod val="75000"/>
                  </a:schemeClr>
                </a:solidFill>
              </a:rPr>
              <a:t>handled differently</a:t>
            </a:r>
            <a:r>
              <a:rPr lang="en-GB" sz="2400" b="1" dirty="0"/>
              <a:t> </a:t>
            </a:r>
            <a:r>
              <a:rPr lang="en-GB" sz="2400" dirty="0"/>
              <a:t>and the existing methods need to be tailored to best suit the project requirements. </a:t>
            </a:r>
            <a:endParaRPr lang="en-GB" sz="2400" dirty="0" smtClean="0"/>
          </a:p>
          <a:p>
            <a:pPr algn="just"/>
            <a:endParaRPr lang="en-GB" sz="2400" dirty="0"/>
          </a:p>
          <a:p>
            <a:pPr algn="just"/>
            <a:r>
              <a:rPr lang="en-GB" sz="2400" dirty="0" smtClean="0"/>
              <a:t>In </a:t>
            </a:r>
            <a:r>
              <a:rPr lang="en-GB" sz="2400" dirty="0"/>
              <a:t>agile the tasks are divided to time boxes (small time frames) to deliver specific features for a release</a:t>
            </a:r>
            <a:r>
              <a:rPr lang="en-GB" sz="2400" dirty="0" smtClean="0"/>
              <a:t>.</a:t>
            </a:r>
          </a:p>
          <a:p>
            <a:pPr algn="just"/>
            <a:endParaRPr lang="en-GB" sz="2400" dirty="0"/>
          </a:p>
          <a:p>
            <a:pPr algn="just"/>
            <a:r>
              <a:rPr lang="en-GB" sz="2400" dirty="0"/>
              <a:t>Iterative approach is taken and working software build is </a:t>
            </a:r>
            <a:r>
              <a:rPr lang="en-GB" sz="2400" b="1" dirty="0">
                <a:solidFill>
                  <a:schemeClr val="accent6">
                    <a:lumMod val="75000"/>
                  </a:schemeClr>
                </a:solidFill>
              </a:rPr>
              <a:t>delivered after each iteration</a:t>
            </a:r>
            <a:r>
              <a:rPr lang="en-GB" sz="2400" dirty="0"/>
              <a:t>. Each build is incremental in terms of features; the final build holds all the features required by the customer.</a:t>
            </a:r>
          </a:p>
          <a:p>
            <a:endParaRPr lang="en-US" dirty="0"/>
          </a:p>
        </p:txBody>
      </p:sp>
    </p:spTree>
    <p:extLst>
      <p:ext uri="{BB962C8B-B14F-4D97-AF65-F5344CB8AC3E}">
        <p14:creationId xmlns:p14="http://schemas.microsoft.com/office/powerpoint/2010/main" val="3602644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624755"/>
            <a:ext cx="8768067" cy="5139869"/>
          </a:xfrm>
          <a:prstGeom prst="rect">
            <a:avLst/>
          </a:prstGeom>
        </p:spPr>
        <p:txBody>
          <a:bodyPr wrap="square">
            <a:spAutoFit/>
          </a:bodyPr>
          <a:lstStyle/>
          <a:p>
            <a:pPr>
              <a:lnSpc>
                <a:spcPct val="150000"/>
              </a:lnSpc>
            </a:pPr>
            <a:r>
              <a:rPr lang="en-US" sz="2800" b="1" dirty="0"/>
              <a:t>Agile </a:t>
            </a:r>
            <a:r>
              <a:rPr lang="en-US" sz="2800" b="1" dirty="0" smtClean="0"/>
              <a:t>Manifesto</a:t>
            </a:r>
          </a:p>
          <a:p>
            <a:pPr>
              <a:lnSpc>
                <a:spcPct val="150000"/>
              </a:lnSpc>
            </a:pPr>
            <a:r>
              <a:rPr lang="en-GB" sz="2000" dirty="0"/>
              <a:t>The Agile Manifesto’s core statement says: – </a:t>
            </a:r>
            <a:r>
              <a:rPr lang="en-GB" sz="2000" dirty="0">
                <a:solidFill>
                  <a:srgbClr val="28A010"/>
                </a:solidFill>
              </a:rPr>
              <a:t>“</a:t>
            </a:r>
            <a:r>
              <a:rPr lang="en-GB" sz="2000" b="1" i="1" dirty="0">
                <a:solidFill>
                  <a:srgbClr val="28A010"/>
                </a:solidFill>
              </a:rPr>
              <a:t>We are uncovering better ways of developing software by doing it and helping others do it. Through this work, we have come to value</a:t>
            </a:r>
            <a:r>
              <a:rPr lang="en-GB" sz="2000" dirty="0" smtClean="0">
                <a:solidFill>
                  <a:srgbClr val="28A010"/>
                </a:solidFill>
              </a:rPr>
              <a:t>:”</a:t>
            </a:r>
          </a:p>
          <a:p>
            <a:pPr>
              <a:lnSpc>
                <a:spcPct val="150000"/>
              </a:lnSpc>
            </a:pPr>
            <a:r>
              <a:rPr lang="en-US" sz="2400" b="1" dirty="0" smtClean="0"/>
              <a:t>The </a:t>
            </a:r>
            <a:r>
              <a:rPr lang="en-US" sz="2400" b="1" dirty="0"/>
              <a:t>agile software development emphasizes on four core values</a:t>
            </a:r>
            <a:r>
              <a:rPr lang="en-US" sz="2000" dirty="0"/>
              <a:t>.</a:t>
            </a:r>
          </a:p>
          <a:p>
            <a:pPr marL="800100" lvl="1" indent="-342900">
              <a:lnSpc>
                <a:spcPct val="200000"/>
              </a:lnSpc>
              <a:buFont typeface="+mj-lt"/>
              <a:buAutoNum type="arabicPeriod"/>
            </a:pPr>
            <a:r>
              <a:rPr lang="en-US" sz="2000" b="1" dirty="0"/>
              <a:t>Individuals and interactions</a:t>
            </a:r>
            <a:r>
              <a:rPr lang="en-US" sz="2000" dirty="0"/>
              <a:t> over processes and tools.</a:t>
            </a:r>
          </a:p>
          <a:p>
            <a:pPr marL="800100" lvl="1" indent="-342900">
              <a:lnSpc>
                <a:spcPct val="200000"/>
              </a:lnSpc>
              <a:buFont typeface="+mj-lt"/>
              <a:buAutoNum type="arabicPeriod"/>
            </a:pPr>
            <a:r>
              <a:rPr lang="en-US" sz="2000" b="1" dirty="0"/>
              <a:t>Working software</a:t>
            </a:r>
            <a:r>
              <a:rPr lang="en-US" sz="2000" dirty="0"/>
              <a:t> over comprehensive documentation.</a:t>
            </a:r>
          </a:p>
          <a:p>
            <a:pPr marL="800100" lvl="1" indent="-342900">
              <a:lnSpc>
                <a:spcPct val="200000"/>
              </a:lnSpc>
              <a:buFont typeface="+mj-lt"/>
              <a:buAutoNum type="arabicPeriod"/>
            </a:pPr>
            <a:r>
              <a:rPr lang="en-US" sz="2000" b="1" dirty="0"/>
              <a:t>Customer collaboration</a:t>
            </a:r>
            <a:r>
              <a:rPr lang="en-US" sz="2000" dirty="0"/>
              <a:t> over contract negotiation.</a:t>
            </a:r>
          </a:p>
          <a:p>
            <a:pPr marL="800100" lvl="1" indent="-342900">
              <a:lnSpc>
                <a:spcPct val="200000"/>
              </a:lnSpc>
              <a:buFont typeface="+mj-lt"/>
              <a:buAutoNum type="arabicPeriod"/>
            </a:pPr>
            <a:r>
              <a:rPr lang="en-US" sz="2000" b="1" dirty="0"/>
              <a:t>Responding to change</a:t>
            </a:r>
            <a:r>
              <a:rPr lang="en-US" sz="2000" dirty="0"/>
              <a:t> over following a plan.</a:t>
            </a:r>
          </a:p>
        </p:txBody>
      </p:sp>
      <p:sp>
        <p:nvSpPr>
          <p:cNvPr id="4" name="Rectangle 3"/>
          <p:cNvSpPr/>
          <p:nvPr/>
        </p:nvSpPr>
        <p:spPr>
          <a:xfrm>
            <a:off x="1905000" y="6340141"/>
            <a:ext cx="6553200" cy="369332"/>
          </a:xfrm>
          <a:prstGeom prst="rect">
            <a:avLst/>
          </a:prstGeom>
        </p:spPr>
        <p:txBody>
          <a:bodyPr wrap="square">
            <a:spAutoFit/>
          </a:bodyPr>
          <a:lstStyle/>
          <a:p>
            <a:r>
              <a:rPr lang="en-GB" dirty="0"/>
              <a:t>https://www.tutorialspoint.com/sdlc/sdlc_agile_model.htm</a:t>
            </a:r>
          </a:p>
        </p:txBody>
      </p:sp>
    </p:spTree>
    <p:extLst>
      <p:ext uri="{BB962C8B-B14F-4D97-AF65-F5344CB8AC3E}">
        <p14:creationId xmlns:p14="http://schemas.microsoft.com/office/powerpoint/2010/main" val="358206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62000"/>
            <a:ext cx="8768067" cy="5262979"/>
          </a:xfrm>
          <a:prstGeom prst="rect">
            <a:avLst/>
          </a:prstGeom>
        </p:spPr>
        <p:txBody>
          <a:bodyPr wrap="square">
            <a:spAutoFit/>
          </a:bodyPr>
          <a:lstStyle/>
          <a:p>
            <a:pPr algn="just">
              <a:lnSpc>
                <a:spcPct val="150000"/>
              </a:lnSpc>
            </a:pPr>
            <a:r>
              <a:rPr lang="en-GB" sz="2000" dirty="0"/>
              <a:t>A Software company named </a:t>
            </a:r>
            <a:r>
              <a:rPr lang="en-GB" sz="2000" b="1" dirty="0"/>
              <a:t>ABC</a:t>
            </a:r>
            <a:r>
              <a:rPr lang="en-GB" sz="2000" dirty="0"/>
              <a:t> wants to make a new web browser for the latest release of its operating system. The deadline for the task is 10 months. The company’s head assigned two teams named </a:t>
            </a:r>
            <a:r>
              <a:rPr lang="en-GB" sz="2000" b="1" dirty="0"/>
              <a:t>Team A</a:t>
            </a:r>
            <a:r>
              <a:rPr lang="en-GB" sz="2000" dirty="0"/>
              <a:t> and </a:t>
            </a:r>
            <a:r>
              <a:rPr lang="en-GB" sz="2000" b="1" dirty="0"/>
              <a:t>Team B</a:t>
            </a:r>
            <a:r>
              <a:rPr lang="en-GB" sz="2000" dirty="0"/>
              <a:t> for this task</a:t>
            </a:r>
            <a:r>
              <a:rPr lang="en-GB" sz="2000" dirty="0" smtClean="0"/>
              <a:t>.</a:t>
            </a:r>
          </a:p>
          <a:p>
            <a:pPr algn="just">
              <a:lnSpc>
                <a:spcPct val="150000"/>
              </a:lnSpc>
            </a:pPr>
            <a:r>
              <a:rPr lang="en-GB" sz="2000" dirty="0" smtClean="0"/>
              <a:t>In </a:t>
            </a:r>
            <a:r>
              <a:rPr lang="en-GB" sz="2000" dirty="0"/>
              <a:t>order to motivate the teams, the company head says that the first team to develop the browser would be given a salary hike and a one week full sponsored travel plan. </a:t>
            </a:r>
            <a:endParaRPr lang="en-GB" sz="2000" dirty="0" smtClean="0"/>
          </a:p>
          <a:p>
            <a:pPr algn="just">
              <a:lnSpc>
                <a:spcPct val="150000"/>
              </a:lnSpc>
            </a:pPr>
            <a:endParaRPr lang="en-GB" sz="2000" dirty="0"/>
          </a:p>
          <a:p>
            <a:pPr>
              <a:lnSpc>
                <a:spcPct val="150000"/>
              </a:lnSpc>
            </a:pPr>
            <a:r>
              <a:rPr lang="en-GB" sz="2000" dirty="0" smtClean="0"/>
              <a:t>The </a:t>
            </a:r>
            <a:r>
              <a:rPr lang="en-GB" sz="2000" dirty="0"/>
              <a:t>team A decided to play by the book and decided to choose the </a:t>
            </a:r>
            <a:r>
              <a:rPr lang="en-GB" sz="2000" b="1" dirty="0"/>
              <a:t>Waterfall model </a:t>
            </a:r>
            <a:r>
              <a:rPr lang="en-GB" sz="2000" dirty="0"/>
              <a:t>for the development. Team B after a heavy discussion decided to take a leap of faith and choose </a:t>
            </a:r>
            <a:r>
              <a:rPr lang="en-GB" sz="2000" b="1" dirty="0"/>
              <a:t>Agile as their development model</a:t>
            </a:r>
            <a:r>
              <a:rPr lang="en-GB" sz="2000" dirty="0"/>
              <a:t>.</a:t>
            </a:r>
            <a:r>
              <a:rPr lang="en-GB" sz="3200" dirty="0"/>
              <a:t/>
            </a:r>
            <a:br>
              <a:rPr lang="en-GB" sz="3200" dirty="0"/>
            </a:br>
            <a:endParaRPr lang="en-US" sz="2400" dirty="0"/>
          </a:p>
        </p:txBody>
      </p:sp>
    </p:spTree>
    <p:extLst>
      <p:ext uri="{BB962C8B-B14F-4D97-AF65-F5344CB8AC3E}">
        <p14:creationId xmlns:p14="http://schemas.microsoft.com/office/powerpoint/2010/main" val="1745102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62000"/>
            <a:ext cx="8768067" cy="6555641"/>
          </a:xfrm>
          <a:prstGeom prst="rect">
            <a:avLst/>
          </a:prstGeom>
        </p:spPr>
        <p:txBody>
          <a:bodyPr wrap="square">
            <a:spAutoFit/>
          </a:bodyPr>
          <a:lstStyle/>
          <a:p>
            <a:r>
              <a:rPr lang="en-GB" sz="2400" dirty="0"/>
              <a:t>In traditional Waterfall model –</a:t>
            </a:r>
          </a:p>
          <a:p>
            <a:pPr marL="342900" indent="-342900">
              <a:buFont typeface="Arial" panose="020B0604020202020204" pitchFamily="34" charset="0"/>
              <a:buChar char="•"/>
            </a:pPr>
            <a:r>
              <a:rPr lang="en-GB" sz="2200" dirty="0"/>
              <a:t>At a high level, the project teams would spend 15% of their time on gathering requirements and analysis (1.5 months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20% of their time on design (2 months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40% on coding (4 months) and unit </a:t>
            </a:r>
            <a:r>
              <a:rPr lang="en-GB" sz="2200" dirty="0" smtClean="0"/>
              <a:t>testing</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20% on System and Integration testing (2 months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At the end of this cycle, the project may also have 2 weeks of User Acceptance testing by marketing teams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In this approach, the customer does not get to see the end product until the end of the project, when it becomes too late to make significant changes.</a:t>
            </a:r>
          </a:p>
          <a:p>
            <a:pPr algn="just">
              <a:lnSpc>
                <a:spcPct val="150000"/>
              </a:lnSpc>
            </a:pPr>
            <a:r>
              <a:rPr lang="en-GB" sz="2000" dirty="0" smtClean="0"/>
              <a:t>.</a:t>
            </a:r>
            <a:r>
              <a:rPr lang="en-GB" sz="3200" dirty="0"/>
              <a:t/>
            </a:r>
            <a:br>
              <a:rPr lang="en-GB" sz="3200" dirty="0"/>
            </a:br>
            <a:endParaRPr lang="en-US" sz="2400" dirty="0"/>
          </a:p>
        </p:txBody>
      </p:sp>
    </p:spTree>
    <p:extLst>
      <p:ext uri="{BB962C8B-B14F-4D97-AF65-F5344CB8AC3E}">
        <p14:creationId xmlns:p14="http://schemas.microsoft.com/office/powerpoint/2010/main" val="3031247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Agile </a:t>
            </a:r>
            <a:r>
              <a:rPr lang="en-US" sz="3000" b="1" dirty="0" smtClean="0">
                <a:latin typeface="Times New Roman" panose="02020603050405020304" pitchFamily="18" charset="0"/>
                <a:cs typeface="Times New Roman" panose="02020603050405020304" pitchFamily="18" charset="0"/>
              </a:rPr>
              <a:t>Model : Case Study</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28-Jan-21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1"/>
          <p:cNvSpPr>
            <a:spLocks noChangeArrowheads="1"/>
          </p:cNvSpPr>
          <p:nvPr/>
        </p:nvSpPr>
        <p:spPr bwMode="auto">
          <a:xfrm>
            <a:off x="9525" y="714294"/>
            <a:ext cx="88296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Open Sans" panose="020B0606030504020204" pitchFamily="34" charset="0"/>
                <a:cs typeface="Open Sans" panose="020B0606030504020204" pitchFamily="34" charset="0"/>
              </a:rPr>
              <a:t>The image below shows how these activities align with the project schedule in traditional software development.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Open Sans" panose="020B0606030504020204" pitchFamily="34" charset="0"/>
                <a:cs typeface="Open Sans" panose="020B0606030504020204" pitchFamily="34" charset="0"/>
              </a:rPr>
              <a:t>  </a:t>
            </a:r>
            <a:endParaRPr kumimoji="0" lang="en-US" altLang="en-US" sz="46300" b="0" i="0" u="none" strike="noStrike" cap="none" normalizeH="0" baseline="0" dirty="0" smtClean="0">
              <a:ln>
                <a:noFill/>
              </a:ln>
              <a:solidFill>
                <a:srgbClr val="333333"/>
              </a:solidFill>
              <a:effectLst/>
              <a:latin typeface="Open Sans" panose="020B0606030504020204" pitchFamily="34" charset="0"/>
              <a:cs typeface="Open Sans" panose="020B0606030504020204" pitchFamily="34" charset="0"/>
            </a:endParaRPr>
          </a:p>
        </p:txBody>
      </p:sp>
      <p:pic>
        <p:nvPicPr>
          <p:cNvPr id="1026" name="Picture 2" descr="Agile versus traditional software development method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28" y="1264163"/>
            <a:ext cx="7335792" cy="520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01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4929</TotalTime>
  <Words>2237</Words>
  <Application>Microsoft Office PowerPoint</Application>
  <PresentationFormat>On-screen Show (4:3)</PresentationFormat>
  <Paragraphs>448</Paragraphs>
  <Slides>39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Aharoni</vt:lpstr>
      <vt:lpstr>Arial</vt:lpstr>
      <vt:lpstr>Calibri</vt:lpstr>
      <vt:lpstr>Cambria</vt:lpstr>
      <vt:lpstr>Forte</vt:lpstr>
      <vt:lpstr>Lucida Bright</vt:lpstr>
      <vt:lpstr>Lucida Calligraphy</vt:lpstr>
      <vt:lpstr>Open Sans</vt:lpstr>
      <vt:lpstr>PMingLiU</vt:lpstr>
      <vt:lpstr>PMingLiU</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536</cp:revision>
  <dcterms:created xsi:type="dcterms:W3CDTF">2014-02-03T19:53:25Z</dcterms:created>
  <dcterms:modified xsi:type="dcterms:W3CDTF">2021-01-28T04:43:49Z</dcterms:modified>
</cp:coreProperties>
</file>