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368" r:id="rId3"/>
    <p:sldId id="388" r:id="rId4"/>
    <p:sldId id="389" r:id="rId5"/>
    <p:sldId id="434" r:id="rId6"/>
    <p:sldId id="390" r:id="rId7"/>
    <p:sldId id="391" r:id="rId8"/>
    <p:sldId id="418" r:id="rId9"/>
    <p:sldId id="435" r:id="rId10"/>
    <p:sldId id="392" r:id="rId11"/>
    <p:sldId id="393" r:id="rId12"/>
    <p:sldId id="394" r:id="rId13"/>
    <p:sldId id="395" r:id="rId14"/>
    <p:sldId id="396" r:id="rId15"/>
    <p:sldId id="397" r:id="rId16"/>
    <p:sldId id="464" r:id="rId17"/>
    <p:sldId id="471" r:id="rId18"/>
    <p:sldId id="472" r:id="rId19"/>
    <p:sldId id="436" r:id="rId20"/>
    <p:sldId id="437" r:id="rId21"/>
    <p:sldId id="438" r:id="rId22"/>
    <p:sldId id="439" r:id="rId23"/>
    <p:sldId id="440" r:id="rId24"/>
    <p:sldId id="441" r:id="rId25"/>
    <p:sldId id="442" r:id="rId26"/>
    <p:sldId id="443" r:id="rId27"/>
    <p:sldId id="480" r:id="rId28"/>
    <p:sldId id="444" r:id="rId29"/>
    <p:sldId id="479" r:id="rId30"/>
    <p:sldId id="445" r:id="rId31"/>
    <p:sldId id="446" r:id="rId32"/>
    <p:sldId id="447" r:id="rId33"/>
    <p:sldId id="473" r:id="rId34"/>
    <p:sldId id="474" r:id="rId35"/>
    <p:sldId id="475" r:id="rId36"/>
    <p:sldId id="476" r:id="rId37"/>
    <p:sldId id="477" r:id="rId38"/>
    <p:sldId id="478" r:id="rId39"/>
    <p:sldId id="481" r:id="rId40"/>
    <p:sldId id="482" r:id="rId41"/>
    <p:sldId id="483" r:id="rId42"/>
    <p:sldId id="33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009900"/>
    <a:srgbClr val="28A010"/>
    <a:srgbClr val="339933"/>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76173" autoAdjust="0"/>
  </p:normalViewPr>
  <p:slideViewPr>
    <p:cSldViewPr>
      <p:cViewPr varScale="1">
        <p:scale>
          <a:sx n="86" d="100"/>
          <a:sy n="86" d="100"/>
        </p:scale>
        <p:origin x="1098"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361FC-2EB6-454F-8181-E465DAFFF5B7}" type="datetime5">
              <a:rPr lang="en-US" smtClean="0"/>
              <a:t>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95C5F1-82C9-4CA8-B661-B11162FE4115}" type="datetime5">
              <a:rPr lang="en-US" smtClean="0"/>
              <a:t>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3C589-47BF-467D-91B8-6FC5E0E6B034}" type="datetime5">
              <a:rPr lang="en-US" smtClean="0"/>
              <a:t>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82CF-388D-49AD-A2C0-1062AA3273C6}" type="datetime5">
              <a:rPr lang="en-US" smtClean="0"/>
              <a:t>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60DDA-1E5E-4820-BAB2-18BB71DB7E1F}" type="datetime5">
              <a:rPr lang="en-US" smtClean="0"/>
              <a:t>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AA15-1ACE-4A0A-89C9-4E7ED9FA8718}" type="datetime5">
              <a:rPr lang="en-US" smtClean="0"/>
              <a:t>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ED8220-6BEA-4DD8-BF2B-AAF5CB1852B4}" type="datetime5">
              <a:rPr lang="en-US" smtClean="0"/>
              <a:t>4-Mar-21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62AABD3-9378-4F3A-8B07-9C49E082F9E0}" type="datetime5">
              <a:rPr lang="en-US" smtClean="0"/>
              <a:t>4-Mar-21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F896E-AC5B-44CF-9FA8-AAE0F7003556}" type="datetime5">
              <a:rPr lang="en-US" smtClean="0"/>
              <a:t>4-Mar-21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C91391-E66C-4C41-8A45-5CF10496CDB6}" type="datetime5">
              <a:rPr lang="en-US" smtClean="0"/>
              <a:t>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E32FA-4D94-4911-8ABD-429CE9415A19}" type="datetime5">
              <a:rPr lang="en-US" smtClean="0"/>
              <a:t>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B5A51D9B-8464-45DB-A5CC-153CEFAC0678}" type="datetime5">
              <a:rPr lang="en-US" smtClean="0"/>
              <a:t>4-Mar-21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software-engineering-coupling-and-cohesion"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10-11</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design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
        <p:nvSpPr>
          <p:cNvPr id="3" name="Slide Number Placeholder 2"/>
          <p:cNvSpPr>
            <a:spLocks noGrp="1"/>
          </p:cNvSpPr>
          <p:nvPr>
            <p:ph type="sldNum" sz="quarter" idx="12"/>
          </p:nvPr>
        </p:nvSpPr>
        <p:spPr/>
        <p:txBody>
          <a:bodyPr/>
          <a:lstStyle/>
          <a:p>
            <a:fld id="{BC490F8C-3D0D-4DB1-B2BD-1525EA5CE111}" type="slidenum">
              <a:rPr lang="en-US" smtClean="0"/>
              <a:pPr/>
              <a:t>1</a:t>
            </a:fld>
            <a:endParaRPr lang="en-US" dirty="0"/>
          </a:p>
        </p:txBody>
      </p:sp>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smtClean="0">
                <a:solidFill>
                  <a:schemeClr val="bg1"/>
                </a:solidFill>
                <a:latin typeface="Times New Roman" panose="02020603050405020304" pitchFamily="18" charset="0"/>
                <a:cs typeface="Times New Roman" panose="02020603050405020304" pitchFamily="18" charset="0"/>
              </a:rPr>
              <a:t>Modularization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0" y="891957"/>
            <a:ext cx="8458200" cy="4493538"/>
          </a:xfrm>
          <a:prstGeom prst="rect">
            <a:avLst/>
          </a:prstGeom>
        </p:spPr>
        <p:txBody>
          <a:bodyPr wrap="square">
            <a:spAutoFit/>
          </a:bodyPr>
          <a:lstStyle/>
          <a:p>
            <a:r>
              <a:rPr lang="en-US" sz="2200" b="1" dirty="0">
                <a:solidFill>
                  <a:srgbClr val="000000"/>
                </a:solidFill>
              </a:rPr>
              <a:t>Modularization</a:t>
            </a:r>
            <a:r>
              <a:rPr lang="en-US" sz="2200" dirty="0">
                <a:solidFill>
                  <a:srgbClr val="000000"/>
                </a:solidFill>
              </a:rPr>
              <a:t> is a technique to divide a software system into multiple discrete and </a:t>
            </a:r>
            <a:r>
              <a:rPr lang="en-US" sz="2200" b="1" dirty="0">
                <a:solidFill>
                  <a:srgbClr val="000000"/>
                </a:solidFill>
              </a:rPr>
              <a:t>independent modules</a:t>
            </a:r>
            <a:r>
              <a:rPr lang="en-US" sz="2200" dirty="0">
                <a:solidFill>
                  <a:srgbClr val="000000"/>
                </a:solidFill>
              </a:rPr>
              <a:t>, which are expected to be capable of carrying out task(s) </a:t>
            </a:r>
            <a:r>
              <a:rPr lang="en-US" sz="2200" b="1" dirty="0">
                <a:solidFill>
                  <a:srgbClr val="000000"/>
                </a:solidFill>
              </a:rPr>
              <a:t>independently. </a:t>
            </a:r>
            <a:r>
              <a:rPr lang="en-US" sz="2200" dirty="0">
                <a:solidFill>
                  <a:srgbClr val="000000"/>
                </a:solidFill>
              </a:rPr>
              <a:t>These modules may work as basic constructs for the entire software</a:t>
            </a:r>
            <a:r>
              <a:rPr lang="en-US" sz="2200" dirty="0" smtClean="0">
                <a:solidFill>
                  <a:srgbClr val="000000"/>
                </a:solidFill>
              </a:rPr>
              <a:t>.</a:t>
            </a:r>
          </a:p>
          <a:p>
            <a:endParaRPr lang="en-US" sz="2200" dirty="0">
              <a:solidFill>
                <a:srgbClr val="000000"/>
              </a:solidFill>
            </a:endParaRPr>
          </a:p>
          <a:p>
            <a:r>
              <a:rPr lang="en-US" sz="2200" b="1" dirty="0"/>
              <a:t>Advantage of modularization</a:t>
            </a:r>
            <a:r>
              <a:rPr lang="en-US" sz="2200" b="1" dirty="0" smtClean="0"/>
              <a:t>:</a:t>
            </a:r>
            <a:endParaRPr lang="en-US" sz="2200" b="1" dirty="0"/>
          </a:p>
          <a:p>
            <a:pPr marL="342900" indent="-342900">
              <a:buFont typeface="Wingdings" panose="05000000000000000000" pitchFamily="2" charset="2"/>
              <a:buChar char="§"/>
            </a:pPr>
            <a:r>
              <a:rPr lang="en-US" sz="2200" dirty="0"/>
              <a:t>Smaller components are easier to maintain</a:t>
            </a:r>
          </a:p>
          <a:p>
            <a:pPr marL="342900" indent="-342900">
              <a:buFont typeface="Wingdings" panose="05000000000000000000" pitchFamily="2" charset="2"/>
              <a:buChar char="§"/>
            </a:pPr>
            <a:r>
              <a:rPr lang="en-US" sz="2200" dirty="0"/>
              <a:t>Program can be divided based on functional aspects</a:t>
            </a:r>
          </a:p>
          <a:p>
            <a:pPr marL="342900" indent="-342900">
              <a:buFont typeface="Wingdings" panose="05000000000000000000" pitchFamily="2" charset="2"/>
              <a:buChar char="§"/>
            </a:pPr>
            <a:r>
              <a:rPr lang="en-US" sz="2200" dirty="0"/>
              <a:t>Desired level of abstraction can be brought in the program</a:t>
            </a:r>
          </a:p>
          <a:p>
            <a:pPr marL="342900" indent="-342900">
              <a:buFont typeface="Wingdings" panose="05000000000000000000" pitchFamily="2" charset="2"/>
              <a:buChar char="§"/>
            </a:pPr>
            <a:r>
              <a:rPr lang="en-US" sz="2200" dirty="0"/>
              <a:t>Components with high cohesion can be re-used again</a:t>
            </a:r>
          </a:p>
          <a:p>
            <a:pPr marL="342900" indent="-342900">
              <a:buFont typeface="Wingdings" panose="05000000000000000000" pitchFamily="2" charset="2"/>
              <a:buChar char="§"/>
            </a:pPr>
            <a:r>
              <a:rPr lang="en-US" sz="2200" dirty="0"/>
              <a:t>Concurrent execution can be made possible</a:t>
            </a:r>
          </a:p>
          <a:p>
            <a:pPr marL="342900" indent="-342900">
              <a:buFont typeface="Wingdings" panose="05000000000000000000" pitchFamily="2" charset="2"/>
              <a:buChar char="§"/>
            </a:pPr>
            <a:r>
              <a:rPr lang="en-US" sz="2200" dirty="0"/>
              <a:t>Desired from security aspect</a:t>
            </a:r>
          </a:p>
          <a:p>
            <a:endParaRPr lang="en-US" sz="2200" dirty="0"/>
          </a:p>
        </p:txBody>
      </p:sp>
    </p:spTree>
    <p:extLst>
      <p:ext uri="{BB962C8B-B14F-4D97-AF65-F5344CB8AC3E}">
        <p14:creationId xmlns:p14="http://schemas.microsoft.com/office/powerpoint/2010/main" val="3679696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Strategy of Design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778686"/>
            <a:ext cx="7467600" cy="923330"/>
          </a:xfrm>
          <a:prstGeom prst="rect">
            <a:avLst/>
          </a:prstGeom>
        </p:spPr>
        <p:txBody>
          <a:bodyPr wrap="square">
            <a:spAutoFit/>
          </a:bodyPr>
          <a:lstStyle/>
          <a:p>
            <a:r>
              <a:rPr lang="en-US" dirty="0">
                <a:solidFill>
                  <a:srgbClr val="000000"/>
                </a:solidFill>
                <a:latin typeface="verdana" panose="020B0604030504040204" pitchFamily="34" charset="0"/>
              </a:rPr>
              <a:t>To design a system, there are two possible approaches:</a:t>
            </a:r>
          </a:p>
          <a:p>
            <a:pPr>
              <a:buFont typeface="+mj-lt"/>
              <a:buAutoNum type="arabicPeriod"/>
            </a:pPr>
            <a:r>
              <a:rPr lang="en-US" dirty="0">
                <a:solidFill>
                  <a:srgbClr val="000000"/>
                </a:solidFill>
                <a:latin typeface="verdana" panose="020B0604030504040204" pitchFamily="34" charset="0"/>
              </a:rPr>
              <a:t>Top-down Approach</a:t>
            </a:r>
          </a:p>
          <a:p>
            <a:pPr>
              <a:buFont typeface="+mj-lt"/>
              <a:buAutoNum type="arabicPeriod"/>
            </a:pPr>
            <a:r>
              <a:rPr lang="en-US" dirty="0">
                <a:solidFill>
                  <a:srgbClr val="000000"/>
                </a:solidFill>
                <a:latin typeface="verdana" panose="020B0604030504040204" pitchFamily="34" charset="0"/>
              </a:rPr>
              <a:t>Bottom-up Approach</a:t>
            </a:r>
            <a:endParaRPr lang="en-US" b="0" i="0" dirty="0">
              <a:solidFill>
                <a:srgbClr val="000000"/>
              </a:solidFill>
              <a:effectLst/>
              <a:latin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887" y="2196296"/>
            <a:ext cx="4522577" cy="239621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6296"/>
            <a:ext cx="4372661" cy="2396218"/>
          </a:xfrm>
          <a:prstGeom prst="rect">
            <a:avLst/>
          </a:prstGeom>
        </p:spPr>
      </p:pic>
      <p:sp>
        <p:nvSpPr>
          <p:cNvPr id="10" name="Rectangle 9"/>
          <p:cNvSpPr/>
          <p:nvPr/>
        </p:nvSpPr>
        <p:spPr>
          <a:xfrm>
            <a:off x="832016" y="4717462"/>
            <a:ext cx="2477794" cy="369332"/>
          </a:xfrm>
          <a:prstGeom prst="rect">
            <a:avLst/>
          </a:prstGeom>
        </p:spPr>
        <p:txBody>
          <a:bodyPr wrap="none">
            <a:spAutoFit/>
          </a:bodyPr>
          <a:lstStyle/>
          <a:p>
            <a:r>
              <a:rPr lang="en-US" dirty="0">
                <a:solidFill>
                  <a:srgbClr val="000000"/>
                </a:solidFill>
                <a:latin typeface="verdana" panose="020B0604030504040204" pitchFamily="34" charset="0"/>
              </a:rPr>
              <a:t>Top-down Approach</a:t>
            </a:r>
          </a:p>
        </p:txBody>
      </p:sp>
      <p:sp>
        <p:nvSpPr>
          <p:cNvPr id="11" name="Rectangle 10"/>
          <p:cNvSpPr/>
          <p:nvPr/>
        </p:nvSpPr>
        <p:spPr>
          <a:xfrm>
            <a:off x="5475299" y="4717462"/>
            <a:ext cx="2592376" cy="369332"/>
          </a:xfrm>
          <a:prstGeom prst="rect">
            <a:avLst/>
          </a:prstGeom>
        </p:spPr>
        <p:txBody>
          <a:bodyPr wrap="none">
            <a:spAutoFit/>
          </a:bodyPr>
          <a:lstStyle/>
          <a:p>
            <a:r>
              <a:rPr lang="en-US" dirty="0">
                <a:solidFill>
                  <a:srgbClr val="000000"/>
                </a:solidFill>
                <a:latin typeface="verdana" panose="020B0604030504040204" pitchFamily="34" charset="0"/>
              </a:rPr>
              <a:t>Bottom-up Approach</a:t>
            </a:r>
          </a:p>
        </p:txBody>
      </p:sp>
    </p:spTree>
    <p:extLst>
      <p:ext uri="{BB962C8B-B14F-4D97-AF65-F5344CB8AC3E}">
        <p14:creationId xmlns:p14="http://schemas.microsoft.com/office/powerpoint/2010/main" val="348641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Coupling and Cohesion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580124"/>
            <a:ext cx="8839200" cy="2123658"/>
          </a:xfrm>
          <a:prstGeom prst="rect">
            <a:avLst/>
          </a:prstGeom>
        </p:spPr>
        <p:txBody>
          <a:bodyPr wrap="square">
            <a:spAutoFit/>
          </a:bodyPr>
          <a:lstStyle/>
          <a:p>
            <a:pPr algn="just"/>
            <a:r>
              <a:rPr lang="en-US" sz="2200" dirty="0">
                <a:solidFill>
                  <a:srgbClr val="610B4B"/>
                </a:solidFill>
              </a:rPr>
              <a:t>Module Coupling</a:t>
            </a:r>
          </a:p>
          <a:p>
            <a:pPr algn="just"/>
            <a:r>
              <a:rPr lang="en-US" sz="2200" dirty="0">
                <a:solidFill>
                  <a:srgbClr val="000000"/>
                </a:solidFill>
              </a:rPr>
              <a:t>In software engineering, Coupling is measured by the </a:t>
            </a:r>
            <a:r>
              <a:rPr lang="en-US" sz="2200" dirty="0">
                <a:solidFill>
                  <a:schemeClr val="accent6">
                    <a:lumMod val="75000"/>
                  </a:schemeClr>
                </a:solidFill>
              </a:rPr>
              <a:t>number of relations between the modules</a:t>
            </a:r>
            <a:r>
              <a:rPr lang="en-US" sz="2200" dirty="0">
                <a:solidFill>
                  <a:srgbClr val="000000"/>
                </a:solidFill>
              </a:rPr>
              <a:t>. </a:t>
            </a:r>
            <a:r>
              <a:rPr lang="en-US" sz="2200" dirty="0" smtClean="0">
                <a:solidFill>
                  <a:srgbClr val="000000"/>
                </a:solidFill>
              </a:rPr>
              <a:t>That means, the </a:t>
            </a:r>
            <a:r>
              <a:rPr lang="en-US" sz="2200" dirty="0">
                <a:solidFill>
                  <a:srgbClr val="000000"/>
                </a:solidFill>
              </a:rPr>
              <a:t>coupling is the </a:t>
            </a:r>
            <a:r>
              <a:rPr lang="en-US" sz="2200" dirty="0">
                <a:solidFill>
                  <a:schemeClr val="accent6">
                    <a:lumMod val="75000"/>
                  </a:schemeClr>
                </a:solidFill>
              </a:rPr>
              <a:t>degree of interdependence between software modules</a:t>
            </a:r>
            <a:r>
              <a:rPr lang="en-US" sz="2200" dirty="0">
                <a:solidFill>
                  <a:srgbClr val="000000"/>
                </a:solidFill>
              </a:rPr>
              <a:t>. </a:t>
            </a:r>
          </a:p>
          <a:p>
            <a:pPr algn="just"/>
            <a:r>
              <a:rPr lang="en-US" sz="2200" dirty="0" smtClean="0">
                <a:solidFill>
                  <a:srgbClr val="000000"/>
                </a:solidFill>
              </a:rPr>
              <a:t>A </a:t>
            </a:r>
            <a:r>
              <a:rPr lang="en-US" sz="2200" dirty="0">
                <a:solidFill>
                  <a:srgbClr val="000000"/>
                </a:solidFill>
              </a:rPr>
              <a:t>good design is the one that has low coupling. </a:t>
            </a:r>
            <a:endParaRPr lang="en-US" sz="2200" dirty="0" smtClean="0">
              <a:solidFill>
                <a:srgbClr val="000000"/>
              </a:solidFill>
            </a:endParaRPr>
          </a:p>
          <a:p>
            <a:pPr algn="just"/>
            <a:endParaRPr lang="en-US" sz="2200" b="0" i="0" dirty="0">
              <a:solidFill>
                <a:srgbClr val="000000"/>
              </a:solidFill>
              <a:effectLs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858" y="2703782"/>
            <a:ext cx="7010400" cy="3505200"/>
          </a:xfrm>
          <a:prstGeom prst="rect">
            <a:avLst/>
          </a:prstGeom>
        </p:spPr>
      </p:pic>
    </p:spTree>
    <p:extLst>
      <p:ext uri="{BB962C8B-B14F-4D97-AF65-F5344CB8AC3E}">
        <p14:creationId xmlns:p14="http://schemas.microsoft.com/office/powerpoint/2010/main" val="260608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Coupling and Cohesion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580124"/>
            <a:ext cx="8839200" cy="1077218"/>
          </a:xfrm>
          <a:prstGeom prst="rect">
            <a:avLst/>
          </a:prstGeom>
        </p:spPr>
        <p:txBody>
          <a:bodyPr wrap="square">
            <a:spAutoFit/>
          </a:bodyPr>
          <a:lstStyle/>
          <a:p>
            <a:r>
              <a:rPr lang="en-US" dirty="0"/>
              <a:t>Types of Module Coupling</a:t>
            </a:r>
          </a:p>
          <a:p>
            <a:r>
              <a:rPr lang="en-US" sz="2400" dirty="0"/>
              <a:t/>
            </a:r>
            <a:br>
              <a:rPr lang="en-US" sz="2400" dirty="0"/>
            </a:br>
            <a:endParaRPr lang="en-US" sz="2200" b="0" i="0" dirty="0">
              <a:solidFill>
                <a:srgbClr val="000000"/>
              </a:solidFill>
              <a:effectLst/>
            </a:endParaRPr>
          </a:p>
        </p:txBody>
      </p:sp>
      <p:sp>
        <p:nvSpPr>
          <p:cNvPr id="4" name="Rectangle 3"/>
          <p:cNvSpPr/>
          <p:nvPr/>
        </p:nvSpPr>
        <p:spPr>
          <a:xfrm>
            <a:off x="2362200" y="6428937"/>
            <a:ext cx="4876800" cy="276999"/>
          </a:xfrm>
          <a:prstGeom prst="rect">
            <a:avLst/>
          </a:prstGeom>
        </p:spPr>
        <p:txBody>
          <a:bodyPr wrap="square">
            <a:spAutoFit/>
          </a:bodyPr>
          <a:lstStyle/>
          <a:p>
            <a:r>
              <a:rPr lang="en-US" sz="1200" dirty="0">
                <a:hlinkClick r:id="rId2"/>
              </a:rPr>
              <a:t>https://www.javatpoint.com/software-engineering-coupling-and-cohesion</a:t>
            </a: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222934"/>
            <a:ext cx="8610600" cy="4965623"/>
          </a:xfrm>
          <a:prstGeom prst="rect">
            <a:avLst/>
          </a:prstGeom>
        </p:spPr>
      </p:pic>
    </p:spTree>
    <p:extLst>
      <p:ext uri="{BB962C8B-B14F-4D97-AF65-F5344CB8AC3E}">
        <p14:creationId xmlns:p14="http://schemas.microsoft.com/office/powerpoint/2010/main" val="723510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Coupling and Cohesion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6536" y="685800"/>
            <a:ext cx="8839200" cy="1231106"/>
          </a:xfrm>
          <a:prstGeom prst="rect">
            <a:avLst/>
          </a:prstGeom>
        </p:spPr>
        <p:txBody>
          <a:bodyPr wrap="square">
            <a:spAutoFit/>
          </a:bodyPr>
          <a:lstStyle/>
          <a:p>
            <a:r>
              <a:rPr lang="en-US" sz="2000" b="1" dirty="0" smtClean="0"/>
              <a:t>Module Cohesion</a:t>
            </a:r>
          </a:p>
          <a:p>
            <a:r>
              <a:rPr lang="en-US" dirty="0" smtClean="0"/>
              <a:t>cohesion defines to the degree to which the elements of a module belong together. Thus, cohesion measures the </a:t>
            </a:r>
            <a:r>
              <a:rPr lang="en-US" dirty="0" smtClean="0">
                <a:solidFill>
                  <a:schemeClr val="accent6">
                    <a:lumMod val="75000"/>
                  </a:schemeClr>
                </a:solidFill>
              </a:rPr>
              <a:t>strength of relationships between pieces of functionality within a given module.</a:t>
            </a:r>
            <a:endParaRPr lang="en-US" dirty="0">
              <a:solidFill>
                <a:schemeClr val="accent6">
                  <a:lumMod val="7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793893"/>
            <a:ext cx="5638800" cy="4699000"/>
          </a:xfrm>
          <a:prstGeom prst="rect">
            <a:avLst/>
          </a:prstGeom>
        </p:spPr>
      </p:pic>
      <p:sp>
        <p:nvSpPr>
          <p:cNvPr id="2" name="Rectangle 1"/>
          <p:cNvSpPr/>
          <p:nvPr/>
        </p:nvSpPr>
        <p:spPr>
          <a:xfrm>
            <a:off x="2514600" y="6544651"/>
            <a:ext cx="4878342" cy="261610"/>
          </a:xfrm>
          <a:prstGeom prst="rect">
            <a:avLst/>
          </a:prstGeom>
        </p:spPr>
        <p:txBody>
          <a:bodyPr wrap="square">
            <a:spAutoFit/>
          </a:bodyPr>
          <a:lstStyle/>
          <a:p>
            <a:r>
              <a:rPr lang="en-GB" sz="1100" dirty="0"/>
              <a:t>https://www.javatpoint.com/software-engineering-coupling-and-cohesion</a:t>
            </a:r>
          </a:p>
        </p:txBody>
      </p:sp>
      <p:sp>
        <p:nvSpPr>
          <p:cNvPr id="4" name="Rectangle 3"/>
          <p:cNvSpPr/>
          <p:nvPr/>
        </p:nvSpPr>
        <p:spPr>
          <a:xfrm>
            <a:off x="46536" y="2209800"/>
            <a:ext cx="3230064" cy="1754326"/>
          </a:xfrm>
          <a:prstGeom prst="rect">
            <a:avLst/>
          </a:prstGeom>
        </p:spPr>
        <p:txBody>
          <a:bodyPr wrap="square">
            <a:spAutoFit/>
          </a:bodyPr>
          <a:lstStyle/>
          <a:p>
            <a:r>
              <a:rPr lang="en-GB" dirty="0"/>
              <a:t>Basically, cohesion is the internal glue that keeps the module together. </a:t>
            </a:r>
            <a:endParaRPr lang="en-GB" dirty="0" smtClean="0"/>
          </a:p>
          <a:p>
            <a:endParaRPr lang="en-GB" dirty="0"/>
          </a:p>
          <a:p>
            <a:r>
              <a:rPr lang="en-GB" dirty="0" smtClean="0"/>
              <a:t>A </a:t>
            </a:r>
            <a:r>
              <a:rPr lang="en-GB" dirty="0"/>
              <a:t>good software design will have high cohesion.</a:t>
            </a:r>
          </a:p>
        </p:txBody>
      </p:sp>
    </p:spTree>
    <p:extLst>
      <p:ext uri="{BB962C8B-B14F-4D97-AF65-F5344CB8AC3E}">
        <p14:creationId xmlns:p14="http://schemas.microsoft.com/office/powerpoint/2010/main" val="3983332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Coupling vs Cohesion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32722011"/>
              </p:ext>
            </p:extLst>
          </p:nvPr>
        </p:nvGraphicFramePr>
        <p:xfrm>
          <a:off x="29117" y="929714"/>
          <a:ext cx="9087940" cy="5242485"/>
        </p:xfrm>
        <a:graphic>
          <a:graphicData uri="http://schemas.openxmlformats.org/drawingml/2006/table">
            <a:tbl>
              <a:tblPr>
                <a:tableStyleId>{8799B23B-EC83-4686-B30A-512413B5E67A}</a:tableStyleId>
              </a:tblPr>
              <a:tblGrid>
                <a:gridCol w="4543970">
                  <a:extLst>
                    <a:ext uri="{9D8B030D-6E8A-4147-A177-3AD203B41FA5}">
                      <a16:colId xmlns:a16="http://schemas.microsoft.com/office/drawing/2014/main" val="3592529655"/>
                    </a:ext>
                  </a:extLst>
                </a:gridCol>
                <a:gridCol w="4543970">
                  <a:extLst>
                    <a:ext uri="{9D8B030D-6E8A-4147-A177-3AD203B41FA5}">
                      <a16:colId xmlns:a16="http://schemas.microsoft.com/office/drawing/2014/main" val="3593695136"/>
                    </a:ext>
                  </a:extLst>
                </a:gridCol>
              </a:tblGrid>
              <a:tr h="515496">
                <a:tc>
                  <a:txBody>
                    <a:bodyPr/>
                    <a:lstStyle/>
                    <a:p>
                      <a:pPr algn="ctr" fontAlgn="t"/>
                      <a:r>
                        <a:rPr lang="en-US" sz="1800" b="1" dirty="0">
                          <a:effectLst/>
                        </a:rPr>
                        <a:t>Coupling</a:t>
                      </a:r>
                      <a:endParaRPr lang="en-US" sz="1800" b="1" dirty="0">
                        <a:solidFill>
                          <a:srgbClr val="000000"/>
                        </a:solidFill>
                        <a:effectLst/>
                        <a:latin typeface="times new roman" panose="02020603050405020304" pitchFamily="18" charset="0"/>
                      </a:endParaRPr>
                    </a:p>
                  </a:txBody>
                  <a:tcPr marL="113512" marR="113512" marT="113512" marB="113512"/>
                </a:tc>
                <a:tc>
                  <a:txBody>
                    <a:bodyPr/>
                    <a:lstStyle/>
                    <a:p>
                      <a:pPr algn="ctr" fontAlgn="t"/>
                      <a:r>
                        <a:rPr lang="en-US" sz="1800" b="1" dirty="0">
                          <a:effectLst/>
                        </a:rPr>
                        <a:t>Cohesion</a:t>
                      </a:r>
                      <a:endParaRPr lang="en-US" sz="1800" b="1" dirty="0">
                        <a:solidFill>
                          <a:srgbClr val="000000"/>
                        </a:solidFill>
                        <a:effectLst/>
                        <a:latin typeface="times new roman" panose="02020603050405020304" pitchFamily="18" charset="0"/>
                      </a:endParaRPr>
                    </a:p>
                  </a:txBody>
                  <a:tcPr marL="113512" marR="113512" marT="113512" marB="113512"/>
                </a:tc>
                <a:extLst>
                  <a:ext uri="{0D108BD9-81ED-4DB2-BD59-A6C34878D82A}">
                    <a16:rowId xmlns:a16="http://schemas.microsoft.com/office/drawing/2014/main" val="3338724583"/>
                  </a:ext>
                </a:extLst>
              </a:tr>
              <a:tr h="719747">
                <a:tc>
                  <a:txBody>
                    <a:bodyPr/>
                    <a:lstStyle/>
                    <a:p>
                      <a:pPr algn="l" fontAlgn="t"/>
                      <a:r>
                        <a:rPr lang="en-US" sz="1800" dirty="0">
                          <a:effectLst/>
                        </a:rPr>
                        <a:t>Coupling is also called Inter-Module Binding.</a:t>
                      </a:r>
                      <a:endParaRPr lang="en-US" sz="1800" dirty="0">
                        <a:solidFill>
                          <a:srgbClr val="000000"/>
                        </a:solidFill>
                        <a:effectLst/>
                        <a:latin typeface="verdana" panose="020B0604030504040204" pitchFamily="34" charset="0"/>
                      </a:endParaRPr>
                    </a:p>
                  </a:txBody>
                  <a:tcPr marL="75674" marR="75674" marT="75674" marB="75674"/>
                </a:tc>
                <a:tc>
                  <a:txBody>
                    <a:bodyPr/>
                    <a:lstStyle/>
                    <a:p>
                      <a:pPr algn="l" fontAlgn="t"/>
                      <a:r>
                        <a:rPr lang="en-US" sz="1800">
                          <a:effectLst/>
                        </a:rPr>
                        <a:t>Cohesion is also called Intra-Module Binding.</a:t>
                      </a:r>
                      <a:endParaRPr lang="en-US" sz="18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516230411"/>
                  </a:ext>
                </a:extLst>
              </a:tr>
              <a:tr h="719747">
                <a:tc>
                  <a:txBody>
                    <a:bodyPr/>
                    <a:lstStyle/>
                    <a:p>
                      <a:pPr algn="l" fontAlgn="t"/>
                      <a:r>
                        <a:rPr lang="en-US" sz="1800" dirty="0">
                          <a:effectLst/>
                        </a:rPr>
                        <a:t>Coupling shows the </a:t>
                      </a:r>
                      <a:r>
                        <a:rPr lang="en-US" sz="1800" dirty="0">
                          <a:solidFill>
                            <a:schemeClr val="accent6">
                              <a:lumMod val="75000"/>
                            </a:schemeClr>
                          </a:solidFill>
                          <a:effectLst/>
                        </a:rPr>
                        <a:t>relationships between modules.</a:t>
                      </a:r>
                      <a:endParaRPr lang="en-US" sz="1800" dirty="0">
                        <a:solidFill>
                          <a:schemeClr val="accent6">
                            <a:lumMod val="75000"/>
                          </a:schemeClr>
                        </a:solidFill>
                        <a:effectLst/>
                        <a:latin typeface="verdana" panose="020B0604030504040204" pitchFamily="34" charset="0"/>
                      </a:endParaRPr>
                    </a:p>
                  </a:txBody>
                  <a:tcPr marL="75674" marR="75674" marT="75674" marB="75674"/>
                </a:tc>
                <a:tc>
                  <a:txBody>
                    <a:bodyPr/>
                    <a:lstStyle/>
                    <a:p>
                      <a:pPr algn="l" fontAlgn="t"/>
                      <a:r>
                        <a:rPr lang="en-US" sz="1800" dirty="0">
                          <a:effectLst/>
                        </a:rPr>
                        <a:t>Cohesion shows the </a:t>
                      </a:r>
                      <a:r>
                        <a:rPr lang="en-US" sz="1800" dirty="0">
                          <a:solidFill>
                            <a:schemeClr val="accent6">
                              <a:lumMod val="75000"/>
                            </a:schemeClr>
                          </a:solidFill>
                          <a:effectLst/>
                        </a:rPr>
                        <a:t>relationship within the module.</a:t>
                      </a:r>
                      <a:endParaRPr lang="en-US" sz="1800" dirty="0">
                        <a:solidFill>
                          <a:schemeClr val="accent6">
                            <a:lumMod val="75000"/>
                          </a:schemeClr>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98229930"/>
                  </a:ext>
                </a:extLst>
              </a:tr>
              <a:tr h="1001811">
                <a:tc>
                  <a:txBody>
                    <a:bodyPr/>
                    <a:lstStyle/>
                    <a:p>
                      <a:pPr algn="l" fontAlgn="t"/>
                      <a:r>
                        <a:rPr lang="en-US" sz="1800">
                          <a:effectLst/>
                        </a:rPr>
                        <a:t>Coupling shows the relative independence between the modules.</a:t>
                      </a:r>
                      <a:endParaRPr lang="en-US" sz="1800">
                        <a:solidFill>
                          <a:srgbClr val="000000"/>
                        </a:solidFill>
                        <a:effectLst/>
                        <a:latin typeface="verdana" panose="020B0604030504040204" pitchFamily="34" charset="0"/>
                      </a:endParaRPr>
                    </a:p>
                  </a:txBody>
                  <a:tcPr marL="75674" marR="75674" marT="75674" marB="75674"/>
                </a:tc>
                <a:tc>
                  <a:txBody>
                    <a:bodyPr/>
                    <a:lstStyle/>
                    <a:p>
                      <a:pPr algn="l" fontAlgn="t"/>
                      <a:r>
                        <a:rPr lang="en-US" sz="1800" dirty="0">
                          <a:effectLst/>
                        </a:rPr>
                        <a:t>Cohesion shows the module's relative </a:t>
                      </a:r>
                      <a:r>
                        <a:rPr lang="en-US" sz="1800" dirty="0">
                          <a:solidFill>
                            <a:schemeClr val="accent6">
                              <a:lumMod val="75000"/>
                            </a:schemeClr>
                          </a:solidFill>
                          <a:effectLst/>
                        </a:rPr>
                        <a:t>functional strength.</a:t>
                      </a:r>
                      <a:endParaRPr lang="en-US" sz="1800" dirty="0">
                        <a:solidFill>
                          <a:schemeClr val="accent6">
                            <a:lumMod val="75000"/>
                          </a:schemeClr>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177569468"/>
                  </a:ext>
                </a:extLst>
              </a:tr>
              <a:tr h="1565937">
                <a:tc>
                  <a:txBody>
                    <a:bodyPr/>
                    <a:lstStyle/>
                    <a:p>
                      <a:pPr algn="l" fontAlgn="t"/>
                      <a:r>
                        <a:rPr lang="en-US" sz="1800">
                          <a:effectLst/>
                        </a:rPr>
                        <a:t>While creating, you should aim for low coupling, i.e., dependency among modules should be less.</a:t>
                      </a:r>
                      <a:endParaRPr lang="en-US" sz="1800">
                        <a:solidFill>
                          <a:srgbClr val="000000"/>
                        </a:solidFill>
                        <a:effectLst/>
                        <a:latin typeface="verdana" panose="020B0604030504040204" pitchFamily="34" charset="0"/>
                      </a:endParaRPr>
                    </a:p>
                  </a:txBody>
                  <a:tcPr marL="75674" marR="75674" marT="75674" marB="75674"/>
                </a:tc>
                <a:tc>
                  <a:txBody>
                    <a:bodyPr/>
                    <a:lstStyle/>
                    <a:p>
                      <a:pPr algn="l" fontAlgn="t"/>
                      <a:r>
                        <a:rPr lang="en-US" sz="1800">
                          <a:effectLst/>
                        </a:rPr>
                        <a:t>While creating you should aim for high cohesion, i.e., a cohesive component/ module focuses on a single function (i.e., single-mindedness) with little interaction with other modules of the system.</a:t>
                      </a:r>
                      <a:endParaRPr lang="en-US" sz="18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425295772"/>
                  </a:ext>
                </a:extLst>
              </a:tr>
              <a:tr h="719747">
                <a:tc>
                  <a:txBody>
                    <a:bodyPr/>
                    <a:lstStyle/>
                    <a:p>
                      <a:pPr algn="l" fontAlgn="t"/>
                      <a:r>
                        <a:rPr lang="en-US" sz="1800">
                          <a:effectLst/>
                        </a:rPr>
                        <a:t>In coupling, modules are linked to the other modules.</a:t>
                      </a:r>
                      <a:endParaRPr lang="en-US" sz="1800">
                        <a:solidFill>
                          <a:srgbClr val="000000"/>
                        </a:solidFill>
                        <a:effectLst/>
                        <a:latin typeface="verdana" panose="020B0604030504040204" pitchFamily="34" charset="0"/>
                      </a:endParaRPr>
                    </a:p>
                  </a:txBody>
                  <a:tcPr marL="75674" marR="75674" marT="75674" marB="75674"/>
                </a:tc>
                <a:tc>
                  <a:txBody>
                    <a:bodyPr/>
                    <a:lstStyle/>
                    <a:p>
                      <a:pPr algn="l" fontAlgn="t"/>
                      <a:r>
                        <a:rPr lang="en-US" sz="1800" dirty="0">
                          <a:effectLst/>
                        </a:rPr>
                        <a:t>In cohesion, the module focuses on a single thing.</a:t>
                      </a:r>
                      <a:endParaRPr lang="en-US" sz="1800" dirty="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485855714"/>
                  </a:ext>
                </a:extLst>
              </a:tr>
            </a:tbl>
          </a:graphicData>
        </a:graphic>
      </p:graphicFrame>
    </p:spTree>
    <p:extLst>
      <p:ext uri="{BB962C8B-B14F-4D97-AF65-F5344CB8AC3E}">
        <p14:creationId xmlns:p14="http://schemas.microsoft.com/office/powerpoint/2010/main" val="373679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Design Pattern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54058" y="762000"/>
            <a:ext cx="8382000" cy="5170646"/>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GB" sz="2000" dirty="0"/>
              <a:t>A design pattern provides a general reusable solution for the common problems occurs in software design</a:t>
            </a:r>
            <a:r>
              <a:rPr lang="en-GB" sz="2000" dirty="0" smtClean="0"/>
              <a:t>.</a:t>
            </a:r>
          </a:p>
          <a:p>
            <a:pPr marL="342900" indent="-342900" algn="just">
              <a:lnSpc>
                <a:spcPct val="150000"/>
              </a:lnSpc>
              <a:buFont typeface="Wingdings" panose="05000000000000000000" pitchFamily="2" charset="2"/>
              <a:buChar char="v"/>
            </a:pPr>
            <a:r>
              <a:rPr lang="en-GB" sz="2000" dirty="0" smtClean="0"/>
              <a:t>The </a:t>
            </a:r>
            <a:r>
              <a:rPr lang="en-GB" sz="2000" dirty="0"/>
              <a:t>patterns typically </a:t>
            </a:r>
            <a:r>
              <a:rPr lang="en-GB" sz="2000" dirty="0">
                <a:solidFill>
                  <a:srgbClr val="FF0000"/>
                </a:solidFill>
              </a:rPr>
              <a:t>show relationships and interactions between classes or objects. </a:t>
            </a:r>
            <a:endParaRPr lang="en-GB" sz="2000" dirty="0" smtClean="0">
              <a:solidFill>
                <a:srgbClr val="FF0000"/>
              </a:solidFill>
            </a:endParaRPr>
          </a:p>
          <a:p>
            <a:pPr marL="342900" indent="-342900" algn="just">
              <a:lnSpc>
                <a:spcPct val="150000"/>
              </a:lnSpc>
              <a:buFont typeface="Wingdings" panose="05000000000000000000" pitchFamily="2" charset="2"/>
              <a:buChar char="v"/>
            </a:pPr>
            <a:r>
              <a:rPr lang="en-GB" sz="2000" dirty="0" smtClean="0"/>
              <a:t>The </a:t>
            </a:r>
            <a:r>
              <a:rPr lang="en-GB" sz="2000" dirty="0"/>
              <a:t>idea is to speed up the development process by providing well tested, proven development/design paradigm. </a:t>
            </a:r>
            <a:r>
              <a:rPr lang="en-GB" sz="2000" dirty="0" smtClean="0"/>
              <a:t>Design </a:t>
            </a:r>
            <a:r>
              <a:rPr lang="en-GB" sz="2000" dirty="0"/>
              <a:t>patterns are programming language independent strategies for solving a common problem. </a:t>
            </a:r>
            <a:endParaRPr lang="en-GB" sz="2000" dirty="0" smtClean="0"/>
          </a:p>
          <a:p>
            <a:pPr marL="342900" indent="-342900" algn="just">
              <a:lnSpc>
                <a:spcPct val="150000"/>
              </a:lnSpc>
              <a:buFont typeface="Wingdings" panose="05000000000000000000" pitchFamily="2" charset="2"/>
              <a:buChar char="v"/>
            </a:pPr>
            <a:endParaRPr lang="en-GB" sz="2000" dirty="0" smtClean="0"/>
          </a:p>
          <a:p>
            <a:pPr marL="342900" indent="-342900" algn="just">
              <a:lnSpc>
                <a:spcPct val="150000"/>
              </a:lnSpc>
              <a:buFont typeface="Wingdings" panose="05000000000000000000" pitchFamily="2" charset="2"/>
              <a:buChar char="v"/>
            </a:pPr>
            <a:r>
              <a:rPr lang="en-GB" sz="2000" dirty="0" smtClean="0"/>
              <a:t>That </a:t>
            </a:r>
            <a:r>
              <a:rPr lang="en-GB" sz="2000" dirty="0"/>
              <a:t>means a design pattern represents an idea, not a particular implementation. </a:t>
            </a:r>
            <a:r>
              <a:rPr lang="en-GB" sz="2000" dirty="0" smtClean="0"/>
              <a:t>By </a:t>
            </a:r>
            <a:r>
              <a:rPr lang="en-GB" sz="2000" dirty="0"/>
              <a:t>using the design patterns you can make your code more flexible, reusable and maintainable.</a:t>
            </a:r>
          </a:p>
        </p:txBody>
      </p:sp>
    </p:spTree>
    <p:extLst>
      <p:ext uri="{BB962C8B-B14F-4D97-AF65-F5344CB8AC3E}">
        <p14:creationId xmlns:p14="http://schemas.microsoft.com/office/powerpoint/2010/main" val="386246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Design Pattern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54058" y="762000"/>
            <a:ext cx="8382000" cy="878574"/>
          </a:xfrm>
          <a:prstGeom prst="rect">
            <a:avLst/>
          </a:prstGeom>
        </p:spPr>
        <p:txBody>
          <a:bodyPr wrap="square">
            <a:spAutoFit/>
          </a:bodyPr>
          <a:lstStyle/>
          <a:p>
            <a:pPr marL="342900" indent="-342900">
              <a:lnSpc>
                <a:spcPct val="150000"/>
              </a:lnSpc>
              <a:buFont typeface="Wingdings" panose="05000000000000000000" pitchFamily="2" charset="2"/>
              <a:buChar char="v"/>
            </a:pPr>
            <a:r>
              <a:rPr lang="en-GB" b="1" dirty="0"/>
              <a:t>Types of Design Patterns</a:t>
            </a:r>
            <a:r>
              <a:rPr lang="en-GB" sz="2000" dirty="0"/>
              <a:t/>
            </a:r>
            <a:br>
              <a:rPr lang="en-GB" sz="2000" dirty="0"/>
            </a:br>
            <a:r>
              <a:rPr lang="en-GB" dirty="0"/>
              <a:t>There are mainly three types of design patterns:</a:t>
            </a:r>
            <a:endParaRPr lang="en-GB" sz="2000" dirty="0"/>
          </a:p>
        </p:txBody>
      </p:sp>
      <p:sp>
        <p:nvSpPr>
          <p:cNvPr id="5" name="Rectangle 4"/>
          <p:cNvSpPr/>
          <p:nvPr/>
        </p:nvSpPr>
        <p:spPr>
          <a:xfrm>
            <a:off x="328658" y="1951375"/>
            <a:ext cx="4572000" cy="1754326"/>
          </a:xfrm>
          <a:prstGeom prst="rect">
            <a:avLst/>
          </a:prstGeom>
        </p:spPr>
        <p:txBody>
          <a:bodyPr>
            <a:spAutoFit/>
          </a:bodyPr>
          <a:lstStyle/>
          <a:p>
            <a:r>
              <a:rPr lang="en-GB" dirty="0">
                <a:solidFill>
                  <a:srgbClr val="610B38"/>
                </a:solidFill>
                <a:latin typeface="erdana"/>
              </a:rPr>
              <a:t>1.Creational Design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Factory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Abstract Factory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Singleton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Prototype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Builder Pattern.</a:t>
            </a:r>
            <a:endParaRPr lang="en-GB" b="0" i="0" dirty="0">
              <a:solidFill>
                <a:srgbClr val="000000"/>
              </a:solidFill>
              <a:effectLst/>
              <a:latin typeface="verdana" panose="020B0604030504040204" pitchFamily="34" charset="0"/>
            </a:endParaRPr>
          </a:p>
        </p:txBody>
      </p:sp>
      <p:sp>
        <p:nvSpPr>
          <p:cNvPr id="6" name="Rectangle 5"/>
          <p:cNvSpPr/>
          <p:nvPr/>
        </p:nvSpPr>
        <p:spPr>
          <a:xfrm>
            <a:off x="354058" y="3948916"/>
            <a:ext cx="4572000" cy="2308324"/>
          </a:xfrm>
          <a:prstGeom prst="rect">
            <a:avLst/>
          </a:prstGeom>
        </p:spPr>
        <p:txBody>
          <a:bodyPr>
            <a:spAutoFit/>
          </a:bodyPr>
          <a:lstStyle/>
          <a:p>
            <a:r>
              <a:rPr lang="en-GB" dirty="0">
                <a:solidFill>
                  <a:srgbClr val="610B38"/>
                </a:solidFill>
                <a:latin typeface="erdana"/>
              </a:rPr>
              <a:t>2. Structural Design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Adapter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Bridge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Composite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Decorator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Facade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Flyweight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Proxy Pattern</a:t>
            </a:r>
            <a:endParaRPr lang="en-GB" b="0" i="0" dirty="0">
              <a:solidFill>
                <a:srgbClr val="000000"/>
              </a:solidFill>
              <a:effectLst/>
              <a:latin typeface="verdana" panose="020B0604030504040204" pitchFamily="34" charset="0"/>
            </a:endParaRPr>
          </a:p>
        </p:txBody>
      </p:sp>
      <p:sp>
        <p:nvSpPr>
          <p:cNvPr id="9" name="Rectangle 8"/>
          <p:cNvSpPr/>
          <p:nvPr/>
        </p:nvSpPr>
        <p:spPr>
          <a:xfrm>
            <a:off x="4419600" y="1946950"/>
            <a:ext cx="4572000" cy="3416320"/>
          </a:xfrm>
          <a:prstGeom prst="rect">
            <a:avLst/>
          </a:prstGeom>
        </p:spPr>
        <p:txBody>
          <a:bodyPr wrap="square">
            <a:spAutoFit/>
          </a:bodyPr>
          <a:lstStyle/>
          <a:p>
            <a:r>
              <a:rPr lang="en-GB" dirty="0">
                <a:solidFill>
                  <a:srgbClr val="610B38"/>
                </a:solidFill>
                <a:latin typeface="erdana"/>
              </a:rPr>
              <a:t>3. </a:t>
            </a:r>
            <a:r>
              <a:rPr lang="en-GB" dirty="0" smtClean="0">
                <a:solidFill>
                  <a:srgbClr val="610B38"/>
                </a:solidFill>
                <a:latin typeface="erdana"/>
              </a:rPr>
              <a:t>Behavioural </a:t>
            </a:r>
            <a:r>
              <a:rPr lang="en-GB" dirty="0">
                <a:solidFill>
                  <a:srgbClr val="610B38"/>
                </a:solidFill>
                <a:latin typeface="erdana"/>
              </a:rPr>
              <a:t>Design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Chain Of Responsibility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Command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Interpreter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Iterator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Mediator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Memento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Observer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State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Strategy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Template Pattern</a:t>
            </a:r>
          </a:p>
          <a:p>
            <a:pPr marL="742950" lvl="1" indent="-285750">
              <a:buFont typeface="Arial" panose="020B0604020202020204" pitchFamily="34" charset="0"/>
              <a:buChar char="•"/>
            </a:pPr>
            <a:r>
              <a:rPr lang="en-GB" dirty="0">
                <a:solidFill>
                  <a:srgbClr val="000000"/>
                </a:solidFill>
                <a:latin typeface="verdana" panose="020B0604030504040204" pitchFamily="34" charset="0"/>
              </a:rPr>
              <a:t>Visitor Pattern</a:t>
            </a:r>
            <a:endParaRPr lang="en-GB"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5955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Design Pattern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700" y="708643"/>
            <a:ext cx="9525000" cy="369332"/>
          </a:xfrm>
          <a:prstGeom prst="rect">
            <a:avLst/>
          </a:prstGeom>
        </p:spPr>
        <p:txBody>
          <a:bodyPr wrap="square">
            <a:spAutoFit/>
          </a:bodyPr>
          <a:lstStyle/>
          <a:p>
            <a:r>
              <a:rPr lang="en-GB" b="1" dirty="0">
                <a:solidFill>
                  <a:srgbClr val="FF0000"/>
                </a:solidFill>
                <a:latin typeface="sofia-pro"/>
              </a:rPr>
              <a:t>Difference Between Architectural Style, Architectural </a:t>
            </a:r>
            <a:r>
              <a:rPr lang="en-GB" b="1" dirty="0" smtClean="0">
                <a:solidFill>
                  <a:srgbClr val="FF0000"/>
                </a:solidFill>
                <a:latin typeface="sofia-pro"/>
              </a:rPr>
              <a:t>Patterns</a:t>
            </a:r>
            <a:endParaRPr lang="en-GB" dirty="0">
              <a:solidFill>
                <a:srgbClr val="FF0000"/>
              </a:solidFill>
            </a:endParaRPr>
          </a:p>
        </p:txBody>
      </p:sp>
      <p:sp>
        <p:nvSpPr>
          <p:cNvPr id="6" name="Rectangle 5"/>
          <p:cNvSpPr/>
          <p:nvPr/>
        </p:nvSpPr>
        <p:spPr>
          <a:xfrm>
            <a:off x="75429" y="1600200"/>
            <a:ext cx="8939258" cy="3724096"/>
          </a:xfrm>
          <a:prstGeom prst="rect">
            <a:avLst/>
          </a:prstGeom>
        </p:spPr>
        <p:txBody>
          <a:bodyPr wrap="square">
            <a:spAutoFit/>
          </a:bodyPr>
          <a:lstStyle/>
          <a:p>
            <a:pPr fontAlgn="base"/>
            <a:r>
              <a:rPr lang="en-GB" sz="2000" b="1" dirty="0"/>
              <a:t>Architectural Style</a:t>
            </a:r>
          </a:p>
          <a:p>
            <a:pPr fontAlgn="base"/>
            <a:r>
              <a:rPr lang="en-GB" sz="2000" dirty="0"/>
              <a:t>The architectural style shows how do we organize our code, or how the system will look like from 10000 feet helicopter view to show the highest level of abstraction of our system design. Furthermore, when building the architectural style of our system we focus on </a:t>
            </a:r>
            <a:r>
              <a:rPr lang="en-GB" sz="2000" b="1" dirty="0"/>
              <a:t>layers</a:t>
            </a:r>
            <a:r>
              <a:rPr lang="en-GB" sz="2000" dirty="0"/>
              <a:t> and </a:t>
            </a:r>
            <a:r>
              <a:rPr lang="en-GB" sz="2000" b="1" dirty="0"/>
              <a:t>modules </a:t>
            </a:r>
            <a:r>
              <a:rPr lang="en-GB" sz="2000" dirty="0"/>
              <a:t>and how they are communicating with each other</a:t>
            </a:r>
            <a:r>
              <a:rPr lang="en-GB" sz="2000" dirty="0" smtClean="0"/>
              <a:t>.</a:t>
            </a:r>
          </a:p>
          <a:p>
            <a:pPr fontAlgn="base"/>
            <a:endParaRPr lang="en-GB" sz="2000" dirty="0" smtClean="0"/>
          </a:p>
          <a:p>
            <a:pPr fontAlgn="base"/>
            <a:r>
              <a:rPr lang="en-GB" sz="2000" b="1" dirty="0"/>
              <a:t>Architectural Patterns</a:t>
            </a:r>
          </a:p>
          <a:p>
            <a:pPr fontAlgn="base"/>
            <a:r>
              <a:rPr lang="en-GB" sz="2000" dirty="0"/>
              <a:t>The architectural pattern shows how a solution can be used to solve a reoccurring problem. In another word, it reflects how a code or components </a:t>
            </a:r>
            <a:r>
              <a:rPr lang="en-GB" sz="2000" b="1" dirty="0"/>
              <a:t>interact</a:t>
            </a:r>
            <a:r>
              <a:rPr lang="en-GB" sz="2000" dirty="0"/>
              <a:t> with each </a:t>
            </a:r>
            <a:r>
              <a:rPr lang="en-GB" sz="2000" dirty="0" smtClean="0"/>
              <a:t>other</a:t>
            </a:r>
          </a:p>
          <a:p>
            <a:pPr fontAlgn="base"/>
            <a:endParaRPr lang="en-GB" b="1" dirty="0">
              <a:solidFill>
                <a:srgbClr val="40424E"/>
              </a:solidFill>
            </a:endParaRPr>
          </a:p>
          <a:p>
            <a:pPr fontAlgn="base"/>
            <a:endParaRPr lang="en-GB" b="0" i="0" dirty="0">
              <a:solidFill>
                <a:srgbClr val="40424E"/>
              </a:solidFill>
              <a:effectLst/>
            </a:endParaRPr>
          </a:p>
        </p:txBody>
      </p:sp>
    </p:spTree>
    <p:extLst>
      <p:ext uri="{BB962C8B-B14F-4D97-AF65-F5344CB8AC3E}">
        <p14:creationId xmlns:p14="http://schemas.microsoft.com/office/powerpoint/2010/main" val="3249501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2348738" y="2640716"/>
            <a:ext cx="4529123"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Architectural Design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19</a:t>
            </a:fld>
            <a:endParaRPr lang="en-US" dirty="0"/>
          </a:p>
        </p:txBody>
      </p:sp>
    </p:spTree>
    <p:extLst>
      <p:ext uri="{BB962C8B-B14F-4D97-AF65-F5344CB8AC3E}">
        <p14:creationId xmlns:p14="http://schemas.microsoft.com/office/powerpoint/2010/main" val="3727640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90600" y="838053"/>
            <a:ext cx="7620000" cy="5940088"/>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Software </a:t>
            </a:r>
            <a:r>
              <a:rPr lang="en-US" sz="2000" b="1" dirty="0" smtClean="0">
                <a:solidFill>
                  <a:prstClr val="black"/>
                </a:solidFill>
                <a:ea typeface="ＭＳ Ｐゴシック" charset="-128"/>
                <a:cs typeface="Arial"/>
              </a:rPr>
              <a:t>design</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 Design </a:t>
            </a:r>
            <a:r>
              <a:rPr lang="en-US" sz="2000" b="1" dirty="0" smtClean="0">
                <a:solidFill>
                  <a:prstClr val="black"/>
                </a:solidFill>
                <a:ea typeface="ＭＳ Ｐゴシック" charset="-128"/>
                <a:cs typeface="Arial"/>
              </a:rPr>
              <a:t>Principles</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Strategy of </a:t>
            </a:r>
            <a:r>
              <a:rPr lang="en-US" sz="2000" b="1" dirty="0" smtClean="0">
                <a:solidFill>
                  <a:prstClr val="black"/>
                </a:solidFill>
                <a:ea typeface="ＭＳ Ｐゴシック" charset="-128"/>
                <a:cs typeface="Arial"/>
              </a:rPr>
              <a:t>Design</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Coupling and </a:t>
            </a:r>
            <a:r>
              <a:rPr lang="en-US" sz="2000" b="1" dirty="0" smtClean="0">
                <a:solidFill>
                  <a:prstClr val="black"/>
                </a:solidFill>
                <a:ea typeface="ＭＳ Ｐゴシック" charset="-128"/>
                <a:cs typeface="Arial"/>
              </a:rPr>
              <a:t>Cohesion</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Architectural </a:t>
            </a:r>
            <a:r>
              <a:rPr lang="en-US" sz="2000" b="1" dirty="0" smtClean="0">
                <a:solidFill>
                  <a:prstClr val="black"/>
                </a:solidFill>
                <a:ea typeface="ＭＳ Ｐゴシック" charset="-128"/>
                <a:cs typeface="Arial"/>
              </a:rPr>
              <a:t>Design</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Abstract machine (layered) </a:t>
            </a:r>
            <a:r>
              <a:rPr lang="en-US" sz="2000" b="1" dirty="0" smtClean="0">
                <a:solidFill>
                  <a:prstClr val="black"/>
                </a:solidFill>
                <a:ea typeface="ＭＳ Ｐゴシック" charset="-128"/>
                <a:cs typeface="Arial"/>
              </a:rPr>
              <a:t>Design</a:t>
            </a:r>
          </a:p>
          <a:p>
            <a:pPr marL="342900" lvl="0" indent="-342900" defTabSz="457200" fontAlgn="base">
              <a:spcBef>
                <a:spcPts val="600"/>
              </a:spcBef>
              <a:spcAft>
                <a:spcPts val="600"/>
              </a:spcAft>
              <a:buFont typeface="Wingdings" charset="2"/>
              <a:buChar char="²"/>
            </a:pPr>
            <a:r>
              <a:rPr lang="en-US" sz="2000" b="1" dirty="0" smtClean="0">
                <a:solidFill>
                  <a:prstClr val="black"/>
                </a:solidFill>
                <a:ea typeface="ＭＳ Ｐゴシック" charset="-128"/>
                <a:cs typeface="Arial"/>
              </a:rPr>
              <a:t>Distributed </a:t>
            </a:r>
            <a:r>
              <a:rPr lang="en-US" sz="2000" b="1" dirty="0">
                <a:solidFill>
                  <a:prstClr val="black"/>
                </a:solidFill>
                <a:ea typeface="ＭＳ Ｐゴシック" charset="-128"/>
                <a:cs typeface="Arial"/>
              </a:rPr>
              <a:t>Systems </a:t>
            </a:r>
            <a:r>
              <a:rPr lang="en-US" sz="2000" b="1" dirty="0" smtClean="0">
                <a:solidFill>
                  <a:prstClr val="black"/>
                </a:solidFill>
                <a:ea typeface="ＭＳ Ｐゴシック" charset="-128"/>
                <a:cs typeface="Arial"/>
              </a:rPr>
              <a:t>Architectures</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Client-Server </a:t>
            </a:r>
            <a:r>
              <a:rPr lang="en-US" sz="2000" b="1" dirty="0" smtClean="0">
                <a:solidFill>
                  <a:prstClr val="black"/>
                </a:solidFill>
                <a:ea typeface="ＭＳ Ｐゴシック" charset="-128"/>
                <a:cs typeface="Arial"/>
              </a:rPr>
              <a:t>Architecture</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Broker Architectural </a:t>
            </a:r>
            <a:r>
              <a:rPr lang="en-US" sz="2000" b="1" dirty="0" smtClean="0">
                <a:solidFill>
                  <a:prstClr val="black"/>
                </a:solidFill>
                <a:ea typeface="ＭＳ Ｐゴシック" charset="-128"/>
                <a:cs typeface="Arial"/>
              </a:rPr>
              <a:t>Style : CORBA</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Service-Oriented Architecture (SOA</a:t>
            </a:r>
            <a:r>
              <a:rPr lang="en-US" sz="2000" b="1" dirty="0" smtClean="0">
                <a:solidFill>
                  <a:prstClr val="black"/>
                </a:solidFill>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US" sz="2000" b="1" dirty="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Architectural Design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922437"/>
            <a:ext cx="8610600" cy="3939540"/>
          </a:xfrm>
          <a:prstGeom prst="rect">
            <a:avLst/>
          </a:prstGeom>
        </p:spPr>
        <p:txBody>
          <a:bodyPr wrap="square">
            <a:spAutoFit/>
          </a:bodyPr>
          <a:lstStyle/>
          <a:p>
            <a:pPr marL="285750" indent="-285750">
              <a:buFont typeface="Wingdings" panose="05000000000000000000" pitchFamily="2" charset="2"/>
              <a:buChar char="§"/>
            </a:pPr>
            <a:r>
              <a:rPr lang="en-GB" altLang="zh-TW" sz="2400" dirty="0">
                <a:solidFill>
                  <a:srgbClr val="FF3300"/>
                </a:solidFill>
              </a:rPr>
              <a:t>Architectural design </a:t>
            </a:r>
            <a:r>
              <a:rPr lang="en-GB" altLang="zh-TW" sz="2400" dirty="0"/>
              <a:t>is a process for identifying the sub-systems making up a system and the framework for sub-system control and communication</a:t>
            </a:r>
            <a:r>
              <a:rPr lang="en-GB" altLang="zh-TW" sz="2400" dirty="0" smtClean="0"/>
              <a:t>.</a:t>
            </a:r>
          </a:p>
          <a:p>
            <a:pPr marL="285750" indent="-285750">
              <a:lnSpc>
                <a:spcPct val="200000"/>
              </a:lnSpc>
              <a:buFont typeface="Wingdings" panose="05000000000000000000" pitchFamily="2" charset="2"/>
              <a:buChar char="§"/>
            </a:pPr>
            <a:r>
              <a:rPr lang="en-GB" altLang="zh-TW" sz="2000" dirty="0" smtClean="0"/>
              <a:t>The </a:t>
            </a:r>
            <a:r>
              <a:rPr lang="en-GB" altLang="zh-TW" sz="2000" dirty="0"/>
              <a:t>output of this design process is a description of the </a:t>
            </a:r>
            <a:r>
              <a:rPr lang="en-GB" altLang="zh-TW" sz="2000" b="1" dirty="0"/>
              <a:t>software </a:t>
            </a:r>
            <a:r>
              <a:rPr lang="en-GB" altLang="zh-TW" sz="2000" b="1" dirty="0" smtClean="0"/>
              <a:t>architecture</a:t>
            </a:r>
            <a:r>
              <a:rPr lang="en-GB" altLang="zh-TW" sz="2000" dirty="0" smtClean="0"/>
              <a:t>.</a:t>
            </a:r>
          </a:p>
          <a:p>
            <a:pPr marL="285750" indent="-285750">
              <a:lnSpc>
                <a:spcPct val="200000"/>
              </a:lnSpc>
              <a:buFont typeface="Wingdings" panose="05000000000000000000" pitchFamily="2" charset="2"/>
              <a:buChar char="§"/>
            </a:pPr>
            <a:r>
              <a:rPr lang="en-GB" altLang="zh-TW" sz="2000" dirty="0" smtClean="0"/>
              <a:t>It </a:t>
            </a:r>
            <a:r>
              <a:rPr lang="en-GB" altLang="zh-TW" sz="2000" dirty="0"/>
              <a:t>represents the link between specification and design </a:t>
            </a:r>
            <a:r>
              <a:rPr lang="en-GB" altLang="zh-TW" sz="2000" dirty="0" smtClean="0"/>
              <a:t>processes</a:t>
            </a:r>
          </a:p>
          <a:p>
            <a:pPr marL="285750" indent="-285750">
              <a:lnSpc>
                <a:spcPct val="200000"/>
              </a:lnSpc>
              <a:buFont typeface="Wingdings" panose="05000000000000000000" pitchFamily="2" charset="2"/>
              <a:buChar char="§"/>
            </a:pPr>
            <a:r>
              <a:rPr lang="en-GB" altLang="zh-TW" sz="2000" dirty="0" smtClean="0"/>
              <a:t>Often </a:t>
            </a:r>
            <a:r>
              <a:rPr lang="en-GB" altLang="zh-TW" sz="2000" dirty="0"/>
              <a:t>carried out in </a:t>
            </a:r>
            <a:r>
              <a:rPr lang="en-GB" altLang="zh-TW" sz="2000" dirty="0">
                <a:solidFill>
                  <a:srgbClr val="FF3300"/>
                </a:solidFill>
              </a:rPr>
              <a:t>parallel</a:t>
            </a:r>
            <a:r>
              <a:rPr lang="en-GB" altLang="zh-TW" sz="2000" dirty="0"/>
              <a:t> with some specification activities.</a:t>
            </a:r>
          </a:p>
          <a:p>
            <a:pPr marL="285750" indent="-285750">
              <a:lnSpc>
                <a:spcPct val="200000"/>
              </a:lnSpc>
              <a:buFont typeface="Wingdings" panose="05000000000000000000" pitchFamily="2" charset="2"/>
              <a:buChar char="§"/>
            </a:pPr>
            <a:r>
              <a:rPr lang="en-GB" altLang="zh-TW" sz="2000" dirty="0"/>
              <a:t>It involves identifying major system </a:t>
            </a:r>
            <a:r>
              <a:rPr lang="en-GB" altLang="zh-TW" sz="2000" dirty="0">
                <a:solidFill>
                  <a:srgbClr val="FF3300"/>
                </a:solidFill>
              </a:rPr>
              <a:t>components</a:t>
            </a:r>
            <a:r>
              <a:rPr lang="en-GB" altLang="zh-TW" sz="2000" dirty="0"/>
              <a:t> and their </a:t>
            </a:r>
            <a:r>
              <a:rPr lang="en-GB" altLang="zh-TW" sz="2000" dirty="0">
                <a:solidFill>
                  <a:srgbClr val="FF3300"/>
                </a:solidFill>
              </a:rPr>
              <a:t>communications</a:t>
            </a:r>
            <a:r>
              <a:rPr lang="en-GB" altLang="zh-TW" sz="2000" dirty="0"/>
              <a:t>.</a:t>
            </a:r>
          </a:p>
          <a:p>
            <a:endParaRPr lang="en-GB" altLang="zh-TW" dirty="0"/>
          </a:p>
        </p:txBody>
      </p:sp>
    </p:spTree>
    <p:extLst>
      <p:ext uri="{BB962C8B-B14F-4D97-AF65-F5344CB8AC3E}">
        <p14:creationId xmlns:p14="http://schemas.microsoft.com/office/powerpoint/2010/main" val="2974353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Architectural Design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1305342"/>
            <a:ext cx="8686800" cy="4401205"/>
          </a:xfrm>
          <a:prstGeom prst="rect">
            <a:avLst/>
          </a:prstGeom>
        </p:spPr>
        <p:txBody>
          <a:bodyPr wrap="square">
            <a:spAutoFit/>
          </a:bodyPr>
          <a:lstStyle/>
          <a:p>
            <a:pPr marL="342900" indent="-342900">
              <a:buFont typeface="Wingdings" panose="05000000000000000000" pitchFamily="2" charset="2"/>
              <a:buChar char="§"/>
            </a:pPr>
            <a:r>
              <a:rPr lang="en-GB" sz="2000" dirty="0" smtClean="0"/>
              <a:t>A </a:t>
            </a:r>
            <a:r>
              <a:rPr lang="en-GB" sz="2000" dirty="0"/>
              <a:t>software architecture is a description of how a </a:t>
            </a:r>
            <a:r>
              <a:rPr lang="en-GB" sz="2000" b="1" dirty="0"/>
              <a:t>software system is organized</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Architectural </a:t>
            </a:r>
            <a:r>
              <a:rPr lang="en-GB" sz="2000" dirty="0"/>
              <a:t>design decisions include decisions on the type of application, the distribution of the system, the architectural styles to be used</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Architectures </a:t>
            </a:r>
            <a:r>
              <a:rPr lang="en-GB" sz="2000" dirty="0"/>
              <a:t>may be </a:t>
            </a:r>
            <a:r>
              <a:rPr lang="en-GB" sz="2000" b="1" dirty="0"/>
              <a:t>documented from several different perspectives </a:t>
            </a:r>
            <a:r>
              <a:rPr lang="en-GB" sz="2000" dirty="0"/>
              <a:t>or views such as a conceptual view, a logical view, a process view, and a development view</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Architectural </a:t>
            </a:r>
            <a:r>
              <a:rPr lang="en-GB" sz="2000" dirty="0"/>
              <a:t>patterns are a means of reusing knowledge about generic system architectures. </a:t>
            </a:r>
            <a:endParaRPr lang="en-GB" sz="2000" dirty="0" smtClean="0"/>
          </a:p>
          <a:p>
            <a:pPr marL="342900" indent="-342900">
              <a:buFont typeface="Wingdings" panose="05000000000000000000" pitchFamily="2" charset="2"/>
              <a:buChar char="§"/>
            </a:pPr>
            <a:endParaRPr lang="en-GB" sz="2000" dirty="0" smtClean="0"/>
          </a:p>
          <a:p>
            <a:pPr marL="342900" indent="-342900">
              <a:buFont typeface="Wingdings" panose="05000000000000000000" pitchFamily="2" charset="2"/>
              <a:buChar char="§"/>
            </a:pPr>
            <a:r>
              <a:rPr lang="en-GB" sz="2000" dirty="0"/>
              <a:t>Architectural patterns are similar to software design pattern but have a broader scope.</a:t>
            </a:r>
          </a:p>
        </p:txBody>
      </p:sp>
    </p:spTree>
    <p:extLst>
      <p:ext uri="{BB962C8B-B14F-4D97-AF65-F5344CB8AC3E}">
        <p14:creationId xmlns:p14="http://schemas.microsoft.com/office/powerpoint/2010/main" val="2979473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design decisions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922437"/>
            <a:ext cx="8610600" cy="5324535"/>
          </a:xfrm>
          <a:prstGeom prst="rect">
            <a:avLst/>
          </a:prstGeom>
        </p:spPr>
        <p:txBody>
          <a:bodyPr wrap="square">
            <a:spAutoFit/>
          </a:bodyPr>
          <a:lstStyle/>
          <a:p>
            <a:r>
              <a:rPr lang="en-US" altLang="en-US" sz="2000" dirty="0"/>
              <a:t>Architectural design is a </a:t>
            </a:r>
            <a:r>
              <a:rPr lang="en-US" altLang="en-US" sz="2000" dirty="0">
                <a:solidFill>
                  <a:srgbClr val="FF3300"/>
                </a:solidFill>
              </a:rPr>
              <a:t>creative process</a:t>
            </a:r>
            <a:r>
              <a:rPr lang="en-US" altLang="en-US" sz="2000" dirty="0"/>
              <a:t> so the process differs depending on the type of system being developed.</a:t>
            </a:r>
          </a:p>
          <a:p>
            <a:r>
              <a:rPr lang="en-US" altLang="en-US" sz="2000" dirty="0"/>
              <a:t>However, a number of </a:t>
            </a:r>
            <a:r>
              <a:rPr lang="en-US" altLang="en-US" sz="2000" dirty="0">
                <a:solidFill>
                  <a:srgbClr val="FF3300"/>
                </a:solidFill>
              </a:rPr>
              <a:t>common decisions</a:t>
            </a:r>
            <a:r>
              <a:rPr lang="en-US" altLang="en-US" sz="2000" dirty="0"/>
              <a:t> span all design processes</a:t>
            </a:r>
            <a:r>
              <a:rPr lang="en-US" altLang="en-US" sz="2000" dirty="0" smtClean="0"/>
              <a:t>.</a:t>
            </a:r>
          </a:p>
          <a:p>
            <a:endParaRPr lang="en-US" altLang="en-US" sz="2000" dirty="0" smtClean="0"/>
          </a:p>
          <a:p>
            <a:pPr marL="742950" lvl="1" indent="-285750">
              <a:lnSpc>
                <a:spcPct val="150000"/>
              </a:lnSpc>
              <a:buFont typeface="Wingdings" panose="05000000000000000000" pitchFamily="2" charset="2"/>
              <a:buChar char="§"/>
            </a:pPr>
            <a:r>
              <a:rPr lang="en-US" altLang="en-US" sz="2000" dirty="0"/>
              <a:t>Is there a </a:t>
            </a:r>
            <a:r>
              <a:rPr lang="en-US" altLang="en-US" sz="2000" dirty="0">
                <a:solidFill>
                  <a:srgbClr val="FF3300"/>
                </a:solidFill>
              </a:rPr>
              <a:t>generic</a:t>
            </a:r>
            <a:r>
              <a:rPr lang="en-US" altLang="en-US" sz="2000" dirty="0"/>
              <a:t> application architecture that can be used?</a:t>
            </a:r>
          </a:p>
          <a:p>
            <a:pPr marL="742950" lvl="1" indent="-285750">
              <a:lnSpc>
                <a:spcPct val="150000"/>
              </a:lnSpc>
              <a:buFont typeface="Wingdings" panose="05000000000000000000" pitchFamily="2" charset="2"/>
              <a:buChar char="§"/>
            </a:pPr>
            <a:r>
              <a:rPr lang="en-US" altLang="en-US" sz="2000" dirty="0"/>
              <a:t>How will the system be </a:t>
            </a:r>
            <a:r>
              <a:rPr lang="en-US" altLang="en-US" sz="2000" dirty="0">
                <a:solidFill>
                  <a:srgbClr val="FF3300"/>
                </a:solidFill>
              </a:rPr>
              <a:t>distributed</a:t>
            </a:r>
            <a:r>
              <a:rPr lang="en-US" altLang="en-US" sz="2000" dirty="0"/>
              <a:t>?</a:t>
            </a:r>
          </a:p>
          <a:p>
            <a:pPr marL="742950" lvl="1" indent="-285750">
              <a:lnSpc>
                <a:spcPct val="150000"/>
              </a:lnSpc>
              <a:buFont typeface="Wingdings" panose="05000000000000000000" pitchFamily="2" charset="2"/>
              <a:buChar char="§"/>
            </a:pPr>
            <a:r>
              <a:rPr lang="en-US" altLang="en-US" sz="2000" dirty="0"/>
              <a:t>What architectural </a:t>
            </a:r>
            <a:r>
              <a:rPr lang="en-US" altLang="en-US" sz="2000" dirty="0">
                <a:solidFill>
                  <a:srgbClr val="FF3300"/>
                </a:solidFill>
              </a:rPr>
              <a:t>styles</a:t>
            </a:r>
            <a:r>
              <a:rPr lang="en-US" altLang="en-US" sz="2000" dirty="0"/>
              <a:t> are appropriate?</a:t>
            </a:r>
          </a:p>
          <a:p>
            <a:pPr marL="742950" lvl="1" indent="-285750">
              <a:lnSpc>
                <a:spcPct val="150000"/>
              </a:lnSpc>
              <a:buFont typeface="Wingdings" panose="05000000000000000000" pitchFamily="2" charset="2"/>
              <a:buChar char="§"/>
            </a:pPr>
            <a:r>
              <a:rPr lang="en-US" altLang="en-US" sz="2000" dirty="0"/>
              <a:t>What approach will be used to </a:t>
            </a:r>
            <a:r>
              <a:rPr lang="en-US" altLang="en-US" sz="2000" dirty="0">
                <a:solidFill>
                  <a:srgbClr val="FF3300"/>
                </a:solidFill>
              </a:rPr>
              <a:t>structure</a:t>
            </a:r>
            <a:r>
              <a:rPr lang="en-US" altLang="en-US" sz="2000" dirty="0"/>
              <a:t> the system?</a:t>
            </a:r>
          </a:p>
          <a:p>
            <a:pPr marL="742950" lvl="1" indent="-285750">
              <a:lnSpc>
                <a:spcPct val="150000"/>
              </a:lnSpc>
              <a:buFont typeface="Wingdings" panose="05000000000000000000" pitchFamily="2" charset="2"/>
              <a:buChar char="§"/>
            </a:pPr>
            <a:r>
              <a:rPr lang="en-US" altLang="en-US" sz="2000" dirty="0"/>
              <a:t>How will the system be </a:t>
            </a:r>
            <a:r>
              <a:rPr lang="en-US" altLang="en-US" sz="2000" dirty="0">
                <a:solidFill>
                  <a:srgbClr val="FF3300"/>
                </a:solidFill>
              </a:rPr>
              <a:t>decomposed</a:t>
            </a:r>
            <a:r>
              <a:rPr lang="en-US" altLang="en-US" sz="2000" dirty="0"/>
              <a:t> into modules?</a:t>
            </a:r>
          </a:p>
          <a:p>
            <a:pPr marL="742950" lvl="1" indent="-285750">
              <a:lnSpc>
                <a:spcPct val="150000"/>
              </a:lnSpc>
              <a:buFont typeface="Wingdings" panose="05000000000000000000" pitchFamily="2" charset="2"/>
              <a:buChar char="§"/>
            </a:pPr>
            <a:r>
              <a:rPr lang="en-US" altLang="en-US" sz="2000" dirty="0"/>
              <a:t>What </a:t>
            </a:r>
            <a:r>
              <a:rPr lang="en-US" altLang="en-US" sz="2000" dirty="0">
                <a:solidFill>
                  <a:srgbClr val="FF3300"/>
                </a:solidFill>
              </a:rPr>
              <a:t>control strategy</a:t>
            </a:r>
            <a:r>
              <a:rPr lang="en-US" altLang="en-US" sz="2000" dirty="0"/>
              <a:t> should be used?</a:t>
            </a:r>
          </a:p>
          <a:p>
            <a:pPr marL="742950" lvl="1" indent="-285750">
              <a:lnSpc>
                <a:spcPct val="150000"/>
              </a:lnSpc>
              <a:buFont typeface="Wingdings" panose="05000000000000000000" pitchFamily="2" charset="2"/>
              <a:buChar char="§"/>
            </a:pPr>
            <a:r>
              <a:rPr lang="en-US" altLang="en-US" sz="2000" dirty="0"/>
              <a:t>How will the architectural design be </a:t>
            </a:r>
            <a:r>
              <a:rPr lang="en-US" altLang="en-US" sz="2000" dirty="0">
                <a:solidFill>
                  <a:srgbClr val="FF3300"/>
                </a:solidFill>
              </a:rPr>
              <a:t>evaluated</a:t>
            </a:r>
            <a:r>
              <a:rPr lang="en-US" altLang="en-US" sz="2000" dirty="0"/>
              <a:t>?</a:t>
            </a:r>
          </a:p>
          <a:p>
            <a:pPr marL="742950" lvl="1" indent="-285750">
              <a:lnSpc>
                <a:spcPct val="150000"/>
              </a:lnSpc>
              <a:buFont typeface="Wingdings" panose="05000000000000000000" pitchFamily="2" charset="2"/>
              <a:buChar char="§"/>
            </a:pPr>
            <a:r>
              <a:rPr lang="en-US" altLang="en-US" sz="2000" dirty="0"/>
              <a:t>How should the architecture be </a:t>
            </a:r>
            <a:r>
              <a:rPr lang="en-US" altLang="en-US" sz="2000" dirty="0">
                <a:solidFill>
                  <a:srgbClr val="FF3300"/>
                </a:solidFill>
              </a:rPr>
              <a:t>documented</a:t>
            </a:r>
            <a:r>
              <a:rPr lang="en-US" altLang="en-US" sz="2000" dirty="0"/>
              <a:t>?</a:t>
            </a:r>
          </a:p>
          <a:p>
            <a:endParaRPr lang="en-US" altLang="en-US" sz="2000" dirty="0"/>
          </a:p>
        </p:txBody>
      </p:sp>
    </p:spTree>
    <p:extLst>
      <p:ext uri="{BB962C8B-B14F-4D97-AF65-F5344CB8AC3E}">
        <p14:creationId xmlns:p14="http://schemas.microsoft.com/office/powerpoint/2010/main" val="294989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design decisions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310" y="864799"/>
            <a:ext cx="8927495" cy="4801681"/>
          </a:xfrm>
          <a:prstGeom prst="rect">
            <a:avLst/>
          </a:prstGeom>
        </p:spPr>
      </p:pic>
    </p:spTree>
    <p:extLst>
      <p:ext uri="{BB962C8B-B14F-4D97-AF65-F5344CB8AC3E}">
        <p14:creationId xmlns:p14="http://schemas.microsoft.com/office/powerpoint/2010/main" val="1986066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views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p:cNvSpPr>
            <a:spLocks noChangeArrowheads="1"/>
          </p:cNvSpPr>
          <p:nvPr/>
        </p:nvSpPr>
        <p:spPr bwMode="auto">
          <a:xfrm>
            <a:off x="105324" y="685800"/>
            <a:ext cx="887946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accent6">
                    <a:lumMod val="75000"/>
                  </a:schemeClr>
                </a:solidFill>
                <a:effectLst/>
                <a:latin typeface="+mn-lt"/>
                <a:cs typeface="Arial" panose="020B0604020202020204" pitchFamily="34" charset="0"/>
              </a:rPr>
              <a:t>4 + 1 view </a:t>
            </a:r>
            <a:r>
              <a:rPr kumimoji="0" lang="en-US" altLang="en-US" sz="2400" b="1" i="0" u="none" strike="noStrike" cap="none" normalizeH="0" baseline="0" dirty="0" smtClean="0">
                <a:ln>
                  <a:noFill/>
                </a:ln>
                <a:effectLst/>
                <a:latin typeface="+mn-lt"/>
                <a:cs typeface="Arial" panose="020B0604020202020204" pitchFamily="34" charset="0"/>
              </a:rPr>
              <a:t>model of software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cs typeface="Times New Roman" panose="02020603050405020304" pitchFamily="18" charset="0"/>
              </a:rPr>
              <a:t>·    </a:t>
            </a:r>
            <a:r>
              <a:rPr kumimoji="0" lang="en-US" altLang="en-US" sz="2200" b="0" i="0" u="none" strike="noStrike" cap="none" normalizeH="0" baseline="0" dirty="0" smtClean="0">
                <a:ln>
                  <a:noFill/>
                </a:ln>
                <a:effectLst/>
                <a:latin typeface="+mn-lt"/>
                <a:cs typeface="Times New Roman" panose="02020603050405020304" pitchFamily="18" charset="0"/>
              </a:rPr>
              <a:t> </a:t>
            </a:r>
            <a:r>
              <a:rPr kumimoji="0" lang="en-US" altLang="en-US" sz="2200" b="0" i="0" u="none" strike="noStrike" cap="none" normalizeH="0" baseline="0" dirty="0" smtClean="0">
                <a:ln>
                  <a:noFill/>
                </a:ln>
                <a:effectLst/>
                <a:latin typeface="+mn-lt"/>
                <a:cs typeface="Arial" panose="020B0604020202020204" pitchFamily="34" charset="0"/>
              </a:rPr>
              <a:t>A </a:t>
            </a:r>
            <a:r>
              <a:rPr kumimoji="0" lang="en-US" altLang="en-US" sz="2200" b="1" i="0" u="none" strike="noStrike" cap="none" normalizeH="0" baseline="0" dirty="0" smtClean="0">
                <a:ln>
                  <a:noFill/>
                </a:ln>
                <a:effectLst/>
                <a:latin typeface="+mn-lt"/>
                <a:cs typeface="Arial" panose="020B0604020202020204" pitchFamily="34" charset="0"/>
              </a:rPr>
              <a:t>logical view, </a:t>
            </a:r>
            <a:r>
              <a:rPr kumimoji="0" lang="en-US" altLang="en-US" sz="2200" b="0" i="0" u="none" strike="noStrike" cap="none" normalizeH="0" baseline="0" dirty="0" smtClean="0">
                <a:ln>
                  <a:noFill/>
                </a:ln>
                <a:effectLst/>
                <a:latin typeface="+mn-lt"/>
                <a:cs typeface="Arial" panose="020B0604020202020204" pitchFamily="34" charset="0"/>
              </a:rPr>
              <a:t>which shows the key abstractions in the system as objects or object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mn-lt"/>
                <a:cs typeface="Times New Roman" panose="02020603050405020304" pitchFamily="18" charset="0"/>
              </a:rPr>
              <a:t>·     </a:t>
            </a:r>
            <a:r>
              <a:rPr kumimoji="0" lang="en-US" altLang="en-US" sz="2200" b="0" i="0" u="none" strike="noStrike" cap="none" normalizeH="0" baseline="0" dirty="0" smtClean="0">
                <a:ln>
                  <a:noFill/>
                </a:ln>
                <a:effectLst/>
                <a:latin typeface="+mn-lt"/>
                <a:cs typeface="Arial" panose="020B0604020202020204" pitchFamily="34" charset="0"/>
              </a:rPr>
              <a:t>A </a:t>
            </a:r>
            <a:r>
              <a:rPr kumimoji="0" lang="en-US" altLang="en-US" sz="2200" b="1" i="0" u="none" strike="noStrike" cap="none" normalizeH="0" baseline="0" dirty="0" smtClean="0">
                <a:ln>
                  <a:noFill/>
                </a:ln>
                <a:effectLst/>
                <a:latin typeface="+mn-lt"/>
                <a:cs typeface="Arial" panose="020B0604020202020204" pitchFamily="34" charset="0"/>
              </a:rPr>
              <a:t>process view</a:t>
            </a:r>
            <a:r>
              <a:rPr kumimoji="0" lang="en-US" altLang="en-US" sz="2200" b="0" i="0" u="none" strike="noStrike" cap="none" normalizeH="0" baseline="0" dirty="0" smtClean="0">
                <a:ln>
                  <a:noFill/>
                </a:ln>
                <a:effectLst/>
                <a:latin typeface="+mn-lt"/>
                <a:cs typeface="Arial" panose="020B0604020202020204" pitchFamily="34" charset="0"/>
              </a:rPr>
              <a:t>, which shows how, at run-time, the system is composed of interacting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mn-lt"/>
                <a:cs typeface="Times New Roman" panose="02020603050405020304" pitchFamily="18" charset="0"/>
              </a:rPr>
              <a:t>·     </a:t>
            </a:r>
            <a:r>
              <a:rPr kumimoji="0" lang="en-US" altLang="en-US" sz="2200" b="0" i="0" u="none" strike="noStrike" cap="none" normalizeH="0" baseline="0" dirty="0" smtClean="0">
                <a:ln>
                  <a:noFill/>
                </a:ln>
                <a:effectLst/>
                <a:latin typeface="+mn-lt"/>
                <a:cs typeface="Arial" panose="020B0604020202020204" pitchFamily="34" charset="0"/>
              </a:rPr>
              <a:t>A </a:t>
            </a:r>
            <a:r>
              <a:rPr kumimoji="0" lang="en-US" altLang="en-US" sz="2200" b="1" i="0" u="none" strike="noStrike" cap="none" normalizeH="0" baseline="0" dirty="0" smtClean="0">
                <a:ln>
                  <a:noFill/>
                </a:ln>
                <a:effectLst/>
                <a:latin typeface="+mn-lt"/>
                <a:cs typeface="Arial" panose="020B0604020202020204" pitchFamily="34" charset="0"/>
              </a:rPr>
              <a:t>development view</a:t>
            </a:r>
            <a:r>
              <a:rPr kumimoji="0" lang="en-US" altLang="en-US" sz="2200" b="0" i="0" u="none" strike="noStrike" cap="none" normalizeH="0" baseline="0" dirty="0" smtClean="0">
                <a:ln>
                  <a:noFill/>
                </a:ln>
                <a:effectLst/>
                <a:latin typeface="+mn-lt"/>
                <a:cs typeface="Arial" panose="020B0604020202020204" pitchFamily="34" charset="0"/>
              </a:rPr>
              <a:t>, which shows how the software is decomposed for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mn-lt"/>
                <a:cs typeface="Times New Roman" panose="02020603050405020304" pitchFamily="18" charset="0"/>
              </a:rPr>
              <a:t>·     </a:t>
            </a:r>
            <a:r>
              <a:rPr kumimoji="0" lang="en-US" altLang="en-US" sz="2200" b="0" i="0" u="none" strike="noStrike" cap="none" normalizeH="0" baseline="0" dirty="0" smtClean="0">
                <a:ln>
                  <a:noFill/>
                </a:ln>
                <a:effectLst/>
                <a:latin typeface="+mn-lt"/>
                <a:cs typeface="Arial" panose="020B0604020202020204" pitchFamily="34" charset="0"/>
              </a:rPr>
              <a:t>A </a:t>
            </a:r>
            <a:r>
              <a:rPr kumimoji="0" lang="en-US" altLang="en-US" sz="2200" b="1" i="0" u="none" strike="noStrike" cap="none" normalizeH="0" baseline="0" dirty="0" smtClean="0">
                <a:ln>
                  <a:noFill/>
                </a:ln>
                <a:effectLst/>
                <a:latin typeface="+mn-lt"/>
                <a:cs typeface="Arial" panose="020B0604020202020204" pitchFamily="34" charset="0"/>
              </a:rPr>
              <a:t>physical view</a:t>
            </a:r>
            <a:r>
              <a:rPr kumimoji="0" lang="en-US" altLang="en-US" sz="2200" b="0" i="0" u="none" strike="noStrike" cap="none" normalizeH="0" baseline="0" dirty="0" smtClean="0">
                <a:ln>
                  <a:noFill/>
                </a:ln>
                <a:effectLst/>
                <a:latin typeface="+mn-lt"/>
                <a:cs typeface="Arial" panose="020B0604020202020204" pitchFamily="34" charset="0"/>
              </a:rPr>
              <a:t>, which shows the system hardware and how software components are distributed across the processors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mn-lt"/>
                <a:cs typeface="Times New Roman" panose="02020603050405020304" pitchFamily="18" charset="0"/>
              </a:rPr>
              <a:t>·    </a:t>
            </a:r>
            <a:r>
              <a:rPr kumimoji="0" lang="en-US" altLang="en-US" sz="2800" b="1" i="1" u="none" strike="noStrike" cap="none" normalizeH="0" baseline="0" dirty="0" smtClean="0">
                <a:ln>
                  <a:noFill/>
                </a:ln>
                <a:effectLst/>
                <a:latin typeface="+mn-lt"/>
                <a:cs typeface="Times New Roman" panose="02020603050405020304" pitchFamily="18" charset="0"/>
              </a:rPr>
              <a:t> </a:t>
            </a:r>
            <a:r>
              <a:rPr kumimoji="0" lang="en-US" altLang="en-US" sz="2400" b="1" i="1" u="none" strike="noStrike" cap="none" normalizeH="0" baseline="0" dirty="0" smtClean="0">
                <a:ln>
                  <a:noFill/>
                </a:ln>
                <a:effectLst/>
                <a:latin typeface="+mn-lt"/>
                <a:cs typeface="Arial" panose="020B0604020202020204" pitchFamily="34" charset="0"/>
              </a:rPr>
              <a:t>Related using use cases or scenarios (+1)</a:t>
            </a:r>
            <a:endParaRPr kumimoji="0" lang="en-US" altLang="en-US" sz="2400" b="1" i="1" u="none" strike="noStrike" cap="none" normalizeH="0" baseline="0" dirty="0" smtClean="0">
              <a:ln>
                <a:noFill/>
              </a:ln>
              <a:effectLst/>
              <a:latin typeface="+mn-lt"/>
            </a:endParaRPr>
          </a:p>
        </p:txBody>
      </p:sp>
    </p:spTree>
    <p:extLst>
      <p:ext uri="{BB962C8B-B14F-4D97-AF65-F5344CB8AC3E}">
        <p14:creationId xmlns:p14="http://schemas.microsoft.com/office/powerpoint/2010/main" val="997646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patterns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8808" y="1052575"/>
            <a:ext cx="8229600" cy="4524315"/>
          </a:xfrm>
          <a:prstGeom prst="rect">
            <a:avLst/>
          </a:prstGeom>
        </p:spPr>
        <p:txBody>
          <a:bodyPr wrap="square">
            <a:spAutoFit/>
          </a:bodyPr>
          <a:lstStyle/>
          <a:p>
            <a:pPr marL="285750" indent="-285750">
              <a:buFont typeface="Arial" panose="020B0604020202020204" pitchFamily="34" charset="0"/>
              <a:buChar char="•"/>
            </a:pPr>
            <a:r>
              <a:rPr lang="en-GB" dirty="0"/>
              <a:t> </a:t>
            </a:r>
            <a:r>
              <a:rPr lang="en-GB" sz="2400" dirty="0"/>
              <a:t>Patterns are a means of representing, sharing and reusing knowledge.</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An </a:t>
            </a:r>
            <a:r>
              <a:rPr lang="en-GB" sz="2400" dirty="0"/>
              <a:t>architectural pattern is a </a:t>
            </a:r>
            <a:r>
              <a:rPr lang="en-GB" sz="2400" b="1" dirty="0"/>
              <a:t>stylized description </a:t>
            </a:r>
            <a:r>
              <a:rPr lang="en-GB" sz="2400" dirty="0"/>
              <a:t>of good design practice, which has been tried and tested in different environments.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Patterns </a:t>
            </a:r>
            <a:r>
              <a:rPr lang="en-GB" sz="2400" dirty="0"/>
              <a:t>should include </a:t>
            </a:r>
            <a:r>
              <a:rPr lang="en-GB" sz="2400" dirty="0">
                <a:solidFill>
                  <a:schemeClr val="accent6">
                    <a:lumMod val="75000"/>
                  </a:schemeClr>
                </a:solidFill>
              </a:rPr>
              <a:t>information about </a:t>
            </a:r>
            <a:r>
              <a:rPr lang="en-GB" sz="2400" dirty="0"/>
              <a:t>when </a:t>
            </a:r>
            <a:r>
              <a:rPr lang="en-GB" sz="2400" dirty="0">
                <a:solidFill>
                  <a:schemeClr val="accent6">
                    <a:lumMod val="75000"/>
                  </a:schemeClr>
                </a:solidFill>
              </a:rPr>
              <a:t>they are </a:t>
            </a:r>
            <a:r>
              <a:rPr lang="en-GB" sz="2400" dirty="0"/>
              <a:t>and when </a:t>
            </a:r>
            <a:r>
              <a:rPr lang="en-GB" sz="2400" dirty="0">
                <a:solidFill>
                  <a:schemeClr val="accent6">
                    <a:lumMod val="75000"/>
                  </a:schemeClr>
                </a:solidFill>
              </a:rPr>
              <a:t>they are not useful</a:t>
            </a:r>
            <a:r>
              <a:rPr lang="en-GB" sz="2400" dirty="0"/>
              <a: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Patterns </a:t>
            </a:r>
            <a:r>
              <a:rPr lang="en-GB" sz="2400" dirty="0"/>
              <a:t>may be represented using tabular and graphical descriptions</a:t>
            </a:r>
            <a:r>
              <a:rPr lang="en-GB" dirty="0"/>
              <a:t>.</a:t>
            </a:r>
          </a:p>
        </p:txBody>
      </p:sp>
    </p:spTree>
    <p:extLst>
      <p:ext uri="{BB962C8B-B14F-4D97-AF65-F5344CB8AC3E}">
        <p14:creationId xmlns:p14="http://schemas.microsoft.com/office/powerpoint/2010/main" val="208424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62729" y="1004300"/>
            <a:ext cx="8964658" cy="4431983"/>
          </a:xfrm>
          <a:prstGeom prst="rect">
            <a:avLst/>
          </a:prstGeom>
        </p:spPr>
        <p:txBody>
          <a:bodyPr wrap="square">
            <a:spAutoFit/>
          </a:bodyPr>
          <a:lstStyle/>
          <a:p>
            <a:pPr marL="285750" indent="-285750">
              <a:buFont typeface="Arial" panose="020B0604020202020204" pitchFamily="34" charset="0"/>
              <a:buChar char="•"/>
            </a:pPr>
            <a:r>
              <a:rPr lang="en-GB" b="1" dirty="0">
                <a:solidFill>
                  <a:srgbClr val="212121"/>
                </a:solidFill>
                <a:latin typeface="arial" panose="020B0604020202020204" pitchFamily="34" charset="0"/>
              </a:rPr>
              <a:t>MVC</a:t>
            </a:r>
            <a:r>
              <a:rPr lang="en-GB" dirty="0">
                <a:solidFill>
                  <a:srgbClr val="212121"/>
                </a:solidFill>
                <a:latin typeface="arial" panose="020B0604020202020204" pitchFamily="34" charset="0"/>
              </a:rPr>
              <a:t> (Model-View-Controller) is a pattern in software design commonly used to implement user interfaces, data, and controlling logic. </a:t>
            </a: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r>
              <a:rPr lang="en-GB" dirty="0" smtClean="0">
                <a:solidFill>
                  <a:srgbClr val="212121"/>
                </a:solidFill>
                <a:latin typeface="arial" panose="020B0604020202020204" pitchFamily="34" charset="0"/>
              </a:rPr>
              <a:t>It </a:t>
            </a:r>
            <a:r>
              <a:rPr lang="en-GB" dirty="0">
                <a:solidFill>
                  <a:srgbClr val="212121"/>
                </a:solidFill>
                <a:latin typeface="arial" panose="020B0604020202020204" pitchFamily="34" charset="0"/>
              </a:rPr>
              <a:t>emphasizes a separation between the software’s business logic and display. </a:t>
            </a: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r>
              <a:rPr lang="en-GB" dirty="0" smtClean="0">
                <a:solidFill>
                  <a:srgbClr val="212121"/>
                </a:solidFill>
                <a:latin typeface="arial" panose="020B0604020202020204" pitchFamily="34" charset="0"/>
              </a:rPr>
              <a:t>This </a:t>
            </a:r>
            <a:r>
              <a:rPr lang="en-GB" dirty="0">
                <a:solidFill>
                  <a:srgbClr val="212121"/>
                </a:solidFill>
                <a:latin typeface="arial" panose="020B0604020202020204" pitchFamily="34" charset="0"/>
              </a:rPr>
              <a:t>"separation of concerns" provides for a better division of </a:t>
            </a:r>
            <a:r>
              <a:rPr lang="en-GB" dirty="0" smtClean="0">
                <a:solidFill>
                  <a:srgbClr val="212121"/>
                </a:solidFill>
                <a:latin typeface="arial" panose="020B0604020202020204" pitchFamily="34" charset="0"/>
              </a:rPr>
              <a:t>labour </a:t>
            </a:r>
            <a:r>
              <a:rPr lang="en-GB" dirty="0">
                <a:solidFill>
                  <a:srgbClr val="212121"/>
                </a:solidFill>
                <a:latin typeface="arial" panose="020B0604020202020204" pitchFamily="34" charset="0"/>
              </a:rPr>
              <a:t>and improved maintenance. </a:t>
            </a: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endParaRPr lang="en-GB" dirty="0" smtClean="0">
              <a:solidFill>
                <a:srgbClr val="212121"/>
              </a:solidFill>
              <a:latin typeface="arial" panose="020B0604020202020204" pitchFamily="34" charset="0"/>
            </a:endParaRPr>
          </a:p>
          <a:p>
            <a:pPr marL="285750" indent="-285750">
              <a:buFont typeface="Arial" panose="020B0604020202020204" pitchFamily="34" charset="0"/>
              <a:buChar char="•"/>
            </a:pPr>
            <a:r>
              <a:rPr lang="en-GB" dirty="0" smtClean="0">
                <a:solidFill>
                  <a:srgbClr val="212121"/>
                </a:solidFill>
                <a:latin typeface="arial" panose="020B0604020202020204" pitchFamily="34" charset="0"/>
              </a:rPr>
              <a:t>Some </a:t>
            </a:r>
            <a:r>
              <a:rPr lang="en-GB" dirty="0">
                <a:solidFill>
                  <a:srgbClr val="212121"/>
                </a:solidFill>
                <a:latin typeface="arial" panose="020B0604020202020204" pitchFamily="34" charset="0"/>
              </a:rPr>
              <a:t>other design patterns are based on MVC, such as </a:t>
            </a:r>
            <a:endParaRPr lang="en-GB" dirty="0" smtClean="0">
              <a:solidFill>
                <a:srgbClr val="212121"/>
              </a:solidFill>
              <a:latin typeface="arial" panose="020B0604020202020204" pitchFamily="34" charset="0"/>
            </a:endParaRPr>
          </a:p>
          <a:p>
            <a:pPr marL="1200150" lvl="2" indent="-285750">
              <a:lnSpc>
                <a:spcPct val="200000"/>
              </a:lnSpc>
              <a:buFont typeface="Wingdings" panose="05000000000000000000" pitchFamily="2" charset="2"/>
              <a:buChar char="Ø"/>
            </a:pPr>
            <a:r>
              <a:rPr lang="en-GB" sz="2000" b="1" dirty="0" smtClean="0">
                <a:solidFill>
                  <a:srgbClr val="006600"/>
                </a:solidFill>
                <a:latin typeface="arial" panose="020B0604020202020204" pitchFamily="34" charset="0"/>
              </a:rPr>
              <a:t>MVVM </a:t>
            </a:r>
            <a:r>
              <a:rPr lang="en-GB" sz="2000" b="1" dirty="0">
                <a:solidFill>
                  <a:srgbClr val="006600"/>
                </a:solidFill>
                <a:latin typeface="arial" panose="020B0604020202020204" pitchFamily="34" charset="0"/>
              </a:rPr>
              <a:t>(Model-View-</a:t>
            </a:r>
            <a:r>
              <a:rPr lang="en-GB" sz="2000" b="1" dirty="0" err="1">
                <a:solidFill>
                  <a:srgbClr val="006600"/>
                </a:solidFill>
                <a:latin typeface="arial" panose="020B0604020202020204" pitchFamily="34" charset="0"/>
              </a:rPr>
              <a:t>Viewmodel</a:t>
            </a:r>
            <a:r>
              <a:rPr lang="en-GB" sz="2000" b="1" dirty="0">
                <a:solidFill>
                  <a:srgbClr val="006600"/>
                </a:solidFill>
                <a:latin typeface="arial" panose="020B0604020202020204" pitchFamily="34" charset="0"/>
              </a:rPr>
              <a:t>), </a:t>
            </a:r>
            <a:endParaRPr lang="en-GB" sz="2000" b="1" dirty="0" smtClean="0">
              <a:solidFill>
                <a:srgbClr val="006600"/>
              </a:solidFill>
              <a:latin typeface="arial" panose="020B0604020202020204" pitchFamily="34" charset="0"/>
            </a:endParaRPr>
          </a:p>
          <a:p>
            <a:pPr marL="1200150" lvl="2" indent="-285750">
              <a:lnSpc>
                <a:spcPct val="200000"/>
              </a:lnSpc>
              <a:buFont typeface="Wingdings" panose="05000000000000000000" pitchFamily="2" charset="2"/>
              <a:buChar char="Ø"/>
            </a:pPr>
            <a:r>
              <a:rPr lang="en-GB" sz="2000" dirty="0" smtClean="0">
                <a:solidFill>
                  <a:srgbClr val="006600"/>
                </a:solidFill>
                <a:latin typeface="arial" panose="020B0604020202020204" pitchFamily="34" charset="0"/>
              </a:rPr>
              <a:t>MVP </a:t>
            </a:r>
            <a:r>
              <a:rPr lang="en-GB" sz="2000" dirty="0">
                <a:solidFill>
                  <a:srgbClr val="006600"/>
                </a:solidFill>
                <a:latin typeface="arial" panose="020B0604020202020204" pitchFamily="34" charset="0"/>
              </a:rPr>
              <a:t>(Model-View-Presenter), and </a:t>
            </a:r>
            <a:endParaRPr lang="en-GB" sz="2000" dirty="0" smtClean="0">
              <a:solidFill>
                <a:srgbClr val="006600"/>
              </a:solidFill>
              <a:latin typeface="arial" panose="020B0604020202020204" pitchFamily="34" charset="0"/>
            </a:endParaRPr>
          </a:p>
          <a:p>
            <a:pPr marL="1200150" lvl="2" indent="-285750">
              <a:lnSpc>
                <a:spcPct val="200000"/>
              </a:lnSpc>
              <a:buFont typeface="Wingdings" panose="05000000000000000000" pitchFamily="2" charset="2"/>
              <a:buChar char="Ø"/>
            </a:pPr>
            <a:r>
              <a:rPr lang="en-GB" sz="2000" dirty="0" smtClean="0">
                <a:solidFill>
                  <a:srgbClr val="006600"/>
                </a:solidFill>
                <a:latin typeface="arial" panose="020B0604020202020204" pitchFamily="34" charset="0"/>
              </a:rPr>
              <a:t>MVW </a:t>
            </a:r>
            <a:r>
              <a:rPr lang="en-GB" sz="2000" dirty="0">
                <a:solidFill>
                  <a:srgbClr val="006600"/>
                </a:solidFill>
                <a:latin typeface="arial" panose="020B0604020202020204" pitchFamily="34" charset="0"/>
              </a:rPr>
              <a:t>(Model-View-Whatever).</a:t>
            </a:r>
            <a:endParaRPr lang="en-GB" sz="2000" dirty="0">
              <a:solidFill>
                <a:srgbClr val="006600"/>
              </a:solidFill>
            </a:endParaRPr>
          </a:p>
        </p:txBody>
      </p:sp>
    </p:spTree>
    <p:extLst>
      <p:ext uri="{BB962C8B-B14F-4D97-AF65-F5344CB8AC3E}">
        <p14:creationId xmlns:p14="http://schemas.microsoft.com/office/powerpoint/2010/main" val="4216381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5458" y="626068"/>
            <a:ext cx="8991600" cy="5909310"/>
          </a:xfrm>
          <a:prstGeom prst="rect">
            <a:avLst/>
          </a:prstGeom>
        </p:spPr>
        <p:txBody>
          <a:bodyPr wrap="square">
            <a:spAutoFit/>
          </a:bodyPr>
          <a:lstStyle/>
          <a:p>
            <a:pPr>
              <a:lnSpc>
                <a:spcPct val="150000"/>
              </a:lnSpc>
              <a:buFont typeface="Arial" panose="020B0604020202020204" pitchFamily="34" charset="0"/>
              <a:buChar char="•"/>
            </a:pPr>
            <a:r>
              <a:rPr lang="en-GB" dirty="0">
                <a:solidFill>
                  <a:srgbClr val="000000"/>
                </a:solidFill>
                <a:latin typeface="Tahoma" panose="020B0604030504040204" pitchFamily="34" charset="0"/>
              </a:rPr>
              <a:t>Serves as a basis of interaction management in many web-based systems</a:t>
            </a:r>
            <a:r>
              <a:rPr lang="en-GB" dirty="0" smtClean="0">
                <a:solidFill>
                  <a:srgbClr val="000000"/>
                </a:solidFill>
                <a:latin typeface="Tahoma" panose="020B0604030504040204" pitchFamily="34" charset="0"/>
              </a:rPr>
              <a:t>.</a:t>
            </a:r>
          </a:p>
          <a:p>
            <a:pPr>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a:lnSpc>
                <a:spcPct val="150000"/>
              </a:lnSpc>
              <a:buFont typeface="Arial" panose="020B0604020202020204" pitchFamily="34" charset="0"/>
              <a:buChar char="•"/>
            </a:pPr>
            <a:r>
              <a:rPr lang="en-GB" dirty="0">
                <a:solidFill>
                  <a:srgbClr val="000000"/>
                </a:solidFill>
                <a:latin typeface="Tahoma" panose="020B0604030504040204" pitchFamily="34" charset="0"/>
              </a:rPr>
              <a:t>Decouples three major interconnected components:</a:t>
            </a: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The </a:t>
            </a:r>
            <a:r>
              <a:rPr lang="en-GB" b="1" dirty="0">
                <a:solidFill>
                  <a:srgbClr val="000000"/>
                </a:solidFill>
                <a:latin typeface="Tahoma" panose="020B0604030504040204" pitchFamily="34" charset="0"/>
              </a:rPr>
              <a:t>model</a:t>
            </a:r>
            <a:r>
              <a:rPr lang="en-GB" dirty="0">
                <a:solidFill>
                  <a:srgbClr val="000000"/>
                </a:solidFill>
                <a:latin typeface="Tahoma" panose="020B0604030504040204" pitchFamily="34" charset="0"/>
              </a:rPr>
              <a:t> is the central component of the pattern that directly manages the data, logic and rules of the application. It is the application's dynamic data structure, independent of the user interface</a:t>
            </a:r>
            <a:r>
              <a:rPr lang="en-GB" dirty="0" smtClean="0">
                <a:solidFill>
                  <a:srgbClr val="000000"/>
                </a:solidFill>
                <a:latin typeface="Tahoma" panose="020B0604030504040204" pitchFamily="34" charset="0"/>
              </a:rPr>
              <a:t>.</a:t>
            </a:r>
          </a:p>
          <a:p>
            <a:pPr marL="742950" lvl="1" indent="-285750">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A </a:t>
            </a:r>
            <a:r>
              <a:rPr lang="en-GB" b="1" dirty="0">
                <a:solidFill>
                  <a:srgbClr val="000000"/>
                </a:solidFill>
                <a:latin typeface="Tahoma" panose="020B0604030504040204" pitchFamily="34" charset="0"/>
              </a:rPr>
              <a:t>view </a:t>
            </a:r>
            <a:r>
              <a:rPr lang="en-GB" dirty="0">
                <a:solidFill>
                  <a:srgbClr val="000000"/>
                </a:solidFill>
                <a:latin typeface="Tahoma" panose="020B0604030504040204" pitchFamily="34" charset="0"/>
              </a:rPr>
              <a:t>can be any output representation of information, such as a chart or a diagram. Multiple views of the same information are possible</a:t>
            </a:r>
            <a:r>
              <a:rPr lang="en-GB" dirty="0" smtClean="0">
                <a:solidFill>
                  <a:srgbClr val="000000"/>
                </a:solidFill>
                <a:latin typeface="Tahoma" panose="020B0604030504040204" pitchFamily="34" charset="0"/>
              </a:rPr>
              <a:t>.</a:t>
            </a:r>
          </a:p>
          <a:p>
            <a:pPr marL="742950" lvl="1" indent="-285750">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The c</a:t>
            </a:r>
            <a:r>
              <a:rPr lang="en-GB" b="1" dirty="0">
                <a:solidFill>
                  <a:srgbClr val="000000"/>
                </a:solidFill>
                <a:latin typeface="Tahoma" panose="020B0604030504040204" pitchFamily="34" charset="0"/>
              </a:rPr>
              <a:t>ontroller</a:t>
            </a:r>
            <a:r>
              <a:rPr lang="en-GB" dirty="0">
                <a:solidFill>
                  <a:srgbClr val="000000"/>
                </a:solidFill>
                <a:latin typeface="Tahoma" panose="020B0604030504040204" pitchFamily="34" charset="0"/>
              </a:rPr>
              <a:t> accepts input and converts it to commands for the model or view</a:t>
            </a:r>
            <a:r>
              <a:rPr lang="en-GB" dirty="0" smtClean="0">
                <a:solidFill>
                  <a:srgbClr val="000000"/>
                </a:solidFill>
                <a:latin typeface="Tahoma" panose="020B0604030504040204" pitchFamily="34" charset="0"/>
              </a:rPr>
              <a:t>.</a:t>
            </a:r>
          </a:p>
          <a:p>
            <a:pPr marL="742950" lvl="1" indent="-285750">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a:lnSpc>
                <a:spcPct val="150000"/>
              </a:lnSpc>
              <a:buFont typeface="Arial" panose="020B0604020202020204" pitchFamily="34" charset="0"/>
              <a:buChar char="•"/>
            </a:pPr>
            <a:r>
              <a:rPr lang="en-GB" dirty="0">
                <a:solidFill>
                  <a:srgbClr val="000000"/>
                </a:solidFill>
                <a:latin typeface="Tahoma" panose="020B0604030504040204" pitchFamily="34" charset="0"/>
              </a:rPr>
              <a:t>Supported by most language frameworks.</a:t>
            </a:r>
            <a:endParaRPr lang="en-GB"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101197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35000" y="618620"/>
            <a:ext cx="3969548" cy="523220"/>
          </a:xfrm>
          <a:prstGeom prst="rect">
            <a:avLst/>
          </a:prstGeom>
        </p:spPr>
        <p:txBody>
          <a:bodyPr wrap="none">
            <a:spAutoFit/>
          </a:bodyPr>
          <a:lstStyle/>
          <a:p>
            <a:r>
              <a:rPr lang="en-GB" sz="2800" dirty="0"/>
              <a:t>MVC </a:t>
            </a:r>
            <a:r>
              <a:rPr lang="en-GB" sz="2800" dirty="0" smtClean="0"/>
              <a:t>architectural </a:t>
            </a:r>
            <a:r>
              <a:rPr lang="en-GB" sz="2800" dirty="0"/>
              <a:t>pattern</a:t>
            </a:r>
          </a:p>
        </p:txBody>
      </p:sp>
      <p:pic>
        <p:nvPicPr>
          <p:cNvPr id="1026" name="Picture 2" descr="https://www.guru99.com/images/1/122118_0445_MVCTutoria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58" y="1282718"/>
            <a:ext cx="7366000" cy="522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647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09600" y="1052575"/>
            <a:ext cx="8283086" cy="5658069"/>
          </a:xfrm>
          <a:prstGeom prst="rect">
            <a:avLst/>
          </a:prstGeom>
        </p:spPr>
      </p:pic>
      <p:sp>
        <p:nvSpPr>
          <p:cNvPr id="4" name="Rectangle 3"/>
          <p:cNvSpPr/>
          <p:nvPr/>
        </p:nvSpPr>
        <p:spPr>
          <a:xfrm>
            <a:off x="635000" y="618620"/>
            <a:ext cx="3969548" cy="523220"/>
          </a:xfrm>
          <a:prstGeom prst="rect">
            <a:avLst/>
          </a:prstGeom>
        </p:spPr>
        <p:txBody>
          <a:bodyPr wrap="none">
            <a:spAutoFit/>
          </a:bodyPr>
          <a:lstStyle/>
          <a:p>
            <a:r>
              <a:rPr lang="en-GB" sz="2800" dirty="0"/>
              <a:t>MVC </a:t>
            </a:r>
            <a:r>
              <a:rPr lang="en-GB" sz="2800" dirty="0" smtClean="0"/>
              <a:t>architectural </a:t>
            </a:r>
            <a:r>
              <a:rPr lang="en-GB" sz="2800" dirty="0"/>
              <a:t>pattern</a:t>
            </a:r>
          </a:p>
        </p:txBody>
      </p:sp>
    </p:spTree>
    <p:extLst>
      <p:ext uri="{BB962C8B-B14F-4D97-AF65-F5344CB8AC3E}">
        <p14:creationId xmlns:p14="http://schemas.microsoft.com/office/powerpoint/2010/main" val="94143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design </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685800"/>
            <a:ext cx="8764851" cy="4293483"/>
          </a:xfrm>
          <a:prstGeom prst="rect">
            <a:avLst/>
          </a:prstGeom>
          <a:noFill/>
        </p:spPr>
        <p:txBody>
          <a:bodyPr wrap="square" rtlCol="0">
            <a:spAutoFit/>
          </a:bodyPr>
          <a:lstStyle/>
          <a:p>
            <a:pPr lvl="0" defTabSz="457200" fontAlgn="base">
              <a:spcBef>
                <a:spcPts val="600"/>
              </a:spcBef>
              <a:spcAft>
                <a:spcPts val="600"/>
              </a:spcAft>
            </a:pPr>
            <a:r>
              <a:rPr lang="en-US" sz="2200" b="1" dirty="0" smtClean="0"/>
              <a:t>What is Software design ?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Software design is a process to </a:t>
            </a:r>
            <a:r>
              <a:rPr lang="en-US" sz="2200" b="1" dirty="0" smtClean="0"/>
              <a:t>transform user requirement</a:t>
            </a:r>
            <a:r>
              <a:rPr lang="en-US" sz="2200" dirty="0" smtClean="0"/>
              <a:t>s into some suitable form, which helps the programmer in </a:t>
            </a:r>
            <a:r>
              <a:rPr lang="en-US" sz="2200" b="1" dirty="0" smtClean="0"/>
              <a:t>software coding and implementation.</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Software design is the first step in SDLC (Software Design Life Cycle), which moves the concentration from </a:t>
            </a:r>
            <a:r>
              <a:rPr lang="en-US" sz="2200" b="1" dirty="0" smtClean="0"/>
              <a:t>problem domain to solution domain.</a:t>
            </a:r>
            <a:r>
              <a:rPr lang="en-US" sz="2200" dirty="0" smtClean="0"/>
              <a:t> It tries to specify how to fulfill the requirements mentioned in SRS.</a:t>
            </a:r>
          </a:p>
        </p:txBody>
      </p:sp>
      <p:pic>
        <p:nvPicPr>
          <p:cNvPr id="10" name="Picture 9"/>
          <p:cNvPicPr>
            <a:picLocks noChangeAspect="1"/>
          </p:cNvPicPr>
          <p:nvPr/>
        </p:nvPicPr>
        <p:blipFill>
          <a:blip r:embed="rId2"/>
          <a:stretch>
            <a:fillRect/>
          </a:stretch>
        </p:blipFill>
        <p:spPr>
          <a:xfrm>
            <a:off x="24628" y="5105832"/>
            <a:ext cx="9040858" cy="1295400"/>
          </a:xfrm>
          <a:prstGeom prst="rect">
            <a:avLst/>
          </a:prstGeom>
        </p:spPr>
      </p:pic>
      <p:sp>
        <p:nvSpPr>
          <p:cNvPr id="5" name="Rounded Rectangle 4"/>
          <p:cNvSpPr/>
          <p:nvPr/>
        </p:nvSpPr>
        <p:spPr>
          <a:xfrm>
            <a:off x="2362200" y="5105832"/>
            <a:ext cx="1828800" cy="1387062"/>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3475" y="1112205"/>
            <a:ext cx="6934200" cy="5508836"/>
          </a:xfrm>
          <a:prstGeom prst="rect">
            <a:avLst/>
          </a:prstGeom>
        </p:spPr>
      </p:pic>
      <p:sp>
        <p:nvSpPr>
          <p:cNvPr id="5" name="Rectangle 4"/>
          <p:cNvSpPr/>
          <p:nvPr/>
        </p:nvSpPr>
        <p:spPr>
          <a:xfrm>
            <a:off x="0" y="665337"/>
            <a:ext cx="6858000" cy="369332"/>
          </a:xfrm>
          <a:prstGeom prst="rect">
            <a:avLst/>
          </a:prstGeom>
        </p:spPr>
        <p:txBody>
          <a:bodyPr wrap="square">
            <a:spAutoFit/>
          </a:bodyPr>
          <a:lstStyle/>
          <a:p>
            <a:r>
              <a:rPr lang="en-GB" b="1" dirty="0">
                <a:solidFill>
                  <a:srgbClr val="46424D"/>
                </a:solidFill>
                <a:latin typeface="Arial" panose="020B0604020202020204" pitchFamily="34" charset="0"/>
              </a:rPr>
              <a:t>Web application architecture using the MVC pattern</a:t>
            </a:r>
            <a:endParaRPr lang="en-GB" dirty="0"/>
          </a:p>
        </p:txBody>
      </p:sp>
    </p:spTree>
    <p:extLst>
      <p:ext uri="{BB962C8B-B14F-4D97-AF65-F5344CB8AC3E}">
        <p14:creationId xmlns:p14="http://schemas.microsoft.com/office/powerpoint/2010/main" val="3479162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Model-View-Controller (MVC) pattern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665337"/>
            <a:ext cx="6858000" cy="523220"/>
          </a:xfrm>
          <a:prstGeom prst="rect">
            <a:avLst/>
          </a:prstGeom>
        </p:spPr>
        <p:txBody>
          <a:bodyPr wrap="square">
            <a:spAutoFit/>
          </a:bodyPr>
          <a:lstStyle/>
          <a:p>
            <a:r>
              <a:rPr lang="en-GB" b="1" dirty="0" smtClean="0">
                <a:solidFill>
                  <a:srgbClr val="46424D"/>
                </a:solidFill>
                <a:latin typeface="Arial" panose="020B0604020202020204" pitchFamily="34" charset="0"/>
              </a:rPr>
              <a:t>Case- Study : </a:t>
            </a:r>
            <a:r>
              <a:rPr lang="en-GB" sz="2800" b="1" dirty="0"/>
              <a:t>restaurant</a:t>
            </a:r>
          </a:p>
        </p:txBody>
      </p:sp>
      <p:sp>
        <p:nvSpPr>
          <p:cNvPr id="6" name="Rectangle 5"/>
          <p:cNvSpPr/>
          <p:nvPr/>
        </p:nvSpPr>
        <p:spPr>
          <a:xfrm>
            <a:off x="227078" y="1282226"/>
            <a:ext cx="8635960" cy="4524315"/>
          </a:xfrm>
          <a:prstGeom prst="rect">
            <a:avLst/>
          </a:prstGeom>
        </p:spPr>
        <p:txBody>
          <a:bodyPr wrap="square">
            <a:spAutoFit/>
          </a:bodyPr>
          <a:lstStyle/>
          <a:p>
            <a:pPr marL="342900" indent="-342900" algn="just">
              <a:buFont typeface="+mj-lt"/>
              <a:buAutoNum type="arabicPeriod"/>
            </a:pPr>
            <a:r>
              <a:rPr lang="en-GB" dirty="0"/>
              <a:t>Let's assume you go to a restaurant. You will not go to the kitchen and prepare food which you can surely do at your home. Instead, you just go there and wait for the waiter to come on.</a:t>
            </a:r>
          </a:p>
          <a:p>
            <a:pPr marL="342900" indent="-342900" algn="just">
              <a:buFont typeface="+mj-lt"/>
              <a:buAutoNum type="arabicPeriod"/>
            </a:pPr>
            <a:r>
              <a:rPr lang="en-GB" dirty="0"/>
              <a:t>Now the waiter comes to you, and you just order the food. The waiter doesn't know who you are and what you want he just written down the detail of your food order</a:t>
            </a:r>
            <a:r>
              <a:rPr lang="en-GB" dirty="0" smtClean="0"/>
              <a:t>.</a:t>
            </a:r>
          </a:p>
          <a:p>
            <a:pPr marL="342900" indent="-342900" algn="just">
              <a:buFont typeface="+mj-lt"/>
              <a:buAutoNum type="arabicPeriod"/>
            </a:pPr>
            <a:endParaRPr lang="en-GB" dirty="0"/>
          </a:p>
          <a:p>
            <a:pPr marL="342900" indent="-342900" algn="just">
              <a:buFont typeface="+mj-lt"/>
              <a:buAutoNum type="arabicPeriod"/>
            </a:pPr>
            <a:r>
              <a:rPr lang="en-GB" dirty="0"/>
              <a:t>Then, the waiter moves to the kitchen. In the kitchen waiter not prepare your food.</a:t>
            </a:r>
          </a:p>
          <a:p>
            <a:pPr marL="342900" indent="-342900" algn="just">
              <a:buFont typeface="+mj-lt"/>
              <a:buAutoNum type="arabicPeriod"/>
            </a:pPr>
            <a:r>
              <a:rPr lang="en-GB" dirty="0"/>
              <a:t>The cook prepares your food. The waiter is given your order to him along with your table number.</a:t>
            </a:r>
          </a:p>
          <a:p>
            <a:pPr marL="342900" indent="-342900" algn="just">
              <a:buFont typeface="+mj-lt"/>
              <a:buAutoNum type="arabicPeriod"/>
            </a:pPr>
            <a:r>
              <a:rPr lang="en-GB" dirty="0"/>
              <a:t>Cook then prepared food for you. He uses ingredients to cooks the food. Let's assume that your order a vegetable sandwich. Then he needs bread, tomato, potato, capsicum, onion, bit, cheese, etc. which he sources from the </a:t>
            </a:r>
            <a:r>
              <a:rPr lang="en-GB" dirty="0" smtClean="0"/>
              <a:t>refrigerator</a:t>
            </a:r>
          </a:p>
          <a:p>
            <a:pPr marL="342900" indent="-342900" algn="just">
              <a:buFont typeface="+mj-lt"/>
              <a:buAutoNum type="arabicPeriod"/>
            </a:pPr>
            <a:endParaRPr lang="en-GB" dirty="0"/>
          </a:p>
          <a:p>
            <a:pPr marL="342900" indent="-342900" algn="just">
              <a:buFont typeface="+mj-lt"/>
              <a:buAutoNum type="arabicPeriod"/>
            </a:pPr>
            <a:r>
              <a:rPr lang="en-GB" dirty="0"/>
              <a:t>Cook final hand over the food to the waiter. Now it is the job of the waiter to moves this food outside the kitchen.</a:t>
            </a:r>
          </a:p>
          <a:p>
            <a:pPr marL="342900" indent="-342900" algn="just">
              <a:buFont typeface="+mj-lt"/>
              <a:buAutoNum type="arabicPeriod"/>
            </a:pPr>
            <a:r>
              <a:rPr lang="en-GB" dirty="0"/>
              <a:t>Now waiter knows which food you have ordered and how they are served.</a:t>
            </a:r>
          </a:p>
        </p:txBody>
      </p:sp>
    </p:spTree>
    <p:extLst>
      <p:ext uri="{BB962C8B-B14F-4D97-AF65-F5344CB8AC3E}">
        <p14:creationId xmlns:p14="http://schemas.microsoft.com/office/powerpoint/2010/main" val="3084322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Model-View-Controller (MVC) pattern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665337"/>
            <a:ext cx="6858000" cy="523220"/>
          </a:xfrm>
          <a:prstGeom prst="rect">
            <a:avLst/>
          </a:prstGeom>
        </p:spPr>
        <p:txBody>
          <a:bodyPr wrap="square">
            <a:spAutoFit/>
          </a:bodyPr>
          <a:lstStyle/>
          <a:p>
            <a:r>
              <a:rPr lang="en-GB" b="1" dirty="0" smtClean="0">
                <a:solidFill>
                  <a:srgbClr val="46424D"/>
                </a:solidFill>
                <a:latin typeface="Arial" panose="020B0604020202020204" pitchFamily="34" charset="0"/>
              </a:rPr>
              <a:t>Case- Study : </a:t>
            </a:r>
            <a:r>
              <a:rPr lang="en-GB" sz="2800" b="1" dirty="0"/>
              <a:t>restaurant</a:t>
            </a:r>
          </a:p>
        </p:txBody>
      </p:sp>
      <p:sp>
        <p:nvSpPr>
          <p:cNvPr id="4" name="Rectangle 3"/>
          <p:cNvSpPr/>
          <p:nvPr/>
        </p:nvSpPr>
        <p:spPr>
          <a:xfrm>
            <a:off x="7000875" y="1752600"/>
            <a:ext cx="2743200" cy="1938992"/>
          </a:xfrm>
          <a:prstGeom prst="rect">
            <a:avLst/>
          </a:prstGeom>
        </p:spPr>
        <p:txBody>
          <a:bodyPr wrap="square">
            <a:spAutoFit/>
          </a:bodyPr>
          <a:lstStyle/>
          <a:p>
            <a:r>
              <a:rPr lang="en-GB" sz="2000" dirty="0"/>
              <a:t>In this case,</a:t>
            </a:r>
          </a:p>
          <a:p>
            <a:endParaRPr lang="en-GB" sz="2000" dirty="0"/>
          </a:p>
          <a:p>
            <a:r>
              <a:rPr lang="en-GB" sz="2000" dirty="0" smtClean="0"/>
              <a:t>You= </a:t>
            </a:r>
            <a:r>
              <a:rPr lang="en-GB" sz="2000" dirty="0"/>
              <a:t>View </a:t>
            </a:r>
            <a:endParaRPr lang="en-GB" sz="2000" dirty="0" smtClean="0"/>
          </a:p>
          <a:p>
            <a:r>
              <a:rPr lang="en-GB" sz="2000" dirty="0" smtClean="0"/>
              <a:t>Waiter</a:t>
            </a:r>
            <a:r>
              <a:rPr lang="en-GB" sz="2000" dirty="0"/>
              <a:t>= Controller</a:t>
            </a:r>
          </a:p>
          <a:p>
            <a:r>
              <a:rPr lang="en-GB" sz="2000" dirty="0"/>
              <a:t>Cook= Model</a:t>
            </a:r>
          </a:p>
          <a:p>
            <a:r>
              <a:rPr lang="en-GB" sz="2000" dirty="0"/>
              <a:t>Refrigerator= Data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 y="1216587"/>
            <a:ext cx="6864330" cy="4041213"/>
          </a:xfrm>
          <a:prstGeom prst="rect">
            <a:avLst/>
          </a:prstGeom>
        </p:spPr>
      </p:pic>
    </p:spTree>
    <p:extLst>
      <p:ext uri="{BB962C8B-B14F-4D97-AF65-F5344CB8AC3E}">
        <p14:creationId xmlns:p14="http://schemas.microsoft.com/office/powerpoint/2010/main" val="1845771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Coding Style : 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566698"/>
            <a:ext cx="8380479" cy="5926196"/>
          </a:xfrm>
          <a:prstGeom prst="rect">
            <a:avLst/>
          </a:prstGeom>
        </p:spPr>
      </p:pic>
      <p:sp>
        <p:nvSpPr>
          <p:cNvPr id="6" name="TextBox 5"/>
          <p:cNvSpPr txBox="1"/>
          <p:nvPr/>
        </p:nvSpPr>
        <p:spPr>
          <a:xfrm>
            <a:off x="2565399" y="6492507"/>
            <a:ext cx="4325158" cy="276999"/>
          </a:xfrm>
          <a:prstGeom prst="rect">
            <a:avLst/>
          </a:prstGeom>
          <a:noFill/>
        </p:spPr>
        <p:txBody>
          <a:bodyPr wrap="none" rtlCol="0">
            <a:spAutoFit/>
          </a:bodyPr>
          <a:lstStyle/>
          <a:p>
            <a:r>
              <a:rPr lang="en-GB" sz="1200" dirty="0"/>
              <a:t>https://www.tutorialspoint.com/design_pattern/mvc_pattern.htm</a:t>
            </a:r>
          </a:p>
        </p:txBody>
      </p:sp>
    </p:spTree>
    <p:extLst>
      <p:ext uri="{BB962C8B-B14F-4D97-AF65-F5344CB8AC3E}">
        <p14:creationId xmlns:p14="http://schemas.microsoft.com/office/powerpoint/2010/main" val="2638686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Design Patterns - </a:t>
            </a:r>
            <a:r>
              <a:rPr lang="en-US" sz="3000" b="1" dirty="0" smtClean="0">
                <a:solidFill>
                  <a:schemeClr val="bg1"/>
                </a:solidFill>
                <a:latin typeface="Times New Roman" panose="02020603050405020304" pitchFamily="18" charset="0"/>
                <a:cs typeface="Times New Roman" panose="02020603050405020304" pitchFamily="18" charset="0"/>
              </a:rPr>
              <a:t>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42" y="594020"/>
            <a:ext cx="4572000" cy="646331"/>
          </a:xfrm>
          <a:prstGeom prst="rect">
            <a:avLst/>
          </a:prstGeom>
        </p:spPr>
        <p:txBody>
          <a:bodyPr>
            <a:spAutoFit/>
          </a:bodyPr>
          <a:lstStyle/>
          <a:p>
            <a:r>
              <a:rPr lang="en-GB" dirty="0">
                <a:latin typeface="Arial" panose="020B0604020202020204" pitchFamily="34" charset="0"/>
              </a:rPr>
              <a:t>Step 1</a:t>
            </a:r>
          </a:p>
          <a:p>
            <a:pPr algn="just"/>
            <a:r>
              <a:rPr lang="en-GB" dirty="0">
                <a:solidFill>
                  <a:srgbClr val="000000"/>
                </a:solidFill>
                <a:latin typeface="Arial" panose="020B0604020202020204" pitchFamily="34" charset="0"/>
              </a:rPr>
              <a:t>Create </a:t>
            </a:r>
            <a:r>
              <a:rPr lang="en-GB" dirty="0" smtClean="0">
                <a:solidFill>
                  <a:srgbClr val="000000"/>
                </a:solidFill>
                <a:latin typeface="Arial" panose="020B0604020202020204" pitchFamily="34" charset="0"/>
              </a:rPr>
              <a:t>Model</a:t>
            </a:r>
            <a:endParaRPr lang="en-GB" b="0" i="0" dirty="0">
              <a:solidFill>
                <a:srgbClr val="000000"/>
              </a:solidFill>
              <a:effectLst/>
              <a:latin typeface="Arial" panose="020B0604020202020204" pitchFamily="34" charset="0"/>
            </a:endParaRPr>
          </a:p>
        </p:txBody>
      </p:sp>
      <p:sp>
        <p:nvSpPr>
          <p:cNvPr id="9" name="Rectangle 8"/>
          <p:cNvSpPr/>
          <p:nvPr/>
        </p:nvSpPr>
        <p:spPr>
          <a:xfrm>
            <a:off x="2259058" y="1028243"/>
            <a:ext cx="4572000" cy="5632311"/>
          </a:xfrm>
          <a:prstGeom prst="rect">
            <a:avLst/>
          </a:prstGeom>
        </p:spPr>
        <p:txBody>
          <a:bodyPr>
            <a:spAutoFit/>
          </a:bodyPr>
          <a:lstStyle/>
          <a:p>
            <a:r>
              <a:rPr lang="en-GB" dirty="0"/>
              <a:t>public class </a:t>
            </a:r>
            <a:r>
              <a:rPr lang="en-GB" b="1" dirty="0"/>
              <a:t>Student</a:t>
            </a:r>
            <a:r>
              <a:rPr lang="en-GB" dirty="0"/>
              <a:t> {</a:t>
            </a:r>
          </a:p>
          <a:p>
            <a:r>
              <a:rPr lang="en-GB" dirty="0"/>
              <a:t>   private String </a:t>
            </a:r>
            <a:r>
              <a:rPr lang="en-GB" dirty="0" err="1"/>
              <a:t>rollNo</a:t>
            </a:r>
            <a:r>
              <a:rPr lang="en-GB" dirty="0"/>
              <a:t>;</a:t>
            </a:r>
          </a:p>
          <a:p>
            <a:r>
              <a:rPr lang="en-GB" dirty="0"/>
              <a:t>   private String name;</a:t>
            </a:r>
          </a:p>
          <a:p>
            <a:r>
              <a:rPr lang="en-GB" dirty="0"/>
              <a:t>   </a:t>
            </a:r>
          </a:p>
          <a:p>
            <a:r>
              <a:rPr lang="en-GB" dirty="0"/>
              <a:t>   public String </a:t>
            </a:r>
            <a:r>
              <a:rPr lang="en-GB" dirty="0" err="1"/>
              <a:t>getRollNo</a:t>
            </a:r>
            <a:r>
              <a:rPr lang="en-GB" dirty="0"/>
              <a:t>() {</a:t>
            </a:r>
          </a:p>
          <a:p>
            <a:r>
              <a:rPr lang="en-GB" dirty="0"/>
              <a:t>      return </a:t>
            </a:r>
            <a:r>
              <a:rPr lang="en-GB" dirty="0" err="1"/>
              <a:t>rollNo</a:t>
            </a:r>
            <a:r>
              <a:rPr lang="en-GB" dirty="0"/>
              <a:t>;</a:t>
            </a:r>
          </a:p>
          <a:p>
            <a:r>
              <a:rPr lang="en-GB" dirty="0"/>
              <a:t>   }</a:t>
            </a:r>
          </a:p>
          <a:p>
            <a:r>
              <a:rPr lang="en-GB" dirty="0"/>
              <a:t>   </a:t>
            </a:r>
          </a:p>
          <a:p>
            <a:r>
              <a:rPr lang="en-GB" dirty="0"/>
              <a:t>   public void </a:t>
            </a:r>
            <a:r>
              <a:rPr lang="en-GB" dirty="0" err="1"/>
              <a:t>setRollNo</a:t>
            </a:r>
            <a:r>
              <a:rPr lang="en-GB" dirty="0"/>
              <a:t>(String </a:t>
            </a:r>
            <a:r>
              <a:rPr lang="en-GB" dirty="0" err="1"/>
              <a:t>rollNo</a:t>
            </a:r>
            <a:r>
              <a:rPr lang="en-GB" dirty="0"/>
              <a:t>) {</a:t>
            </a:r>
          </a:p>
          <a:p>
            <a:r>
              <a:rPr lang="en-GB" dirty="0"/>
              <a:t>      </a:t>
            </a:r>
            <a:r>
              <a:rPr lang="en-GB" dirty="0" err="1"/>
              <a:t>this.rollNo</a:t>
            </a:r>
            <a:r>
              <a:rPr lang="en-GB" dirty="0"/>
              <a:t> = </a:t>
            </a:r>
            <a:r>
              <a:rPr lang="en-GB" dirty="0" err="1"/>
              <a:t>rollNo</a:t>
            </a:r>
            <a:r>
              <a:rPr lang="en-GB" dirty="0"/>
              <a:t>;</a:t>
            </a:r>
          </a:p>
          <a:p>
            <a:r>
              <a:rPr lang="en-GB" dirty="0"/>
              <a:t>   }</a:t>
            </a:r>
          </a:p>
          <a:p>
            <a:r>
              <a:rPr lang="en-GB" dirty="0"/>
              <a:t>   </a:t>
            </a:r>
          </a:p>
          <a:p>
            <a:r>
              <a:rPr lang="en-GB" dirty="0"/>
              <a:t>   public String </a:t>
            </a:r>
            <a:r>
              <a:rPr lang="en-GB" dirty="0" err="1"/>
              <a:t>getName</a:t>
            </a:r>
            <a:r>
              <a:rPr lang="en-GB" dirty="0"/>
              <a:t>() {</a:t>
            </a:r>
          </a:p>
          <a:p>
            <a:r>
              <a:rPr lang="en-GB" dirty="0"/>
              <a:t>      return name;</a:t>
            </a:r>
          </a:p>
          <a:p>
            <a:r>
              <a:rPr lang="en-GB" dirty="0"/>
              <a:t>   }</a:t>
            </a:r>
          </a:p>
          <a:p>
            <a:r>
              <a:rPr lang="en-GB" dirty="0"/>
              <a:t>   </a:t>
            </a:r>
          </a:p>
          <a:p>
            <a:r>
              <a:rPr lang="en-GB" dirty="0"/>
              <a:t>   public void </a:t>
            </a:r>
            <a:r>
              <a:rPr lang="en-GB" dirty="0" err="1"/>
              <a:t>setName</a:t>
            </a:r>
            <a:r>
              <a:rPr lang="en-GB" dirty="0"/>
              <a:t>(String name) {</a:t>
            </a:r>
          </a:p>
          <a:p>
            <a:r>
              <a:rPr lang="en-GB" dirty="0"/>
              <a:t>      this.name = name;</a:t>
            </a:r>
          </a:p>
          <a:p>
            <a:r>
              <a:rPr lang="en-GB" dirty="0"/>
              <a:t>   }</a:t>
            </a:r>
          </a:p>
          <a:p>
            <a:r>
              <a:rPr lang="en-GB" dirty="0"/>
              <a:t>}</a:t>
            </a:r>
          </a:p>
        </p:txBody>
      </p:sp>
    </p:spTree>
    <p:extLst>
      <p:ext uri="{BB962C8B-B14F-4D97-AF65-F5344CB8AC3E}">
        <p14:creationId xmlns:p14="http://schemas.microsoft.com/office/powerpoint/2010/main" val="25538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Design Patterns - </a:t>
            </a:r>
            <a:r>
              <a:rPr lang="en-US" sz="3000" b="1" dirty="0" smtClean="0">
                <a:solidFill>
                  <a:schemeClr val="bg1"/>
                </a:solidFill>
                <a:latin typeface="Times New Roman" panose="02020603050405020304" pitchFamily="18" charset="0"/>
                <a:cs typeface="Times New Roman" panose="02020603050405020304" pitchFamily="18" charset="0"/>
              </a:rPr>
              <a:t>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42" y="594020"/>
            <a:ext cx="4572000" cy="646331"/>
          </a:xfrm>
          <a:prstGeom prst="rect">
            <a:avLst/>
          </a:prstGeom>
        </p:spPr>
        <p:txBody>
          <a:bodyPr>
            <a:spAutoFit/>
          </a:bodyPr>
          <a:lstStyle/>
          <a:p>
            <a:r>
              <a:rPr lang="en-GB" dirty="0">
                <a:latin typeface="Arial" panose="020B0604020202020204" pitchFamily="34" charset="0"/>
              </a:rPr>
              <a:t>Step </a:t>
            </a:r>
            <a:r>
              <a:rPr lang="en-GB" dirty="0" smtClean="0">
                <a:latin typeface="Arial" panose="020B0604020202020204" pitchFamily="34" charset="0"/>
              </a:rPr>
              <a:t>2</a:t>
            </a:r>
            <a:endParaRPr lang="en-GB" dirty="0">
              <a:latin typeface="Arial" panose="020B0604020202020204" pitchFamily="34" charset="0"/>
            </a:endParaRPr>
          </a:p>
          <a:p>
            <a:r>
              <a:rPr lang="en-GB" dirty="0">
                <a:latin typeface="Arial" panose="020B0604020202020204" pitchFamily="34" charset="0"/>
              </a:rPr>
              <a:t>Create </a:t>
            </a:r>
            <a:r>
              <a:rPr lang="en-GB" dirty="0" smtClean="0">
                <a:latin typeface="Arial" panose="020B0604020202020204" pitchFamily="34" charset="0"/>
              </a:rPr>
              <a:t>view</a:t>
            </a:r>
            <a:endParaRPr lang="en-GB" b="0" i="0" dirty="0">
              <a:solidFill>
                <a:srgbClr val="000000"/>
              </a:solidFill>
              <a:effectLst/>
              <a:latin typeface="Arial" panose="020B0604020202020204" pitchFamily="34" charset="0"/>
            </a:endParaRPr>
          </a:p>
        </p:txBody>
      </p:sp>
      <p:sp>
        <p:nvSpPr>
          <p:cNvPr id="12" name="Rectangle 11"/>
          <p:cNvSpPr/>
          <p:nvPr/>
        </p:nvSpPr>
        <p:spPr>
          <a:xfrm>
            <a:off x="457200" y="1551152"/>
            <a:ext cx="8534400" cy="3323987"/>
          </a:xfrm>
          <a:prstGeom prst="rect">
            <a:avLst/>
          </a:prstGeom>
        </p:spPr>
        <p:txBody>
          <a:bodyPr wrap="square">
            <a:spAutoFit/>
          </a:bodyPr>
          <a:lstStyle/>
          <a:p>
            <a:pPr>
              <a:lnSpc>
                <a:spcPct val="150000"/>
              </a:lnSpc>
            </a:pPr>
            <a:r>
              <a:rPr lang="en-GB" sz="2000" dirty="0"/>
              <a:t>public class </a:t>
            </a:r>
            <a:r>
              <a:rPr lang="en-GB" sz="2000" b="1" dirty="0" err="1"/>
              <a:t>StudentView</a:t>
            </a:r>
            <a:r>
              <a:rPr lang="en-GB" sz="2000" dirty="0"/>
              <a:t> {</a:t>
            </a:r>
          </a:p>
          <a:p>
            <a:pPr>
              <a:lnSpc>
                <a:spcPct val="150000"/>
              </a:lnSpc>
            </a:pPr>
            <a:r>
              <a:rPr lang="en-GB" sz="2000" dirty="0"/>
              <a:t>   public void </a:t>
            </a:r>
            <a:r>
              <a:rPr lang="en-GB" sz="2000" dirty="0" err="1"/>
              <a:t>printStudentDetails</a:t>
            </a:r>
            <a:r>
              <a:rPr lang="en-GB" sz="2000" dirty="0"/>
              <a:t>(String </a:t>
            </a:r>
            <a:r>
              <a:rPr lang="en-GB" sz="2000" dirty="0" err="1"/>
              <a:t>studentName</a:t>
            </a:r>
            <a:r>
              <a:rPr lang="en-GB" sz="2000" dirty="0"/>
              <a:t>, String </a:t>
            </a:r>
            <a:r>
              <a:rPr lang="en-GB" sz="2000" dirty="0" err="1"/>
              <a:t>studentRollNo</a:t>
            </a:r>
            <a:r>
              <a:rPr lang="en-GB" sz="2000" dirty="0"/>
              <a:t>){</a:t>
            </a:r>
          </a:p>
          <a:p>
            <a:pPr>
              <a:lnSpc>
                <a:spcPct val="150000"/>
              </a:lnSpc>
            </a:pPr>
            <a:r>
              <a:rPr lang="en-GB" sz="2000" dirty="0"/>
              <a:t>      </a:t>
            </a:r>
            <a:r>
              <a:rPr lang="en-GB" sz="2000" dirty="0" err="1"/>
              <a:t>System.out.println</a:t>
            </a:r>
            <a:r>
              <a:rPr lang="en-GB" sz="2000" dirty="0"/>
              <a:t>("Student: ");</a:t>
            </a:r>
          </a:p>
          <a:p>
            <a:pPr>
              <a:lnSpc>
                <a:spcPct val="150000"/>
              </a:lnSpc>
            </a:pPr>
            <a:r>
              <a:rPr lang="en-GB" sz="2000" dirty="0"/>
              <a:t>      </a:t>
            </a:r>
            <a:r>
              <a:rPr lang="en-GB" sz="2000" dirty="0" err="1"/>
              <a:t>System.out.println</a:t>
            </a:r>
            <a:r>
              <a:rPr lang="en-GB" sz="2000" dirty="0"/>
              <a:t>("Name: " + </a:t>
            </a:r>
            <a:r>
              <a:rPr lang="en-GB" sz="2000" dirty="0" err="1"/>
              <a:t>studentName</a:t>
            </a:r>
            <a:r>
              <a:rPr lang="en-GB" sz="2000" dirty="0"/>
              <a:t>);</a:t>
            </a:r>
          </a:p>
          <a:p>
            <a:pPr>
              <a:lnSpc>
                <a:spcPct val="150000"/>
              </a:lnSpc>
            </a:pPr>
            <a:r>
              <a:rPr lang="en-GB" sz="2000" dirty="0"/>
              <a:t>      </a:t>
            </a:r>
            <a:r>
              <a:rPr lang="en-GB" sz="2000" dirty="0" err="1"/>
              <a:t>System.out.println</a:t>
            </a:r>
            <a:r>
              <a:rPr lang="en-GB" sz="2000" dirty="0"/>
              <a:t>("Roll No: " + </a:t>
            </a:r>
            <a:r>
              <a:rPr lang="en-GB" sz="2000" dirty="0" err="1"/>
              <a:t>studentRollNo</a:t>
            </a:r>
            <a:r>
              <a:rPr lang="en-GB" sz="2000" dirty="0"/>
              <a:t>);</a:t>
            </a:r>
          </a:p>
          <a:p>
            <a:pPr>
              <a:lnSpc>
                <a:spcPct val="150000"/>
              </a:lnSpc>
            </a:pPr>
            <a:r>
              <a:rPr lang="en-GB" sz="2000" dirty="0"/>
              <a:t>   }</a:t>
            </a:r>
          </a:p>
          <a:p>
            <a:pPr>
              <a:lnSpc>
                <a:spcPct val="150000"/>
              </a:lnSpc>
            </a:pPr>
            <a:r>
              <a:rPr lang="en-GB" sz="2000" dirty="0"/>
              <a:t>}</a:t>
            </a:r>
          </a:p>
        </p:txBody>
      </p:sp>
    </p:spTree>
    <p:extLst>
      <p:ext uri="{BB962C8B-B14F-4D97-AF65-F5344CB8AC3E}">
        <p14:creationId xmlns:p14="http://schemas.microsoft.com/office/powerpoint/2010/main" val="26422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Design Patterns - </a:t>
            </a:r>
            <a:r>
              <a:rPr lang="en-US" sz="3000" b="1" dirty="0" smtClean="0">
                <a:solidFill>
                  <a:schemeClr val="bg1"/>
                </a:solidFill>
                <a:latin typeface="Times New Roman" panose="02020603050405020304" pitchFamily="18" charset="0"/>
                <a:cs typeface="Times New Roman" panose="02020603050405020304" pitchFamily="18" charset="0"/>
              </a:rPr>
              <a:t>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42" y="594020"/>
            <a:ext cx="4572000" cy="646331"/>
          </a:xfrm>
          <a:prstGeom prst="rect">
            <a:avLst/>
          </a:prstGeom>
        </p:spPr>
        <p:txBody>
          <a:bodyPr>
            <a:spAutoFit/>
          </a:bodyPr>
          <a:lstStyle/>
          <a:p>
            <a:r>
              <a:rPr lang="en-GB" dirty="0">
                <a:latin typeface="Arial" panose="020B0604020202020204" pitchFamily="34" charset="0"/>
              </a:rPr>
              <a:t>Step 3</a:t>
            </a:r>
          </a:p>
          <a:p>
            <a:r>
              <a:rPr lang="en-GB" dirty="0">
                <a:latin typeface="Arial" panose="020B0604020202020204" pitchFamily="34" charset="0"/>
              </a:rPr>
              <a:t>Create Controller</a:t>
            </a:r>
            <a:endParaRPr lang="en-GB" b="0" i="0" dirty="0">
              <a:solidFill>
                <a:srgbClr val="000000"/>
              </a:solidFill>
              <a:effectLst/>
              <a:latin typeface="Arial" panose="020B0604020202020204" pitchFamily="34" charset="0"/>
            </a:endParaRPr>
          </a:p>
        </p:txBody>
      </p:sp>
      <p:sp>
        <p:nvSpPr>
          <p:cNvPr id="12" name="Rectangle 11"/>
          <p:cNvSpPr/>
          <p:nvPr/>
        </p:nvSpPr>
        <p:spPr>
          <a:xfrm>
            <a:off x="2143125" y="578440"/>
            <a:ext cx="5867400" cy="6494085"/>
          </a:xfrm>
          <a:prstGeom prst="rect">
            <a:avLst/>
          </a:prstGeom>
        </p:spPr>
        <p:txBody>
          <a:bodyPr wrap="square">
            <a:spAutoFit/>
          </a:bodyPr>
          <a:lstStyle/>
          <a:p>
            <a:r>
              <a:rPr lang="en-GB" sz="1600" dirty="0"/>
              <a:t>public class </a:t>
            </a:r>
            <a:r>
              <a:rPr lang="en-GB" sz="1600" b="1" dirty="0" err="1"/>
              <a:t>StudentControlle</a:t>
            </a:r>
            <a:r>
              <a:rPr lang="en-GB" sz="1600" dirty="0" err="1"/>
              <a:t>r</a:t>
            </a:r>
            <a:r>
              <a:rPr lang="en-GB" sz="1600" dirty="0"/>
              <a:t> {</a:t>
            </a:r>
          </a:p>
          <a:p>
            <a:r>
              <a:rPr lang="en-GB" sz="1600" dirty="0"/>
              <a:t>   private Student model;</a:t>
            </a:r>
          </a:p>
          <a:p>
            <a:r>
              <a:rPr lang="en-GB" sz="1600" dirty="0"/>
              <a:t>   private </a:t>
            </a:r>
            <a:r>
              <a:rPr lang="en-GB" sz="1600" dirty="0" err="1"/>
              <a:t>StudentView</a:t>
            </a:r>
            <a:r>
              <a:rPr lang="en-GB" sz="1600" dirty="0"/>
              <a:t> view;</a:t>
            </a:r>
          </a:p>
          <a:p>
            <a:endParaRPr lang="en-GB" sz="1600" dirty="0"/>
          </a:p>
          <a:p>
            <a:r>
              <a:rPr lang="en-GB" sz="1600" dirty="0"/>
              <a:t>   public </a:t>
            </a:r>
            <a:r>
              <a:rPr lang="en-GB" sz="1600" dirty="0" err="1"/>
              <a:t>StudentController</a:t>
            </a:r>
            <a:r>
              <a:rPr lang="en-GB" sz="1600" dirty="0"/>
              <a:t>(Student model, </a:t>
            </a:r>
            <a:r>
              <a:rPr lang="en-GB" sz="1600" dirty="0" err="1"/>
              <a:t>StudentView</a:t>
            </a:r>
            <a:r>
              <a:rPr lang="en-GB" sz="1600" dirty="0"/>
              <a:t> view){</a:t>
            </a:r>
          </a:p>
          <a:p>
            <a:r>
              <a:rPr lang="en-GB" sz="1600" dirty="0"/>
              <a:t>      </a:t>
            </a:r>
            <a:r>
              <a:rPr lang="en-GB" sz="1600" dirty="0" err="1"/>
              <a:t>this.model</a:t>
            </a:r>
            <a:r>
              <a:rPr lang="en-GB" sz="1600" dirty="0"/>
              <a:t> = model;</a:t>
            </a:r>
          </a:p>
          <a:p>
            <a:r>
              <a:rPr lang="en-GB" sz="1600" dirty="0"/>
              <a:t>      </a:t>
            </a:r>
            <a:r>
              <a:rPr lang="en-GB" sz="1600" dirty="0" err="1"/>
              <a:t>this.view</a:t>
            </a:r>
            <a:r>
              <a:rPr lang="en-GB" sz="1600" dirty="0"/>
              <a:t> = view;</a:t>
            </a:r>
          </a:p>
          <a:p>
            <a:r>
              <a:rPr lang="en-GB" sz="1600" dirty="0"/>
              <a:t>   }</a:t>
            </a:r>
          </a:p>
          <a:p>
            <a:endParaRPr lang="en-GB" sz="1600" dirty="0"/>
          </a:p>
          <a:p>
            <a:r>
              <a:rPr lang="en-GB" sz="1600" dirty="0"/>
              <a:t>   public void </a:t>
            </a:r>
            <a:r>
              <a:rPr lang="en-GB" sz="1600" dirty="0" err="1"/>
              <a:t>setStudentName</a:t>
            </a:r>
            <a:r>
              <a:rPr lang="en-GB" sz="1600" dirty="0"/>
              <a:t>(String name){</a:t>
            </a:r>
          </a:p>
          <a:p>
            <a:r>
              <a:rPr lang="en-GB" sz="1600" dirty="0"/>
              <a:t>      </a:t>
            </a:r>
            <a:r>
              <a:rPr lang="en-GB" sz="1600" dirty="0" err="1"/>
              <a:t>model.setName</a:t>
            </a:r>
            <a:r>
              <a:rPr lang="en-GB" sz="1600" dirty="0"/>
              <a:t>(name);		</a:t>
            </a:r>
          </a:p>
          <a:p>
            <a:r>
              <a:rPr lang="en-GB" sz="1600" dirty="0"/>
              <a:t>   </a:t>
            </a:r>
            <a:r>
              <a:rPr lang="en-GB" sz="1600" dirty="0" smtClean="0"/>
              <a:t>}</a:t>
            </a:r>
            <a:endParaRPr lang="en-GB" sz="1600" dirty="0"/>
          </a:p>
          <a:p>
            <a:r>
              <a:rPr lang="en-GB" sz="1600" dirty="0"/>
              <a:t>   public String </a:t>
            </a:r>
            <a:r>
              <a:rPr lang="en-GB" sz="1600" dirty="0" err="1"/>
              <a:t>getStudentName</a:t>
            </a:r>
            <a:r>
              <a:rPr lang="en-GB" sz="1600" dirty="0"/>
              <a:t>(){</a:t>
            </a:r>
          </a:p>
          <a:p>
            <a:r>
              <a:rPr lang="en-GB" sz="1600" dirty="0"/>
              <a:t>      return </a:t>
            </a:r>
            <a:r>
              <a:rPr lang="en-GB" sz="1600" dirty="0" err="1"/>
              <a:t>model.getName</a:t>
            </a:r>
            <a:r>
              <a:rPr lang="en-GB" sz="1600" dirty="0"/>
              <a:t>();		</a:t>
            </a:r>
          </a:p>
          <a:p>
            <a:r>
              <a:rPr lang="en-GB" sz="1600" dirty="0"/>
              <a:t>   </a:t>
            </a:r>
            <a:r>
              <a:rPr lang="en-GB" sz="1600" dirty="0" smtClean="0"/>
              <a:t>}</a:t>
            </a:r>
            <a:endParaRPr lang="en-GB" sz="1600" dirty="0"/>
          </a:p>
          <a:p>
            <a:r>
              <a:rPr lang="en-GB" sz="1600" dirty="0"/>
              <a:t>   public void </a:t>
            </a:r>
            <a:r>
              <a:rPr lang="en-GB" sz="1600" dirty="0" err="1"/>
              <a:t>setStudentRollNo</a:t>
            </a:r>
            <a:r>
              <a:rPr lang="en-GB" sz="1600" dirty="0"/>
              <a:t>(String </a:t>
            </a:r>
            <a:r>
              <a:rPr lang="en-GB" sz="1600" dirty="0" err="1"/>
              <a:t>rollNo</a:t>
            </a:r>
            <a:r>
              <a:rPr lang="en-GB" sz="1600" dirty="0"/>
              <a:t>){</a:t>
            </a:r>
          </a:p>
          <a:p>
            <a:r>
              <a:rPr lang="en-GB" sz="1600" dirty="0"/>
              <a:t>      </a:t>
            </a:r>
            <a:r>
              <a:rPr lang="en-GB" sz="1600" dirty="0" err="1"/>
              <a:t>model.setRollNo</a:t>
            </a:r>
            <a:r>
              <a:rPr lang="en-GB" sz="1600" dirty="0"/>
              <a:t>(</a:t>
            </a:r>
            <a:r>
              <a:rPr lang="en-GB" sz="1600" dirty="0" err="1"/>
              <a:t>rollNo</a:t>
            </a:r>
            <a:r>
              <a:rPr lang="en-GB" sz="1600" dirty="0"/>
              <a:t>);		</a:t>
            </a:r>
          </a:p>
          <a:p>
            <a:r>
              <a:rPr lang="en-GB" sz="1600" dirty="0"/>
              <a:t>   </a:t>
            </a:r>
            <a:r>
              <a:rPr lang="en-GB" sz="1600" dirty="0" smtClean="0"/>
              <a:t>}</a:t>
            </a:r>
            <a:endParaRPr lang="en-GB" sz="1600" dirty="0"/>
          </a:p>
          <a:p>
            <a:r>
              <a:rPr lang="en-GB" sz="1600" dirty="0"/>
              <a:t>   public String </a:t>
            </a:r>
            <a:r>
              <a:rPr lang="en-GB" sz="1600" dirty="0" err="1"/>
              <a:t>getStudentRollNo</a:t>
            </a:r>
            <a:r>
              <a:rPr lang="en-GB" sz="1600" dirty="0"/>
              <a:t>(){</a:t>
            </a:r>
          </a:p>
          <a:p>
            <a:r>
              <a:rPr lang="en-GB" sz="1600" dirty="0"/>
              <a:t>      return </a:t>
            </a:r>
            <a:r>
              <a:rPr lang="en-GB" sz="1600" dirty="0" err="1"/>
              <a:t>model.getRollNo</a:t>
            </a:r>
            <a:r>
              <a:rPr lang="en-GB" sz="1600" dirty="0"/>
              <a:t>();		</a:t>
            </a:r>
          </a:p>
          <a:p>
            <a:r>
              <a:rPr lang="en-GB" sz="1600" dirty="0"/>
              <a:t>   }</a:t>
            </a:r>
          </a:p>
          <a:p>
            <a:endParaRPr lang="en-GB" sz="1600" dirty="0"/>
          </a:p>
          <a:p>
            <a:r>
              <a:rPr lang="en-GB" sz="1600" dirty="0"/>
              <a:t>   public void </a:t>
            </a:r>
            <a:r>
              <a:rPr lang="en-GB" sz="1600" dirty="0" err="1"/>
              <a:t>updateView</a:t>
            </a:r>
            <a:r>
              <a:rPr lang="en-GB" sz="1600" dirty="0"/>
              <a:t>(){				</a:t>
            </a:r>
          </a:p>
          <a:p>
            <a:r>
              <a:rPr lang="en-GB" sz="1600" dirty="0"/>
              <a:t>      </a:t>
            </a:r>
            <a:r>
              <a:rPr lang="en-GB" sz="1600" dirty="0" err="1"/>
              <a:t>view.printStudentDetails</a:t>
            </a:r>
            <a:r>
              <a:rPr lang="en-GB" sz="1600" dirty="0"/>
              <a:t>(</a:t>
            </a:r>
            <a:r>
              <a:rPr lang="en-GB" sz="1600" dirty="0" err="1"/>
              <a:t>model.getName</a:t>
            </a:r>
            <a:r>
              <a:rPr lang="en-GB" sz="1600" dirty="0"/>
              <a:t>(), </a:t>
            </a:r>
            <a:r>
              <a:rPr lang="en-GB" sz="1600" dirty="0" err="1"/>
              <a:t>model.getRollNo</a:t>
            </a:r>
            <a:r>
              <a:rPr lang="en-GB" sz="1600" dirty="0"/>
              <a:t>());</a:t>
            </a:r>
          </a:p>
          <a:p>
            <a:r>
              <a:rPr lang="en-GB" sz="1600" dirty="0"/>
              <a:t>   }	</a:t>
            </a:r>
          </a:p>
          <a:p>
            <a:r>
              <a:rPr lang="en-GB" sz="1600" dirty="0"/>
              <a:t>}</a:t>
            </a:r>
          </a:p>
        </p:txBody>
      </p:sp>
    </p:spTree>
    <p:extLst>
      <p:ext uri="{BB962C8B-B14F-4D97-AF65-F5344CB8AC3E}">
        <p14:creationId xmlns:p14="http://schemas.microsoft.com/office/powerpoint/2010/main" val="1537167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Design Patterns - </a:t>
            </a:r>
            <a:r>
              <a:rPr lang="en-US" sz="3000" b="1" dirty="0" smtClean="0">
                <a:solidFill>
                  <a:schemeClr val="bg1"/>
                </a:solidFill>
                <a:latin typeface="Times New Roman" panose="02020603050405020304" pitchFamily="18" charset="0"/>
                <a:cs typeface="Times New Roman" panose="02020603050405020304" pitchFamily="18" charset="0"/>
              </a:rPr>
              <a:t>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42" y="594020"/>
            <a:ext cx="4572000" cy="646331"/>
          </a:xfrm>
          <a:prstGeom prst="rect">
            <a:avLst/>
          </a:prstGeom>
        </p:spPr>
        <p:txBody>
          <a:bodyPr>
            <a:spAutoFit/>
          </a:bodyPr>
          <a:lstStyle/>
          <a:p>
            <a:r>
              <a:rPr lang="en-GB" dirty="0">
                <a:latin typeface="Arial" panose="020B0604020202020204" pitchFamily="34" charset="0"/>
              </a:rPr>
              <a:t>Step 4</a:t>
            </a:r>
          </a:p>
          <a:p>
            <a:r>
              <a:rPr lang="en-GB" dirty="0" err="1" smtClean="0">
                <a:latin typeface="Arial" panose="020B0604020202020204" pitchFamily="34" charset="0"/>
              </a:rPr>
              <a:t>MVCPatternDemo</a:t>
            </a:r>
            <a:endParaRPr lang="en-GB" b="0" i="0" dirty="0">
              <a:solidFill>
                <a:srgbClr val="000000"/>
              </a:solidFill>
              <a:effectLst/>
              <a:latin typeface="Arial" panose="020B0604020202020204" pitchFamily="34" charset="0"/>
            </a:endParaRPr>
          </a:p>
        </p:txBody>
      </p:sp>
      <p:sp>
        <p:nvSpPr>
          <p:cNvPr id="12" name="Rectangle 11"/>
          <p:cNvSpPr/>
          <p:nvPr/>
        </p:nvSpPr>
        <p:spPr>
          <a:xfrm>
            <a:off x="2143124" y="594020"/>
            <a:ext cx="6543675" cy="6093976"/>
          </a:xfrm>
          <a:prstGeom prst="rect">
            <a:avLst/>
          </a:prstGeom>
        </p:spPr>
        <p:txBody>
          <a:bodyPr wrap="square">
            <a:spAutoFit/>
          </a:bodyPr>
          <a:lstStyle/>
          <a:p>
            <a:r>
              <a:rPr lang="en-GB" sz="1500" dirty="0"/>
              <a:t>public class </a:t>
            </a:r>
            <a:r>
              <a:rPr lang="en-GB" sz="1500" dirty="0" err="1"/>
              <a:t>MVCPatternDemo</a:t>
            </a:r>
            <a:r>
              <a:rPr lang="en-GB" sz="1500" dirty="0"/>
              <a:t> {</a:t>
            </a:r>
          </a:p>
          <a:p>
            <a:r>
              <a:rPr lang="en-GB" sz="1500" dirty="0"/>
              <a:t>   public static void main(String[] </a:t>
            </a:r>
            <a:r>
              <a:rPr lang="en-GB" sz="1500" dirty="0" err="1"/>
              <a:t>args</a:t>
            </a:r>
            <a:r>
              <a:rPr lang="en-GB" sz="1500" dirty="0"/>
              <a:t>) {</a:t>
            </a:r>
          </a:p>
          <a:p>
            <a:endParaRPr lang="en-GB" sz="1500" dirty="0"/>
          </a:p>
          <a:p>
            <a:r>
              <a:rPr lang="en-GB" sz="1500" dirty="0"/>
              <a:t>      //fetch student record based on his roll no from the database</a:t>
            </a:r>
          </a:p>
          <a:p>
            <a:r>
              <a:rPr lang="en-GB" sz="1500" dirty="0"/>
              <a:t>      Student model  = </a:t>
            </a:r>
            <a:r>
              <a:rPr lang="en-GB" sz="1500" dirty="0" err="1"/>
              <a:t>retriveStudentFromDatabase</a:t>
            </a:r>
            <a:r>
              <a:rPr lang="en-GB" sz="1500" dirty="0"/>
              <a:t>();</a:t>
            </a:r>
          </a:p>
          <a:p>
            <a:endParaRPr lang="en-GB" sz="1500" dirty="0"/>
          </a:p>
          <a:p>
            <a:r>
              <a:rPr lang="en-GB" sz="1500" dirty="0"/>
              <a:t>      //Create a view : to write student details on console</a:t>
            </a:r>
          </a:p>
          <a:p>
            <a:r>
              <a:rPr lang="en-GB" sz="1500" dirty="0"/>
              <a:t>      </a:t>
            </a:r>
            <a:r>
              <a:rPr lang="en-GB" sz="1500" dirty="0" err="1"/>
              <a:t>StudentView</a:t>
            </a:r>
            <a:r>
              <a:rPr lang="en-GB" sz="1500" dirty="0"/>
              <a:t> view = new </a:t>
            </a:r>
            <a:r>
              <a:rPr lang="en-GB" sz="1500" dirty="0" err="1"/>
              <a:t>StudentView</a:t>
            </a:r>
            <a:r>
              <a:rPr lang="en-GB" sz="1500" dirty="0"/>
              <a:t>();</a:t>
            </a:r>
          </a:p>
          <a:p>
            <a:endParaRPr lang="en-GB" sz="1500" dirty="0"/>
          </a:p>
          <a:p>
            <a:r>
              <a:rPr lang="en-GB" sz="1500" dirty="0"/>
              <a:t>      </a:t>
            </a:r>
            <a:r>
              <a:rPr lang="en-GB" sz="1500" dirty="0" err="1"/>
              <a:t>StudentController</a:t>
            </a:r>
            <a:r>
              <a:rPr lang="en-GB" sz="1500" dirty="0"/>
              <a:t> controller = new </a:t>
            </a:r>
            <a:r>
              <a:rPr lang="en-GB" sz="1500" dirty="0" err="1"/>
              <a:t>StudentController</a:t>
            </a:r>
            <a:r>
              <a:rPr lang="en-GB" sz="1500" dirty="0"/>
              <a:t>(model, view);</a:t>
            </a:r>
          </a:p>
          <a:p>
            <a:endParaRPr lang="en-GB" sz="1500" dirty="0"/>
          </a:p>
          <a:p>
            <a:r>
              <a:rPr lang="en-GB" sz="1500" dirty="0"/>
              <a:t>      </a:t>
            </a:r>
            <a:r>
              <a:rPr lang="en-GB" sz="1500" dirty="0" err="1"/>
              <a:t>controller.updateView</a:t>
            </a:r>
            <a:r>
              <a:rPr lang="en-GB" sz="1500" dirty="0"/>
              <a:t>();</a:t>
            </a:r>
          </a:p>
          <a:p>
            <a:endParaRPr lang="en-GB" sz="1500" dirty="0"/>
          </a:p>
          <a:p>
            <a:r>
              <a:rPr lang="en-GB" sz="1500" dirty="0"/>
              <a:t>      //update model data</a:t>
            </a:r>
          </a:p>
          <a:p>
            <a:r>
              <a:rPr lang="en-GB" sz="1500" dirty="0"/>
              <a:t>      </a:t>
            </a:r>
            <a:r>
              <a:rPr lang="en-GB" sz="1500" dirty="0" err="1"/>
              <a:t>controller.setStudentName</a:t>
            </a:r>
            <a:r>
              <a:rPr lang="en-GB" sz="1500" dirty="0"/>
              <a:t>("John");</a:t>
            </a:r>
          </a:p>
          <a:p>
            <a:endParaRPr lang="en-GB" sz="1500" dirty="0"/>
          </a:p>
          <a:p>
            <a:r>
              <a:rPr lang="en-GB" sz="1500" dirty="0"/>
              <a:t>      </a:t>
            </a:r>
            <a:r>
              <a:rPr lang="en-GB" sz="1500" dirty="0" err="1"/>
              <a:t>controller.updateView</a:t>
            </a:r>
            <a:r>
              <a:rPr lang="en-GB" sz="1500" dirty="0"/>
              <a:t>();</a:t>
            </a:r>
          </a:p>
          <a:p>
            <a:r>
              <a:rPr lang="en-GB" sz="1500" dirty="0"/>
              <a:t>   }</a:t>
            </a:r>
          </a:p>
          <a:p>
            <a:endParaRPr lang="en-GB" sz="1500" dirty="0"/>
          </a:p>
          <a:p>
            <a:r>
              <a:rPr lang="en-GB" sz="1500" dirty="0"/>
              <a:t>   private static Student </a:t>
            </a:r>
            <a:r>
              <a:rPr lang="en-GB" sz="1500" dirty="0" err="1"/>
              <a:t>retriveStudentFromDatabase</a:t>
            </a:r>
            <a:r>
              <a:rPr lang="en-GB" sz="1500" dirty="0"/>
              <a:t>(){</a:t>
            </a:r>
          </a:p>
          <a:p>
            <a:r>
              <a:rPr lang="en-GB" sz="1500" dirty="0"/>
              <a:t>      Student </a:t>
            </a:r>
            <a:r>
              <a:rPr lang="en-GB" sz="1500" dirty="0" err="1"/>
              <a:t>student</a:t>
            </a:r>
            <a:r>
              <a:rPr lang="en-GB" sz="1500" dirty="0"/>
              <a:t> = new Student();</a:t>
            </a:r>
          </a:p>
          <a:p>
            <a:r>
              <a:rPr lang="en-GB" sz="1500" dirty="0"/>
              <a:t>      </a:t>
            </a:r>
            <a:r>
              <a:rPr lang="en-GB" sz="1500" dirty="0" err="1"/>
              <a:t>student.setName</a:t>
            </a:r>
            <a:r>
              <a:rPr lang="en-GB" sz="1500" dirty="0"/>
              <a:t>("Robert");</a:t>
            </a:r>
          </a:p>
          <a:p>
            <a:r>
              <a:rPr lang="en-GB" sz="1500" dirty="0"/>
              <a:t>      </a:t>
            </a:r>
            <a:r>
              <a:rPr lang="en-GB" sz="1500" dirty="0" err="1"/>
              <a:t>student.setRollNo</a:t>
            </a:r>
            <a:r>
              <a:rPr lang="en-GB" sz="1500" dirty="0"/>
              <a:t>("10");</a:t>
            </a:r>
          </a:p>
          <a:p>
            <a:r>
              <a:rPr lang="en-GB" sz="1500" dirty="0"/>
              <a:t>      return student;</a:t>
            </a:r>
          </a:p>
          <a:p>
            <a:r>
              <a:rPr lang="en-GB" sz="1500" dirty="0"/>
              <a:t>   }</a:t>
            </a:r>
          </a:p>
          <a:p>
            <a:r>
              <a:rPr lang="en-GB" sz="1500" dirty="0"/>
              <a:t>}</a:t>
            </a:r>
          </a:p>
        </p:txBody>
      </p:sp>
      <p:sp>
        <p:nvSpPr>
          <p:cNvPr id="9" name="Rectangle 8"/>
          <p:cNvSpPr/>
          <p:nvPr/>
        </p:nvSpPr>
        <p:spPr>
          <a:xfrm>
            <a:off x="6959600" y="5446454"/>
            <a:ext cx="2209800" cy="1046440"/>
          </a:xfrm>
          <a:prstGeom prst="rect">
            <a:avLst/>
          </a:prstGeom>
        </p:spPr>
        <p:txBody>
          <a:bodyPr wrap="square">
            <a:spAutoFit/>
          </a:bodyPr>
          <a:lstStyle/>
          <a:p>
            <a:r>
              <a:rPr lang="en-GB" sz="1400" b="1" dirty="0" smtClean="0"/>
              <a:t>In  Python </a:t>
            </a:r>
            <a:r>
              <a:rPr lang="en-GB" sz="1200" dirty="0" smtClean="0"/>
              <a:t>https</a:t>
            </a:r>
            <a:r>
              <a:rPr lang="en-GB" sz="1200" dirty="0"/>
              <a:t>://www.tutorialspoint.com/python_design_patterns/python_design_patterns_model_view_controller.htm</a:t>
            </a:r>
          </a:p>
        </p:txBody>
      </p:sp>
    </p:spTree>
    <p:extLst>
      <p:ext uri="{BB962C8B-B14F-4D97-AF65-F5344CB8AC3E}">
        <p14:creationId xmlns:p14="http://schemas.microsoft.com/office/powerpoint/2010/main" val="2856240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Design Patterns - </a:t>
            </a:r>
            <a:r>
              <a:rPr lang="en-US" sz="3000" b="1" dirty="0" smtClean="0">
                <a:solidFill>
                  <a:schemeClr val="bg1"/>
                </a:solidFill>
                <a:latin typeface="Times New Roman" panose="02020603050405020304" pitchFamily="18" charset="0"/>
                <a:cs typeface="Times New Roman" panose="02020603050405020304" pitchFamily="18" charset="0"/>
              </a:rPr>
              <a:t>MVC</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553998"/>
            <a:ext cx="7086600" cy="2646878"/>
          </a:xfrm>
          <a:prstGeom prst="rect">
            <a:avLst/>
          </a:prstGeom>
        </p:spPr>
        <p:txBody>
          <a:bodyPr wrap="square">
            <a:spAutoFit/>
          </a:bodyPr>
          <a:lstStyle/>
          <a:p>
            <a:r>
              <a:rPr lang="en-GB" dirty="0">
                <a:latin typeface="Arial" panose="020B0604020202020204" pitchFamily="34" charset="0"/>
              </a:rPr>
              <a:t>Step 5</a:t>
            </a:r>
          </a:p>
          <a:p>
            <a:r>
              <a:rPr lang="en-GB" dirty="0">
                <a:latin typeface="Arial" panose="020B0604020202020204" pitchFamily="34" charset="0"/>
              </a:rPr>
              <a:t>Verify the output.</a:t>
            </a:r>
          </a:p>
          <a:p>
            <a:endParaRPr lang="en-GB" dirty="0">
              <a:latin typeface="Arial" panose="020B0604020202020204" pitchFamily="34" charset="0"/>
            </a:endParaRPr>
          </a:p>
          <a:p>
            <a:pPr lvl="6"/>
            <a:r>
              <a:rPr lang="en-GB" sz="2800" b="1" dirty="0">
                <a:latin typeface="Arial" panose="020B0604020202020204" pitchFamily="34" charset="0"/>
              </a:rPr>
              <a:t>Student: </a:t>
            </a:r>
          </a:p>
          <a:p>
            <a:pPr lvl="6"/>
            <a:endParaRPr lang="en-GB" sz="2800" dirty="0" smtClean="0">
              <a:latin typeface="Arial" panose="020B0604020202020204" pitchFamily="34" charset="0"/>
            </a:endParaRPr>
          </a:p>
          <a:p>
            <a:pPr lvl="6"/>
            <a:r>
              <a:rPr lang="en-GB" sz="2800" dirty="0" smtClean="0">
                <a:latin typeface="Arial" panose="020B0604020202020204" pitchFamily="34" charset="0"/>
              </a:rPr>
              <a:t>Name</a:t>
            </a:r>
            <a:r>
              <a:rPr lang="en-GB" sz="2800" dirty="0">
                <a:latin typeface="Arial" panose="020B0604020202020204" pitchFamily="34" charset="0"/>
              </a:rPr>
              <a:t>: Robert</a:t>
            </a:r>
          </a:p>
          <a:p>
            <a:pPr lvl="6"/>
            <a:r>
              <a:rPr lang="en-GB" sz="2800" dirty="0">
                <a:latin typeface="Arial" panose="020B0604020202020204" pitchFamily="34" charset="0"/>
              </a:rPr>
              <a:t>Roll No: 10</a:t>
            </a:r>
            <a:endParaRPr lang="en-GB" sz="2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8484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MVVM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6200" y="685800"/>
            <a:ext cx="9040858" cy="5016758"/>
          </a:xfrm>
          <a:prstGeom prst="rect">
            <a:avLst/>
          </a:prstGeom>
        </p:spPr>
        <p:txBody>
          <a:bodyPr wrap="square">
            <a:spAutoFit/>
          </a:bodyPr>
          <a:lstStyle/>
          <a:p>
            <a:r>
              <a:rPr lang="en-GB" sz="2000" b="1" dirty="0">
                <a:solidFill>
                  <a:srgbClr val="222222"/>
                </a:solidFill>
                <a:latin typeface="Source Sans Pro"/>
              </a:rPr>
              <a:t>What is MVVM</a:t>
            </a:r>
            <a:r>
              <a:rPr lang="en-GB" sz="2000" b="1" dirty="0" smtClean="0">
                <a:solidFill>
                  <a:srgbClr val="222222"/>
                </a:solidFill>
                <a:latin typeface="Source Sans Pro"/>
              </a:rPr>
              <a:t>?</a:t>
            </a:r>
          </a:p>
          <a:p>
            <a:endParaRPr lang="en-GB" sz="2000" b="1" dirty="0">
              <a:solidFill>
                <a:srgbClr val="222222"/>
              </a:solidFill>
              <a:latin typeface="Source Sans Pro"/>
            </a:endParaRPr>
          </a:p>
          <a:p>
            <a:r>
              <a:rPr lang="en-GB" sz="2400" dirty="0">
                <a:solidFill>
                  <a:srgbClr val="222222"/>
                </a:solidFill>
              </a:rPr>
              <a:t>MVVM architecture facilitates a separation of development of the graphical user interface with the </a:t>
            </a:r>
            <a:r>
              <a:rPr lang="en-GB" sz="2400" dirty="0">
                <a:solidFill>
                  <a:schemeClr val="accent6">
                    <a:lumMod val="75000"/>
                  </a:schemeClr>
                </a:solidFill>
              </a:rPr>
              <a:t>help of mark-up language</a:t>
            </a:r>
            <a:r>
              <a:rPr lang="en-GB" sz="2400" dirty="0">
                <a:solidFill>
                  <a:srgbClr val="222222"/>
                </a:solidFill>
              </a:rPr>
              <a:t> or GUI code</a:t>
            </a:r>
            <a:r>
              <a:rPr lang="en-GB" sz="2400" dirty="0" smtClean="0">
                <a:solidFill>
                  <a:srgbClr val="222222"/>
                </a:solidFill>
              </a:rPr>
              <a:t>.</a:t>
            </a:r>
          </a:p>
          <a:p>
            <a:r>
              <a:rPr lang="en-GB" sz="2400" dirty="0" smtClean="0">
                <a:solidFill>
                  <a:srgbClr val="222222"/>
                </a:solidFill>
              </a:rPr>
              <a:t> </a:t>
            </a:r>
          </a:p>
          <a:p>
            <a:r>
              <a:rPr lang="en-GB" sz="2400" dirty="0" smtClean="0">
                <a:solidFill>
                  <a:srgbClr val="222222"/>
                </a:solidFill>
              </a:rPr>
              <a:t>The </a:t>
            </a:r>
            <a:r>
              <a:rPr lang="en-GB" sz="2400" dirty="0">
                <a:solidFill>
                  <a:srgbClr val="222222"/>
                </a:solidFill>
              </a:rPr>
              <a:t>full form of MVVM is </a:t>
            </a:r>
            <a:r>
              <a:rPr lang="en-GB" sz="2400" dirty="0">
                <a:solidFill>
                  <a:schemeClr val="accent6">
                    <a:lumMod val="75000"/>
                  </a:schemeClr>
                </a:solidFill>
              </a:rPr>
              <a:t>Model–View–</a:t>
            </a:r>
            <a:r>
              <a:rPr lang="en-GB" sz="2400" dirty="0" err="1">
                <a:solidFill>
                  <a:schemeClr val="accent6">
                    <a:lumMod val="75000"/>
                  </a:schemeClr>
                </a:solidFill>
              </a:rPr>
              <a:t>ViewMode</a:t>
            </a:r>
            <a:r>
              <a:rPr lang="en-GB" sz="2400" dirty="0" err="1">
                <a:solidFill>
                  <a:srgbClr val="222222"/>
                </a:solidFill>
              </a:rPr>
              <a:t>l</a:t>
            </a:r>
            <a:r>
              <a:rPr lang="en-GB" sz="2400" dirty="0" smtClean="0">
                <a:solidFill>
                  <a:srgbClr val="222222"/>
                </a:solidFill>
              </a:rPr>
              <a:t>.</a:t>
            </a:r>
          </a:p>
          <a:p>
            <a:endParaRPr lang="en-GB" sz="2400" dirty="0" smtClean="0">
              <a:solidFill>
                <a:srgbClr val="222222"/>
              </a:solidFill>
            </a:endParaRPr>
          </a:p>
          <a:p>
            <a:r>
              <a:rPr lang="en-GB" sz="2400" dirty="0"/>
              <a:t>MVVM </a:t>
            </a:r>
            <a:r>
              <a:rPr lang="en-GB" sz="2400" dirty="0" smtClean="0"/>
              <a:t>removes </a:t>
            </a:r>
            <a:r>
              <a:rPr lang="en-GB" sz="2400" dirty="0"/>
              <a:t>the </a:t>
            </a:r>
            <a:r>
              <a:rPr lang="en-GB" sz="2400" dirty="0">
                <a:solidFill>
                  <a:schemeClr val="accent6">
                    <a:lumMod val="75000"/>
                  </a:schemeClr>
                </a:solidFill>
              </a:rPr>
              <a:t>tight coupling</a:t>
            </a:r>
            <a:r>
              <a:rPr lang="en-GB" sz="2400" dirty="0"/>
              <a:t> between each component. </a:t>
            </a:r>
            <a:endParaRPr lang="en-GB" sz="2400" dirty="0" smtClean="0"/>
          </a:p>
          <a:p>
            <a:endParaRPr lang="en-GB" sz="2400" dirty="0" smtClean="0"/>
          </a:p>
          <a:p>
            <a:r>
              <a:rPr lang="en-GB" sz="2400" dirty="0" smtClean="0"/>
              <a:t>Most </a:t>
            </a:r>
            <a:r>
              <a:rPr lang="en-GB" sz="2400" dirty="0"/>
              <a:t>importantly, in this architecture, the children don't have the direct reference to the parent, they only have the reference by observables.</a:t>
            </a:r>
          </a:p>
          <a:p>
            <a:r>
              <a:rPr lang="en-GB" sz="2000" dirty="0"/>
              <a:t/>
            </a:r>
            <a:br>
              <a:rPr lang="en-GB" sz="2000" dirty="0"/>
            </a:br>
            <a:endParaRPr lang="en-GB" sz="2000" b="0" i="0" dirty="0">
              <a:solidFill>
                <a:srgbClr val="222222"/>
              </a:solidFill>
              <a:effectLst/>
              <a:latin typeface="Source Sans Pro"/>
            </a:endParaRPr>
          </a:p>
        </p:txBody>
      </p:sp>
    </p:spTree>
    <p:extLst>
      <p:ext uri="{BB962C8B-B14F-4D97-AF65-F5344CB8AC3E}">
        <p14:creationId xmlns:p14="http://schemas.microsoft.com/office/powerpoint/2010/main" val="337416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Objectives of Software Design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37" y="1397225"/>
            <a:ext cx="7970842" cy="4415847"/>
          </a:xfrm>
          <a:prstGeom prst="rect">
            <a:avLst/>
          </a:prstGeom>
        </p:spPr>
      </p:pic>
    </p:spTree>
    <p:extLst>
      <p:ext uri="{BB962C8B-B14F-4D97-AF65-F5344CB8AC3E}">
        <p14:creationId xmlns:p14="http://schemas.microsoft.com/office/powerpoint/2010/main" val="4202763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MVVM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undefined"/>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365270" y="685800"/>
            <a:ext cx="6416675" cy="600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967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MVVM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4-Mar-21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864799"/>
            <a:ext cx="8964658" cy="5078313"/>
          </a:xfrm>
          <a:prstGeom prst="rect">
            <a:avLst/>
          </a:prstGeom>
        </p:spPr>
        <p:txBody>
          <a:bodyPr wrap="square">
            <a:spAutoFit/>
          </a:bodyPr>
          <a:lstStyle/>
          <a:p>
            <a:pPr>
              <a:lnSpc>
                <a:spcPct val="150000"/>
              </a:lnSpc>
            </a:pPr>
            <a:r>
              <a:rPr lang="en-GB" b="1" dirty="0">
                <a:solidFill>
                  <a:srgbClr val="333333"/>
                </a:solidFill>
                <a:latin typeface="PT Serif"/>
              </a:rPr>
              <a:t>Model:</a:t>
            </a:r>
            <a:r>
              <a:rPr lang="en-GB" dirty="0">
                <a:solidFill>
                  <a:srgbClr val="333333"/>
                </a:solidFill>
                <a:latin typeface="PT Serif"/>
              </a:rPr>
              <a:t> It represents the </a:t>
            </a:r>
            <a:r>
              <a:rPr lang="en-GB" dirty="0">
                <a:solidFill>
                  <a:schemeClr val="accent6">
                    <a:lumMod val="75000"/>
                  </a:schemeClr>
                </a:solidFill>
                <a:latin typeface="PT Serif"/>
              </a:rPr>
              <a:t>data and the business logic </a:t>
            </a:r>
            <a:r>
              <a:rPr lang="en-GB" dirty="0">
                <a:solidFill>
                  <a:srgbClr val="333333"/>
                </a:solidFill>
                <a:latin typeface="PT Serif"/>
              </a:rPr>
              <a:t>of the </a:t>
            </a:r>
            <a:r>
              <a:rPr lang="en-GB" dirty="0" smtClean="0">
                <a:solidFill>
                  <a:srgbClr val="333333"/>
                </a:solidFill>
                <a:latin typeface="PT Serif"/>
              </a:rPr>
              <a:t>Application</a:t>
            </a:r>
            <a:r>
              <a:rPr lang="en-GB" dirty="0">
                <a:solidFill>
                  <a:srgbClr val="333333"/>
                </a:solidFill>
                <a:latin typeface="PT Serif"/>
              </a:rPr>
              <a:t>. It consists of the business logic - </a:t>
            </a:r>
            <a:r>
              <a:rPr lang="en-GB" dirty="0">
                <a:solidFill>
                  <a:schemeClr val="accent6">
                    <a:lumMod val="75000"/>
                  </a:schemeClr>
                </a:solidFill>
                <a:latin typeface="PT Serif"/>
              </a:rPr>
              <a:t>local and remote data source, model classes, repository</a:t>
            </a:r>
            <a:r>
              <a:rPr lang="en-GB" dirty="0" smtClean="0">
                <a:solidFill>
                  <a:srgbClr val="333333"/>
                </a:solidFill>
                <a:latin typeface="PT Serif"/>
              </a:rPr>
              <a:t>.</a:t>
            </a:r>
          </a:p>
          <a:p>
            <a:pPr>
              <a:lnSpc>
                <a:spcPct val="150000"/>
              </a:lnSpc>
              <a:buFont typeface="Arial" panose="020B0604020202020204" pitchFamily="34" charset="0"/>
              <a:buChar char="•"/>
            </a:pPr>
            <a:endParaRPr lang="en-GB" dirty="0">
              <a:solidFill>
                <a:srgbClr val="333333"/>
              </a:solidFill>
              <a:latin typeface="PT Serif"/>
            </a:endParaRPr>
          </a:p>
          <a:p>
            <a:pPr>
              <a:lnSpc>
                <a:spcPct val="150000"/>
              </a:lnSpc>
            </a:pPr>
            <a:r>
              <a:rPr lang="en-GB" b="1" dirty="0">
                <a:solidFill>
                  <a:srgbClr val="333333"/>
                </a:solidFill>
                <a:latin typeface="PT Serif"/>
              </a:rPr>
              <a:t>View:</a:t>
            </a:r>
            <a:r>
              <a:rPr lang="en-GB" dirty="0">
                <a:solidFill>
                  <a:srgbClr val="333333"/>
                </a:solidFill>
                <a:latin typeface="PT Serif"/>
              </a:rPr>
              <a:t> It consists of the </a:t>
            </a:r>
            <a:r>
              <a:rPr lang="en-GB" dirty="0">
                <a:solidFill>
                  <a:schemeClr val="accent6">
                    <a:lumMod val="75000"/>
                  </a:schemeClr>
                </a:solidFill>
                <a:latin typeface="PT Serif"/>
              </a:rPr>
              <a:t>UI </a:t>
            </a:r>
            <a:r>
              <a:rPr lang="en-GB" dirty="0" smtClean="0">
                <a:solidFill>
                  <a:schemeClr val="accent6">
                    <a:lumMod val="75000"/>
                  </a:schemeClr>
                </a:solidFill>
                <a:latin typeface="PT Serif"/>
              </a:rPr>
              <a:t>Code </a:t>
            </a:r>
            <a:r>
              <a:rPr lang="en-GB" dirty="0" smtClean="0">
                <a:solidFill>
                  <a:srgbClr val="333333"/>
                </a:solidFill>
                <a:latin typeface="PT Serif"/>
              </a:rPr>
              <a:t>(</a:t>
            </a:r>
            <a:r>
              <a:rPr lang="en-GB" dirty="0">
                <a:solidFill>
                  <a:srgbClr val="333333"/>
                </a:solidFill>
                <a:latin typeface="PT Serif"/>
              </a:rPr>
              <a:t>Activity, Fragment), XML. It sends the user action to the </a:t>
            </a:r>
            <a:r>
              <a:rPr lang="en-GB" dirty="0" err="1">
                <a:solidFill>
                  <a:srgbClr val="333333"/>
                </a:solidFill>
                <a:latin typeface="PT Serif"/>
              </a:rPr>
              <a:t>ViewModel</a:t>
            </a:r>
            <a:r>
              <a:rPr lang="en-GB" dirty="0">
                <a:solidFill>
                  <a:srgbClr val="333333"/>
                </a:solidFill>
                <a:latin typeface="PT Serif"/>
              </a:rPr>
              <a:t> but does </a:t>
            </a:r>
            <a:r>
              <a:rPr lang="en-GB" b="1" dirty="0">
                <a:solidFill>
                  <a:srgbClr val="333333"/>
                </a:solidFill>
                <a:latin typeface="PT Serif"/>
              </a:rPr>
              <a:t>not</a:t>
            </a:r>
            <a:r>
              <a:rPr lang="en-GB" dirty="0">
                <a:solidFill>
                  <a:srgbClr val="333333"/>
                </a:solidFill>
                <a:latin typeface="PT Serif"/>
              </a:rPr>
              <a:t> get the response back directly. To get the response, it has to subscribe to the observables which </a:t>
            </a:r>
            <a:r>
              <a:rPr lang="en-GB" dirty="0" err="1">
                <a:solidFill>
                  <a:srgbClr val="333333"/>
                </a:solidFill>
                <a:latin typeface="PT Serif"/>
              </a:rPr>
              <a:t>ViewModel</a:t>
            </a:r>
            <a:r>
              <a:rPr lang="en-GB" dirty="0">
                <a:solidFill>
                  <a:srgbClr val="333333"/>
                </a:solidFill>
                <a:latin typeface="PT Serif"/>
              </a:rPr>
              <a:t> exposes to it</a:t>
            </a:r>
            <a:r>
              <a:rPr lang="en-GB" dirty="0" smtClean="0">
                <a:solidFill>
                  <a:srgbClr val="333333"/>
                </a:solidFill>
                <a:latin typeface="PT Serif"/>
              </a:rPr>
              <a:t>.</a:t>
            </a:r>
          </a:p>
          <a:p>
            <a:pPr>
              <a:lnSpc>
                <a:spcPct val="150000"/>
              </a:lnSpc>
              <a:buFont typeface="Arial" panose="020B0604020202020204" pitchFamily="34" charset="0"/>
              <a:buChar char="•"/>
            </a:pPr>
            <a:endParaRPr lang="en-GB" dirty="0">
              <a:solidFill>
                <a:srgbClr val="333333"/>
              </a:solidFill>
              <a:latin typeface="PT Serif"/>
            </a:endParaRPr>
          </a:p>
          <a:p>
            <a:pPr>
              <a:lnSpc>
                <a:spcPct val="150000"/>
              </a:lnSpc>
            </a:pPr>
            <a:r>
              <a:rPr lang="en-GB" b="1" dirty="0" err="1">
                <a:solidFill>
                  <a:srgbClr val="333333"/>
                </a:solidFill>
                <a:latin typeface="PT Serif"/>
              </a:rPr>
              <a:t>ViewModel</a:t>
            </a:r>
            <a:r>
              <a:rPr lang="en-GB" b="1" dirty="0">
                <a:solidFill>
                  <a:srgbClr val="333333"/>
                </a:solidFill>
                <a:latin typeface="PT Serif"/>
              </a:rPr>
              <a:t>:</a:t>
            </a:r>
            <a:r>
              <a:rPr lang="en-GB" dirty="0">
                <a:solidFill>
                  <a:srgbClr val="333333"/>
                </a:solidFill>
                <a:latin typeface="PT Serif"/>
              </a:rPr>
              <a:t> It is a </a:t>
            </a:r>
            <a:r>
              <a:rPr lang="en-GB" dirty="0">
                <a:solidFill>
                  <a:schemeClr val="accent6">
                    <a:lumMod val="75000"/>
                  </a:schemeClr>
                </a:solidFill>
                <a:latin typeface="PT Serif"/>
              </a:rPr>
              <a:t>bridge </a:t>
            </a:r>
            <a:r>
              <a:rPr lang="en-GB" dirty="0">
                <a:solidFill>
                  <a:srgbClr val="333333"/>
                </a:solidFill>
                <a:latin typeface="PT Serif"/>
              </a:rPr>
              <a:t>between the View and Model(business logic). It does not have any clue which View has to use it as it does not have a direct reference to the View. So basically, the </a:t>
            </a:r>
            <a:r>
              <a:rPr lang="en-GB" dirty="0" err="1">
                <a:solidFill>
                  <a:srgbClr val="333333"/>
                </a:solidFill>
                <a:latin typeface="PT Serif"/>
              </a:rPr>
              <a:t>ViewModel</a:t>
            </a:r>
            <a:r>
              <a:rPr lang="en-GB" dirty="0">
                <a:solidFill>
                  <a:srgbClr val="333333"/>
                </a:solidFill>
                <a:latin typeface="PT Serif"/>
              </a:rPr>
              <a:t> should not be aware of the view who is interacting with. It interacts with the Model and exposes the observable that can be observed by the View.</a:t>
            </a:r>
            <a:endParaRPr lang="en-GB" b="0" i="0" dirty="0">
              <a:solidFill>
                <a:srgbClr val="333333"/>
              </a:solidFill>
              <a:effectLst/>
              <a:latin typeface="PT Serif"/>
            </a:endParaRPr>
          </a:p>
        </p:txBody>
      </p:sp>
    </p:spTree>
    <p:extLst>
      <p:ext uri="{BB962C8B-B14F-4D97-AF65-F5344CB8AC3E}">
        <p14:creationId xmlns:p14="http://schemas.microsoft.com/office/powerpoint/2010/main" val="1794471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42</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Objectives of Software Design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77029" y="713221"/>
            <a:ext cx="8736058" cy="5620449"/>
          </a:xfrm>
          <a:prstGeom prst="rect">
            <a:avLst/>
          </a:prstGeom>
        </p:spPr>
        <p:txBody>
          <a:bodyPr wrap="square">
            <a:spAutoFit/>
          </a:bodyPr>
          <a:lstStyle/>
          <a:p>
            <a:pPr>
              <a:lnSpc>
                <a:spcPct val="107000"/>
              </a:lnSpc>
              <a:spcAft>
                <a:spcPts val="800"/>
              </a:spcAft>
            </a:pPr>
            <a:r>
              <a:rPr lang="en-US"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Objectives of Software Design</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Following are the purposes of Software design: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GB"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Correctness: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Software design should be correct as per requirement.</a:t>
            </a:r>
            <a:endParaRPr lang="en-GB" sz="24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Completeness</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design should have all components like data structures, modules, and external interfaces, etc.</a:t>
            </a:r>
            <a:endParaRPr lang="en-GB"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Efficiency: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Resources should be used efficiently by the program.</a:t>
            </a:r>
            <a:endParaRPr lang="en-GB"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Flexibility: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Able to modify on changing needs.</a:t>
            </a:r>
            <a:endParaRPr lang="en-GB"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Consistency: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There should not be any inconsistency in the design.</a:t>
            </a:r>
            <a:endParaRPr lang="en-GB"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Maintainability:</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The design should be so simple so that it can be easily maintainable by other designers.</a:t>
            </a:r>
            <a:endParaRPr lang="en-GB"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2471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Design Levels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7200" y="875685"/>
            <a:ext cx="8583658" cy="5262979"/>
          </a:xfrm>
          <a:prstGeom prst="rect">
            <a:avLst/>
          </a:prstGeom>
        </p:spPr>
        <p:txBody>
          <a:bodyPr wrap="square">
            <a:spAutoFit/>
          </a:bodyPr>
          <a:lstStyle/>
          <a:p>
            <a:r>
              <a:rPr lang="en-US" sz="2800" dirty="0">
                <a:solidFill>
                  <a:srgbClr val="000000"/>
                </a:solidFill>
              </a:rPr>
              <a:t>Software design yields three levels of results</a:t>
            </a:r>
            <a:r>
              <a:rPr lang="en-US" sz="2800" dirty="0" smtClean="0">
                <a:solidFill>
                  <a:srgbClr val="000000"/>
                </a:solidFill>
              </a:rPr>
              <a:t>:</a:t>
            </a:r>
          </a:p>
          <a:p>
            <a:endParaRPr lang="en-US" sz="2800" dirty="0" smtClean="0">
              <a:solidFill>
                <a:srgbClr val="000000"/>
              </a:solidFill>
            </a:endParaRPr>
          </a:p>
          <a:p>
            <a:r>
              <a:rPr lang="en-US" sz="2000" b="1" dirty="0"/>
              <a:t>Architectural Design </a:t>
            </a:r>
            <a:endParaRPr lang="en-US" sz="2000" b="1" dirty="0" smtClean="0"/>
          </a:p>
          <a:p>
            <a:pPr marL="342900" indent="-342900">
              <a:buFont typeface="Arial" panose="020B0604020202020204" pitchFamily="34" charset="0"/>
              <a:buChar char="•"/>
            </a:pPr>
            <a:r>
              <a:rPr lang="en-US" sz="2000" dirty="0"/>
              <a:t>H</a:t>
            </a:r>
            <a:r>
              <a:rPr lang="en-US" sz="2000" dirty="0" smtClean="0"/>
              <a:t>ighest </a:t>
            </a:r>
            <a:r>
              <a:rPr lang="en-US" sz="2000" dirty="0"/>
              <a:t>abstract version of the system. </a:t>
            </a:r>
            <a:endParaRPr lang="en-US" sz="2000" dirty="0" smtClean="0"/>
          </a:p>
          <a:p>
            <a:pPr marL="342900" indent="-342900">
              <a:buFont typeface="Arial" panose="020B0604020202020204" pitchFamily="34" charset="0"/>
              <a:buChar char="•"/>
            </a:pPr>
            <a:r>
              <a:rPr lang="en-US" sz="2000" dirty="0" smtClean="0"/>
              <a:t>It </a:t>
            </a:r>
            <a:r>
              <a:rPr lang="en-US" sz="2000" dirty="0"/>
              <a:t>identifies the software as a system with many components interacting with each other. </a:t>
            </a:r>
            <a:endParaRPr lang="en-US" sz="2000" dirty="0" smtClean="0"/>
          </a:p>
          <a:p>
            <a:pPr marL="342900" indent="-342900">
              <a:buFont typeface="Arial" panose="020B0604020202020204" pitchFamily="34" charset="0"/>
              <a:buChar char="•"/>
            </a:pPr>
            <a:r>
              <a:rPr lang="en-US" sz="2000" dirty="0"/>
              <a:t>D</a:t>
            </a:r>
            <a:r>
              <a:rPr lang="en-US" sz="2000" dirty="0" smtClean="0"/>
              <a:t>esigners </a:t>
            </a:r>
            <a:r>
              <a:rPr lang="en-US" sz="2000" dirty="0"/>
              <a:t>get the idea of proposed solution domain</a:t>
            </a:r>
            <a:r>
              <a:rPr lang="en-US" sz="2000" dirty="0" smtClean="0"/>
              <a:t>.</a:t>
            </a:r>
          </a:p>
          <a:p>
            <a:endParaRPr lang="en-US" sz="2000" b="1" dirty="0" smtClean="0"/>
          </a:p>
          <a:p>
            <a:r>
              <a:rPr lang="en-US" sz="2000" b="1" dirty="0"/>
              <a:t>High-level </a:t>
            </a:r>
            <a:r>
              <a:rPr lang="en-US" sz="2000" b="1" dirty="0" smtClean="0"/>
              <a:t>Design</a:t>
            </a:r>
          </a:p>
          <a:p>
            <a:pPr marL="342900" indent="-342900">
              <a:buFont typeface="Arial" panose="020B0604020202020204" pitchFamily="34" charset="0"/>
              <a:buChar char="•"/>
            </a:pPr>
            <a:r>
              <a:rPr lang="en-US" sz="2000" dirty="0"/>
              <a:t>B</a:t>
            </a:r>
            <a:r>
              <a:rPr lang="en-US" sz="2000" dirty="0" smtClean="0"/>
              <a:t>reaks </a:t>
            </a:r>
            <a:r>
              <a:rPr lang="en-US" sz="2000" dirty="0"/>
              <a:t>the ‘single entity-multiple component’ concept of architectural design into less-abstracted view of sub-systems and modules and depicts their interaction with each other. </a:t>
            </a:r>
            <a:endParaRPr lang="en-US" sz="2000" b="1" dirty="0" smtClean="0"/>
          </a:p>
          <a:p>
            <a:endParaRPr lang="en-US" sz="2000" b="1" dirty="0" smtClean="0"/>
          </a:p>
          <a:p>
            <a:r>
              <a:rPr lang="en-US" sz="2000" b="1" dirty="0"/>
              <a:t>Detailed </a:t>
            </a:r>
            <a:r>
              <a:rPr lang="en-US" sz="2000" b="1" dirty="0" smtClean="0"/>
              <a:t>Design</a:t>
            </a:r>
          </a:p>
          <a:p>
            <a:pPr marL="342900" indent="-342900">
              <a:buFont typeface="Arial" panose="020B0604020202020204" pitchFamily="34" charset="0"/>
              <a:buChar char="•"/>
            </a:pPr>
            <a:r>
              <a:rPr lang="en-US" sz="2000" dirty="0"/>
              <a:t>Detailed design deals with the implementation part of what is seen as a system and its sub-systems in the previous two designs</a:t>
            </a:r>
          </a:p>
        </p:txBody>
      </p:sp>
    </p:spTree>
    <p:extLst>
      <p:ext uri="{BB962C8B-B14F-4D97-AF65-F5344CB8AC3E}">
        <p14:creationId xmlns:p14="http://schemas.microsoft.com/office/powerpoint/2010/main" val="3971559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Design Principles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950987"/>
            <a:ext cx="8229600" cy="4832092"/>
          </a:xfrm>
          <a:prstGeom prst="rect">
            <a:avLst/>
          </a:prstGeom>
        </p:spPr>
        <p:txBody>
          <a:bodyPr wrap="square">
            <a:spAutoFit/>
          </a:bodyPr>
          <a:lstStyle/>
          <a:p>
            <a:pPr marL="285750" indent="-285750" algn="just">
              <a:buFont typeface="Arial" panose="020B0604020202020204" pitchFamily="34" charset="0"/>
              <a:buChar char="•"/>
            </a:pPr>
            <a:r>
              <a:rPr lang="en-US" sz="2200" dirty="0">
                <a:solidFill>
                  <a:srgbClr val="000000"/>
                </a:solidFill>
              </a:rPr>
              <a:t>Design </a:t>
            </a:r>
            <a:r>
              <a:rPr lang="en-US" sz="2200" dirty="0">
                <a:solidFill>
                  <a:srgbClr val="FF0000"/>
                </a:solidFill>
              </a:rPr>
              <a:t>is not coding</a:t>
            </a:r>
            <a:r>
              <a:rPr lang="en-US" sz="2200" dirty="0">
                <a:solidFill>
                  <a:srgbClr val="000000"/>
                </a:solidFill>
              </a:rPr>
              <a:t>, coding </a:t>
            </a:r>
            <a:r>
              <a:rPr lang="en-US" sz="2200" dirty="0">
                <a:solidFill>
                  <a:srgbClr val="FF0000"/>
                </a:solidFill>
              </a:rPr>
              <a:t>is not design. </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be </a:t>
            </a:r>
            <a:r>
              <a:rPr lang="en-US" sz="2200" dirty="0">
                <a:solidFill>
                  <a:srgbClr val="FF0000"/>
                </a:solidFill>
              </a:rPr>
              <a:t>traceable </a:t>
            </a:r>
            <a:r>
              <a:rPr lang="en-US" sz="2200" dirty="0">
                <a:solidFill>
                  <a:srgbClr val="000000"/>
                </a:solidFill>
              </a:rPr>
              <a:t>to the analysis model.</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a:t>
            </a:r>
            <a:r>
              <a:rPr lang="en-US" sz="2200" dirty="0">
                <a:solidFill>
                  <a:srgbClr val="FF0000"/>
                </a:solidFill>
              </a:rPr>
              <a:t>not reinvent the wheel</a:t>
            </a:r>
            <a:r>
              <a:rPr lang="en-US" sz="2200" dirty="0">
                <a:solidFill>
                  <a:srgbClr val="000000"/>
                </a:solidFill>
              </a:rPr>
              <a:t>. </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a:t>
            </a:r>
            <a:r>
              <a:rPr lang="en-US" sz="2200" dirty="0">
                <a:solidFill>
                  <a:srgbClr val="FF0000"/>
                </a:solidFill>
              </a:rPr>
              <a:t>minimize the intellectual distance</a:t>
            </a:r>
            <a:r>
              <a:rPr lang="en-US" sz="2200" dirty="0">
                <a:solidFill>
                  <a:srgbClr val="000000"/>
                </a:solidFill>
              </a:rPr>
              <a:t>” between the software and </a:t>
            </a:r>
            <a:r>
              <a:rPr lang="en-US" sz="2200" dirty="0" smtClean="0">
                <a:solidFill>
                  <a:srgbClr val="000000"/>
                </a:solidFill>
              </a:rPr>
              <a:t>the </a:t>
            </a:r>
            <a:r>
              <a:rPr lang="en-US" sz="2200" dirty="0">
                <a:solidFill>
                  <a:srgbClr val="000000"/>
                </a:solidFill>
              </a:rPr>
              <a:t>problem as it exists in the real world.</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exhibit </a:t>
            </a:r>
            <a:r>
              <a:rPr lang="en-US" sz="2200" dirty="0">
                <a:solidFill>
                  <a:srgbClr val="FF0000"/>
                </a:solidFill>
              </a:rPr>
              <a:t>uniformity and integration</a:t>
            </a:r>
            <a:r>
              <a:rPr lang="en-US" sz="2200" dirty="0">
                <a:solidFill>
                  <a:srgbClr val="000000"/>
                </a:solidFill>
              </a:rPr>
              <a:t>.</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be </a:t>
            </a:r>
            <a:r>
              <a:rPr lang="en-US" sz="2200" dirty="0">
                <a:solidFill>
                  <a:srgbClr val="FF0000"/>
                </a:solidFill>
              </a:rPr>
              <a:t>structured to accommodate cha</a:t>
            </a:r>
            <a:r>
              <a:rPr lang="en-US" sz="2200" dirty="0">
                <a:solidFill>
                  <a:srgbClr val="000000"/>
                </a:solidFill>
              </a:rPr>
              <a:t>nge. </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be structured to degrade gently, even when aberrant data, </a:t>
            </a:r>
            <a:r>
              <a:rPr lang="en-US" sz="2200" dirty="0" smtClean="0">
                <a:solidFill>
                  <a:srgbClr val="000000"/>
                </a:solidFill>
              </a:rPr>
              <a:t>events</a:t>
            </a:r>
            <a:r>
              <a:rPr lang="en-US" sz="2200" dirty="0">
                <a:solidFill>
                  <a:srgbClr val="000000"/>
                </a:solidFill>
              </a:rPr>
              <a:t>, or operating conditions are encountered.</a:t>
            </a:r>
          </a:p>
          <a:p>
            <a:pPr marL="285750" indent="-285750" algn="just">
              <a:buFont typeface="Arial" panose="020B0604020202020204" pitchFamily="34" charset="0"/>
              <a:buChar char="•"/>
            </a:pPr>
            <a:endParaRPr lang="en-US" sz="2200" dirty="0" smtClean="0">
              <a:solidFill>
                <a:srgbClr val="000000"/>
              </a:solidFill>
            </a:endParaRP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be assessed for quality as it is being created, not after the fact. </a:t>
            </a:r>
          </a:p>
          <a:p>
            <a:pPr marL="285750" indent="-285750" algn="just">
              <a:buFont typeface="Arial" panose="020B0604020202020204" pitchFamily="34" charset="0"/>
              <a:buChar char="•"/>
            </a:pPr>
            <a:r>
              <a:rPr lang="en-US" sz="2200" dirty="0" smtClean="0">
                <a:solidFill>
                  <a:srgbClr val="000000"/>
                </a:solidFill>
              </a:rPr>
              <a:t>The </a:t>
            </a:r>
            <a:r>
              <a:rPr lang="en-US" sz="2200" dirty="0">
                <a:solidFill>
                  <a:srgbClr val="000000"/>
                </a:solidFill>
              </a:rPr>
              <a:t>design should be reviewed to minimize conceptual (semantic) errors.</a:t>
            </a:r>
            <a:endParaRPr lang="en-US" sz="2200" dirty="0"/>
          </a:p>
        </p:txBody>
      </p:sp>
    </p:spTree>
    <p:extLst>
      <p:ext uri="{BB962C8B-B14F-4D97-AF65-F5344CB8AC3E}">
        <p14:creationId xmlns:p14="http://schemas.microsoft.com/office/powerpoint/2010/main" val="1809511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Design Principles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950987"/>
            <a:ext cx="8229600" cy="646331"/>
          </a:xfrm>
          <a:prstGeom prst="rect">
            <a:avLst/>
          </a:prstGeom>
        </p:spPr>
        <p:txBody>
          <a:bodyPr wrap="square">
            <a:spAutoFit/>
          </a:bodyPr>
          <a:lstStyle/>
          <a:p>
            <a:r>
              <a:rPr lang="en-US" dirty="0">
                <a:solidFill>
                  <a:srgbClr val="000000"/>
                </a:solidFill>
                <a:latin typeface="verdana" panose="020B0604030504040204" pitchFamily="34" charset="0"/>
              </a:rPr>
              <a:t>Software design principles are concerned with providing means to handle the complexity of the design process effectively.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20" y="1803885"/>
            <a:ext cx="8004359" cy="4482441"/>
          </a:xfrm>
          <a:prstGeom prst="rect">
            <a:avLst/>
          </a:prstGeom>
        </p:spPr>
      </p:pic>
    </p:spTree>
    <p:extLst>
      <p:ext uri="{BB962C8B-B14F-4D97-AF65-F5344CB8AC3E}">
        <p14:creationId xmlns:p14="http://schemas.microsoft.com/office/powerpoint/2010/main" val="214821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Design Principles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3558" y="864799"/>
            <a:ext cx="8763000" cy="5360442"/>
          </a:xfrm>
          <a:prstGeom prst="rect">
            <a:avLst/>
          </a:prstGeom>
        </p:spPr>
        <p:txBody>
          <a:bodyPr wrap="square">
            <a:spAutoFit/>
          </a:bodyPr>
          <a:lstStyle/>
          <a:p>
            <a:r>
              <a:rPr lang="en-US" sz="2200" b="1" dirty="0">
                <a:solidFill>
                  <a:srgbClr val="610B4B"/>
                </a:solidFill>
                <a:ea typeface="Times New Roman" panose="02020603050405020304" pitchFamily="18" charset="0"/>
              </a:rPr>
              <a:t>Problem Partitioning</a:t>
            </a:r>
            <a:endParaRPr lang="en-GB" sz="2200" b="1" dirty="0">
              <a:ea typeface="Times New Roman" panose="02020603050405020304" pitchFamily="18" charset="0"/>
            </a:endParaRPr>
          </a:p>
          <a:p>
            <a:r>
              <a:rPr lang="en-US" sz="2200" dirty="0">
                <a:solidFill>
                  <a:srgbClr val="000000"/>
                </a:solidFill>
                <a:ea typeface="Times New Roman" panose="02020603050405020304" pitchFamily="18" charset="0"/>
              </a:rPr>
              <a:t>For small problem, we can handle the entire problem at once </a:t>
            </a:r>
            <a:endParaRPr lang="en-US" sz="2200" dirty="0" smtClean="0">
              <a:solidFill>
                <a:srgbClr val="000000"/>
              </a:solidFill>
              <a:ea typeface="Times New Roman" panose="02020603050405020304" pitchFamily="18" charset="0"/>
            </a:endParaRPr>
          </a:p>
          <a:p>
            <a:r>
              <a:rPr lang="en-US" sz="2200" dirty="0" smtClean="0">
                <a:solidFill>
                  <a:srgbClr val="000000"/>
                </a:solidFill>
                <a:ea typeface="Times New Roman" panose="02020603050405020304" pitchFamily="18" charset="0"/>
              </a:rPr>
              <a:t>but </a:t>
            </a:r>
            <a:r>
              <a:rPr lang="en-US" sz="2200" dirty="0">
                <a:solidFill>
                  <a:srgbClr val="000000"/>
                </a:solidFill>
                <a:ea typeface="Times New Roman" panose="02020603050405020304" pitchFamily="18" charset="0"/>
              </a:rPr>
              <a:t>for the significant problem, divide the problems and conquer the problem it means to divide the problem into smaller pieces so that each piece can be captured separately</a:t>
            </a:r>
            <a:r>
              <a:rPr lang="en-US" sz="2200" dirty="0" smtClean="0">
                <a:solidFill>
                  <a:srgbClr val="000000"/>
                </a:solidFill>
                <a:ea typeface="Times New Roman" panose="02020603050405020304" pitchFamily="18" charset="0"/>
              </a:rPr>
              <a:t>.</a:t>
            </a:r>
          </a:p>
          <a:p>
            <a:endParaRPr lang="en-US" sz="2200" dirty="0">
              <a:solidFill>
                <a:srgbClr val="000000"/>
              </a:solidFill>
              <a:ea typeface="Times New Roman" panose="02020603050405020304" pitchFamily="18" charset="0"/>
            </a:endParaRPr>
          </a:p>
          <a:p>
            <a:endParaRPr lang="en-GB" sz="2200" dirty="0">
              <a:ea typeface="Times New Roman" panose="02020603050405020304" pitchFamily="18" charset="0"/>
            </a:endParaRPr>
          </a:p>
          <a:p>
            <a:pPr>
              <a:lnSpc>
                <a:spcPts val="1560"/>
              </a:lnSpc>
              <a:spcBef>
                <a:spcPts val="200"/>
              </a:spcBef>
              <a:spcAft>
                <a:spcPts val="0"/>
              </a:spcAft>
            </a:pPr>
            <a:r>
              <a:rPr lang="en-US" sz="2200" b="1" dirty="0">
                <a:solidFill>
                  <a:srgbClr val="610B4B"/>
                </a:solidFill>
                <a:ea typeface="Times New Roman" panose="02020603050405020304" pitchFamily="18" charset="0"/>
                <a:cs typeface="Times New Roman" panose="02020603050405020304" pitchFamily="18" charset="0"/>
              </a:rPr>
              <a:t>Benefits of Problem Partitioning</a:t>
            </a:r>
            <a:endParaRPr lang="en-GB" sz="2200" b="1" dirty="0">
              <a:solidFill>
                <a:srgbClr val="1F3763"/>
              </a:solidFill>
              <a:ea typeface="Times New Roman" panose="02020603050405020304" pitchFamily="18"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is easy to understand</a:t>
            </a:r>
            <a:endParaRPr lang="en-GB" sz="2200" dirty="0">
              <a:solidFill>
                <a:srgbClr val="000000"/>
              </a:solidFill>
              <a:ea typeface="Calibri" panose="020F0502020204030204" pitchFamily="34"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becomes simple</a:t>
            </a:r>
            <a:endParaRPr lang="en-GB" sz="2200" dirty="0">
              <a:solidFill>
                <a:srgbClr val="000000"/>
              </a:solidFill>
              <a:ea typeface="Calibri" panose="020F0502020204030204" pitchFamily="34"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is easy to test</a:t>
            </a:r>
            <a:endParaRPr lang="en-GB" sz="2200" dirty="0">
              <a:solidFill>
                <a:srgbClr val="000000"/>
              </a:solidFill>
              <a:ea typeface="Calibri" panose="020F0502020204030204" pitchFamily="34"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is easy to modify</a:t>
            </a:r>
            <a:endParaRPr lang="en-GB" sz="2200" dirty="0">
              <a:solidFill>
                <a:srgbClr val="000000"/>
              </a:solidFill>
              <a:ea typeface="Calibri" panose="020F0502020204030204" pitchFamily="34"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is easy to maintain</a:t>
            </a:r>
            <a:endParaRPr lang="en-GB" sz="2200" dirty="0">
              <a:solidFill>
                <a:srgbClr val="000000"/>
              </a:solidFill>
              <a:ea typeface="Calibri" panose="020F0502020204030204" pitchFamily="34" charset="0"/>
              <a:cs typeface="Times New Roman" panose="02020603050405020304" pitchFamily="18" charset="0"/>
            </a:endParaRPr>
          </a:p>
          <a:p>
            <a:pPr marL="342900" lvl="0" indent="-342900">
              <a:lnSpc>
                <a:spcPts val="1575"/>
              </a:lnSpc>
              <a:spcBef>
                <a:spcPts val="300"/>
              </a:spcBef>
              <a:spcAft>
                <a:spcPts val="800"/>
              </a:spcAft>
              <a:buFont typeface="+mj-lt"/>
              <a:buAutoNum type="arabicPeriod"/>
              <a:tabLst>
                <a:tab pos="457200" algn="l"/>
              </a:tabLst>
            </a:pPr>
            <a:r>
              <a:rPr lang="en-US" sz="2200" dirty="0">
                <a:solidFill>
                  <a:srgbClr val="000000"/>
                </a:solidFill>
                <a:ea typeface="Calibri" panose="020F0502020204030204" pitchFamily="34" charset="0"/>
                <a:cs typeface="Times New Roman" panose="02020603050405020304" pitchFamily="18" charset="0"/>
              </a:rPr>
              <a:t>Software is easy to </a:t>
            </a:r>
            <a:r>
              <a:rPr lang="en-US" sz="2200" dirty="0" smtClean="0">
                <a:solidFill>
                  <a:srgbClr val="000000"/>
                </a:solidFill>
                <a:ea typeface="Calibri" panose="020F0502020204030204" pitchFamily="34" charset="0"/>
                <a:cs typeface="Times New Roman" panose="02020603050405020304" pitchFamily="18" charset="0"/>
              </a:rPr>
              <a:t>expand</a:t>
            </a:r>
          </a:p>
          <a:p>
            <a:pPr marL="342900" lvl="0" indent="-342900">
              <a:lnSpc>
                <a:spcPts val="1575"/>
              </a:lnSpc>
              <a:spcBef>
                <a:spcPts val="300"/>
              </a:spcBef>
              <a:spcAft>
                <a:spcPts val="800"/>
              </a:spcAft>
              <a:buFont typeface="+mj-lt"/>
              <a:buAutoNum type="arabicPeriod"/>
              <a:tabLst>
                <a:tab pos="457200" algn="l"/>
              </a:tabLst>
            </a:pPr>
            <a:endParaRPr lang="en-US" sz="2400" dirty="0" smtClean="0">
              <a:solidFill>
                <a:srgbClr val="FF0000"/>
              </a:solidFill>
              <a:effectLst/>
              <a:ea typeface="Calibri" panose="020F0502020204030204" pitchFamily="34" charset="0"/>
              <a:cs typeface="Times New Roman" panose="02020603050405020304" pitchFamily="18" charset="0"/>
            </a:endParaRPr>
          </a:p>
          <a:p>
            <a:pPr lvl="0">
              <a:lnSpc>
                <a:spcPts val="1575"/>
              </a:lnSpc>
              <a:spcBef>
                <a:spcPts val="300"/>
              </a:spcBef>
              <a:spcAft>
                <a:spcPts val="800"/>
              </a:spcAft>
              <a:tabLst>
                <a:tab pos="457200" algn="l"/>
              </a:tabLst>
            </a:pPr>
            <a:r>
              <a:rPr lang="en-US" sz="2000" b="1" dirty="0" smtClean="0">
                <a:solidFill>
                  <a:srgbClr val="FF0000"/>
                </a:solidFill>
              </a:rPr>
              <a:t>As the number of partition increases = Cost of partition and complexity increases</a:t>
            </a:r>
            <a:endParaRPr lang="en-GB" sz="2000" dirty="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04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7867</TotalTime>
  <Words>2047</Words>
  <Application>Microsoft Office PowerPoint</Application>
  <PresentationFormat>On-screen Show (4:3)</PresentationFormat>
  <Paragraphs>431</Paragraphs>
  <Slides>42</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42</vt:i4>
      </vt:variant>
    </vt:vector>
  </HeadingPairs>
  <TitlesOfParts>
    <vt:vector size="64" baseType="lpstr">
      <vt:lpstr>ＭＳ Ｐゴシック</vt:lpstr>
      <vt:lpstr>Aharoni</vt:lpstr>
      <vt:lpstr>Arial</vt:lpstr>
      <vt:lpstr>Arial</vt:lpstr>
      <vt:lpstr>Calibri</vt:lpstr>
      <vt:lpstr>Cambria</vt:lpstr>
      <vt:lpstr>erdana</vt:lpstr>
      <vt:lpstr>Forte</vt:lpstr>
      <vt:lpstr>Helvetica</vt:lpstr>
      <vt:lpstr>Lucida Bright</vt:lpstr>
      <vt:lpstr>Lucida Calligraphy</vt:lpstr>
      <vt:lpstr>新細明體</vt:lpstr>
      <vt:lpstr>PT Serif</vt:lpstr>
      <vt:lpstr>sofia-pro</vt:lpstr>
      <vt:lpstr>Source Sans Pro</vt:lpstr>
      <vt:lpstr>Tahoma</vt:lpstr>
      <vt:lpstr>times new roman</vt:lpstr>
      <vt:lpstr>times new roman</vt:lpstr>
      <vt:lpstr>verdana</vt:lpstr>
      <vt:lpstr>verdana</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707</cp:revision>
  <dcterms:created xsi:type="dcterms:W3CDTF">2014-02-03T19:53:25Z</dcterms:created>
  <dcterms:modified xsi:type="dcterms:W3CDTF">2021-03-04T15:29:59Z</dcterms:modified>
</cp:coreProperties>
</file>